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13.04.2025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Gefahren für die Demokratie</a:t>
            </a:r>
          </a:p>
        </p:txBody>
      </p:sp>
      <p:sp>
        <p:nvSpPr>
          <p:cNvPr id="4" name="Text Box 10">
            <a:extLst>
              <a:ext uri="{FF2B5EF4-FFF2-40B4-BE49-F238E27FC236}">
                <a16:creationId xmlns:a16="http://schemas.microsoft.com/office/drawing/2014/main" id="{C74D012E-BB1A-F168-56C4-6B452E503D53}"/>
              </a:ext>
            </a:extLst>
          </p:cNvPr>
          <p:cNvSpPr txBox="1">
            <a:spLocks noChangeArrowheads="1"/>
          </p:cNvSpPr>
          <p:nvPr/>
        </p:nvSpPr>
        <p:spPr bwMode="auto">
          <a:xfrm>
            <a:off x="618858" y="1897476"/>
            <a:ext cx="3339216"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Populistinnen und Populisten</a:t>
            </a:r>
            <a:endParaRPr lang="de-DE" altLang="de-DE" sz="2800" dirty="0">
              <a:solidFill>
                <a:srgbClr val="333333"/>
              </a:solidFill>
              <a:latin typeface="Calibri" panose="020F0502020204030204" pitchFamily="34" charset="0"/>
            </a:endParaRPr>
          </a:p>
        </p:txBody>
      </p:sp>
      <p:sp>
        <p:nvSpPr>
          <p:cNvPr id="5" name="Pfeil nach unten 8">
            <a:extLst>
              <a:ext uri="{FF2B5EF4-FFF2-40B4-BE49-F238E27FC236}">
                <a16:creationId xmlns:a16="http://schemas.microsoft.com/office/drawing/2014/main" id="{7D071882-836D-5461-50EE-94B2DA455D11}"/>
              </a:ext>
            </a:extLst>
          </p:cNvPr>
          <p:cNvSpPr>
            <a:spLocks noChangeArrowheads="1"/>
          </p:cNvSpPr>
          <p:nvPr/>
        </p:nvSpPr>
        <p:spPr bwMode="auto">
          <a:xfrm>
            <a:off x="2130070" y="2905370"/>
            <a:ext cx="316791" cy="360043"/>
          </a:xfrm>
          <a:prstGeom prst="downArrow">
            <a:avLst>
              <a:gd name="adj1" fmla="val 50000"/>
              <a:gd name="adj2" fmla="val 49708"/>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56989504-C2C9-0736-C683-FBB78355563C}"/>
              </a:ext>
            </a:extLst>
          </p:cNvPr>
          <p:cNvSpPr txBox="1">
            <a:spLocks noChangeArrowheads="1"/>
          </p:cNvSpPr>
          <p:nvPr/>
        </p:nvSpPr>
        <p:spPr bwMode="auto">
          <a:xfrm>
            <a:off x="3958074" y="1374256"/>
            <a:ext cx="1155844"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durch</a:t>
            </a:r>
            <a:endParaRPr lang="de-DE" altLang="de-DE" sz="2800" dirty="0">
              <a:solidFill>
                <a:srgbClr val="333333"/>
              </a:solidFill>
              <a:latin typeface="Calibri" panose="020F0502020204030204" pitchFamily="34" charset="0"/>
            </a:endParaRPr>
          </a:p>
        </p:txBody>
      </p:sp>
      <p:sp>
        <p:nvSpPr>
          <p:cNvPr id="7" name="Text Box 10">
            <a:extLst>
              <a:ext uri="{FF2B5EF4-FFF2-40B4-BE49-F238E27FC236}">
                <a16:creationId xmlns:a16="http://schemas.microsoft.com/office/drawing/2014/main" id="{91EA70DE-D708-2BD2-9CCF-445220933376}"/>
              </a:ext>
            </a:extLst>
          </p:cNvPr>
          <p:cNvSpPr txBox="1">
            <a:spLocks noChangeArrowheads="1"/>
          </p:cNvSpPr>
          <p:nvPr/>
        </p:nvSpPr>
        <p:spPr bwMode="auto">
          <a:xfrm>
            <a:off x="5292080" y="1897476"/>
            <a:ext cx="3339216"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Extremistinnen und Extremisten</a:t>
            </a:r>
            <a:endParaRPr lang="de-DE" altLang="de-DE" sz="2800" dirty="0">
              <a:solidFill>
                <a:srgbClr val="333333"/>
              </a:solidFill>
              <a:latin typeface="Calibri" panose="020F0502020204030204" pitchFamily="34" charset="0"/>
            </a:endParaRPr>
          </a:p>
        </p:txBody>
      </p:sp>
      <p:sp>
        <p:nvSpPr>
          <p:cNvPr id="8" name="Text Box 10">
            <a:extLst>
              <a:ext uri="{FF2B5EF4-FFF2-40B4-BE49-F238E27FC236}">
                <a16:creationId xmlns:a16="http://schemas.microsoft.com/office/drawing/2014/main" id="{63B5FD38-02BA-8522-6327-9D3B797B7122}"/>
              </a:ext>
            </a:extLst>
          </p:cNvPr>
          <p:cNvSpPr txBox="1">
            <a:spLocks noChangeArrowheads="1"/>
          </p:cNvSpPr>
          <p:nvPr/>
        </p:nvSpPr>
        <p:spPr bwMode="auto">
          <a:xfrm>
            <a:off x="404423" y="3342642"/>
            <a:ext cx="3768083" cy="95410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 bieten scheinbar einfache Lösungen.</a:t>
            </a:r>
            <a:endParaRPr lang="de-DE" altLang="de-DE" sz="2800" dirty="0">
              <a:solidFill>
                <a:srgbClr val="333333"/>
              </a:solidFill>
              <a:latin typeface="Calibri" panose="020F0502020204030204" pitchFamily="34" charset="0"/>
            </a:endParaRPr>
          </a:p>
        </p:txBody>
      </p:sp>
      <p:sp>
        <p:nvSpPr>
          <p:cNvPr id="9" name="Text Box 10">
            <a:extLst>
              <a:ext uri="{FF2B5EF4-FFF2-40B4-BE49-F238E27FC236}">
                <a16:creationId xmlns:a16="http://schemas.microsoft.com/office/drawing/2014/main" id="{85454C57-E08D-7A36-883E-0C5603EFA281}"/>
              </a:ext>
            </a:extLst>
          </p:cNvPr>
          <p:cNvSpPr txBox="1">
            <a:spLocks noChangeArrowheads="1"/>
          </p:cNvSpPr>
          <p:nvPr/>
        </p:nvSpPr>
        <p:spPr bwMode="auto">
          <a:xfrm>
            <a:off x="160414" y="4268027"/>
            <a:ext cx="4256099" cy="138499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 stellen falsche Behauptungen als wahr dar.</a:t>
            </a:r>
            <a:endParaRPr lang="de-DE" altLang="de-DE" sz="2800" dirty="0">
              <a:solidFill>
                <a:srgbClr val="333333"/>
              </a:solidFill>
              <a:latin typeface="Calibri" panose="020F0502020204030204" pitchFamily="34" charset="0"/>
            </a:endParaRPr>
          </a:p>
        </p:txBody>
      </p:sp>
      <p:sp>
        <p:nvSpPr>
          <p:cNvPr id="10" name="Text Box 10">
            <a:extLst>
              <a:ext uri="{FF2B5EF4-FFF2-40B4-BE49-F238E27FC236}">
                <a16:creationId xmlns:a16="http://schemas.microsoft.com/office/drawing/2014/main" id="{5923680C-512D-DB93-BFD4-0B07538F18FD}"/>
              </a:ext>
            </a:extLst>
          </p:cNvPr>
          <p:cNvSpPr txBox="1">
            <a:spLocks noChangeArrowheads="1"/>
          </p:cNvSpPr>
          <p:nvPr/>
        </p:nvSpPr>
        <p:spPr bwMode="auto">
          <a:xfrm>
            <a:off x="404423" y="5614640"/>
            <a:ext cx="3768083" cy="95410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 bauen Feindbilder auf und schüren Ängste.</a:t>
            </a:r>
            <a:endParaRPr lang="de-DE" altLang="de-DE" sz="2800" dirty="0">
              <a:solidFill>
                <a:srgbClr val="333333"/>
              </a:solidFill>
              <a:latin typeface="Calibri" panose="020F0502020204030204" pitchFamily="34" charset="0"/>
            </a:endParaRPr>
          </a:p>
        </p:txBody>
      </p:sp>
      <p:sp>
        <p:nvSpPr>
          <p:cNvPr id="11" name="Pfeil nach unten 8">
            <a:extLst>
              <a:ext uri="{FF2B5EF4-FFF2-40B4-BE49-F238E27FC236}">
                <a16:creationId xmlns:a16="http://schemas.microsoft.com/office/drawing/2014/main" id="{4AB91ED8-EC77-DBB2-50DC-22FD17AD6E63}"/>
              </a:ext>
            </a:extLst>
          </p:cNvPr>
          <p:cNvSpPr>
            <a:spLocks noChangeArrowheads="1"/>
          </p:cNvSpPr>
          <p:nvPr/>
        </p:nvSpPr>
        <p:spPr bwMode="auto">
          <a:xfrm>
            <a:off x="6804248" y="2901812"/>
            <a:ext cx="316791" cy="360043"/>
          </a:xfrm>
          <a:prstGeom prst="downArrow">
            <a:avLst>
              <a:gd name="adj1" fmla="val 50000"/>
              <a:gd name="adj2" fmla="val 49708"/>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9B7BF864-9DD4-7C1C-14B6-6BC62DC27A05}"/>
              </a:ext>
            </a:extLst>
          </p:cNvPr>
          <p:cNvSpPr txBox="1">
            <a:spLocks noChangeArrowheads="1"/>
          </p:cNvSpPr>
          <p:nvPr/>
        </p:nvSpPr>
        <p:spPr bwMode="auto">
          <a:xfrm>
            <a:off x="5051018" y="3358200"/>
            <a:ext cx="3768083" cy="95410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 lassen keine andere Meinung gelten.</a:t>
            </a:r>
            <a:endParaRPr lang="de-DE" altLang="de-DE" sz="2800" dirty="0">
              <a:solidFill>
                <a:srgbClr val="333333"/>
              </a:solidFill>
              <a:latin typeface="Calibri" panose="020F0502020204030204" pitchFamily="34" charset="0"/>
            </a:endParaRPr>
          </a:p>
        </p:txBody>
      </p:sp>
      <p:sp>
        <p:nvSpPr>
          <p:cNvPr id="13" name="Text Box 10">
            <a:extLst>
              <a:ext uri="{FF2B5EF4-FFF2-40B4-BE49-F238E27FC236}">
                <a16:creationId xmlns:a16="http://schemas.microsoft.com/office/drawing/2014/main" id="{E124034A-A13C-AEB3-F9E8-9E9F75723A48}"/>
              </a:ext>
            </a:extLst>
          </p:cNvPr>
          <p:cNvSpPr txBox="1">
            <a:spLocks noChangeArrowheads="1"/>
          </p:cNvSpPr>
          <p:nvPr/>
        </p:nvSpPr>
        <p:spPr bwMode="auto">
          <a:xfrm>
            <a:off x="4608639" y="4312307"/>
            <a:ext cx="4535361" cy="138499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 handeln aus rassistischen, nationalistischen oder religiösen Motiven.</a:t>
            </a:r>
            <a:endParaRPr lang="de-DE" altLang="de-DE" sz="2800" dirty="0">
              <a:solidFill>
                <a:srgbClr val="333333"/>
              </a:solidFill>
              <a:latin typeface="Calibri" panose="020F0502020204030204" pitchFamily="34" charset="0"/>
            </a:endParaRPr>
          </a:p>
        </p:txBody>
      </p:sp>
      <p:sp>
        <p:nvSpPr>
          <p:cNvPr id="14" name="Text Box 10">
            <a:extLst>
              <a:ext uri="{FF2B5EF4-FFF2-40B4-BE49-F238E27FC236}">
                <a16:creationId xmlns:a16="http://schemas.microsoft.com/office/drawing/2014/main" id="{5EC96707-1B0C-44DE-6C5F-B871E3B90836}"/>
              </a:ext>
            </a:extLst>
          </p:cNvPr>
          <p:cNvSpPr txBox="1">
            <a:spLocks noChangeArrowheads="1"/>
          </p:cNvSpPr>
          <p:nvPr/>
        </p:nvSpPr>
        <p:spPr bwMode="auto">
          <a:xfrm>
            <a:off x="5051018" y="5630198"/>
            <a:ext cx="3768083" cy="95410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 sind teilweise bereit, Gewalt einzusetzen.</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animBg="1"/>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„Gefahren für die Demokratie“ auf den Seiten 104 </a:t>
            </a:r>
            <a:r>
              <a:rPr lang="de-DE" altLang="de-DE" sz="1100" b="0">
                <a:solidFill>
                  <a:schemeClr val="tx1"/>
                </a:solidFill>
                <a:latin typeface="Arial" charset="0"/>
                <a:cs typeface="Arial" charset="0"/>
              </a:rPr>
              <a:t>bis 105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230</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2025-04-13T14:23:21Z</dcterms:modified>
</cp:coreProperties>
</file>