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20.09.2024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Migration und Integration</a:t>
            </a:r>
          </a:p>
        </p:txBody>
      </p:sp>
      <p:pic>
        <p:nvPicPr>
          <p:cNvPr id="3" name="Picture 9" descr="C:\Dokumente und Einstellungen\swoboda\Desktop\Oesterreich_Grenze_aktuell.jpg">
            <a:extLst>
              <a:ext uri="{FF2B5EF4-FFF2-40B4-BE49-F238E27FC236}">
                <a16:creationId xmlns:a16="http://schemas.microsoft.com/office/drawing/2014/main" id="{EDAA0AD7-287D-1663-F072-CF8288784D6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l="4274" t="11218" r="3906" b="16280"/>
          <a:stretch>
            <a:fillRect/>
          </a:stretch>
        </p:blipFill>
        <p:spPr bwMode="auto">
          <a:xfrm>
            <a:off x="1706462" y="3991221"/>
            <a:ext cx="4577858" cy="2548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10">
            <a:extLst>
              <a:ext uri="{FF2B5EF4-FFF2-40B4-BE49-F238E27FC236}">
                <a16:creationId xmlns:a16="http://schemas.microsoft.com/office/drawing/2014/main" id="{9589DDAB-8C53-75F3-4A67-DEEF34F50491}"/>
              </a:ext>
            </a:extLst>
          </p:cNvPr>
          <p:cNvSpPr txBox="1">
            <a:spLocks noChangeArrowheads="1"/>
          </p:cNvSpPr>
          <p:nvPr/>
        </p:nvSpPr>
        <p:spPr bwMode="auto">
          <a:xfrm>
            <a:off x="4643934" y="1373956"/>
            <a:ext cx="4248150" cy="2739211"/>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Flüchtlinge</a:t>
            </a:r>
          </a:p>
          <a:p>
            <a:pPr eaLnBrk="1" hangingPunct="1"/>
            <a:r>
              <a:rPr lang="de-DE" sz="24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sym typeface="Wingdings" panose="05000000000000000000" pitchFamily="2" charset="2"/>
              </a:rPr>
              <a:t> Vertriebene (nach 1945)</a:t>
            </a:r>
          </a:p>
          <a:p>
            <a:pPr eaLnBrk="1" hangingPunct="1"/>
            <a:r>
              <a:rPr lang="de-DE" sz="24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sym typeface="Wingdings" panose="05000000000000000000" pitchFamily="2" charset="2"/>
              </a:rPr>
              <a:t> Ostblock (1945–89)</a:t>
            </a:r>
          </a:p>
          <a:p>
            <a:pPr eaLnBrk="1" hangingPunct="1"/>
            <a:r>
              <a:rPr lang="de-DE" sz="24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sym typeface="Wingdings" panose="05000000000000000000" pitchFamily="2" charset="2"/>
              </a:rPr>
              <a:t> Jugoslawien (1991–92)</a:t>
            </a:r>
          </a:p>
          <a:p>
            <a:pPr eaLnBrk="1" hangingPunct="1"/>
            <a:r>
              <a:rPr lang="de-DE" sz="24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sym typeface="Wingdings" panose="05000000000000000000" pitchFamily="2" charset="2"/>
              </a:rPr>
              <a:t> </a:t>
            </a:r>
            <a:r>
              <a:rPr lang="de-DE" altLang="de-DE" sz="2400">
                <a:solidFill>
                  <a:srgbClr val="333333"/>
                </a:solidFill>
                <a:latin typeface="Calibri" panose="020F0502020204030204" pitchFamily="34" charset="0"/>
                <a:sym typeface="Wingdings" panose="05000000000000000000" pitchFamily="2" charset="2"/>
              </a:rPr>
              <a:t>Syrien (2015</a:t>
            </a:r>
            <a:r>
              <a:rPr lang="de-DE" altLang="de-DE" sz="2400" dirty="0">
                <a:solidFill>
                  <a:srgbClr val="333333"/>
                </a:solidFill>
                <a:latin typeface="Calibri" panose="020F0502020204030204" pitchFamily="34" charset="0"/>
                <a:sym typeface="Wingdings" panose="05000000000000000000" pitchFamily="2" charset="2"/>
              </a:rPr>
              <a:t>)</a:t>
            </a:r>
          </a:p>
          <a:p>
            <a:pPr eaLnBrk="1" hangingPunct="1"/>
            <a:r>
              <a:rPr lang="de-DE" sz="24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sym typeface="Wingdings" panose="05000000000000000000" pitchFamily="2" charset="2"/>
              </a:rPr>
              <a:t> Ukraine (2022)</a:t>
            </a:r>
          </a:p>
          <a:p>
            <a:pPr eaLnBrk="1" hangingPunct="1"/>
            <a:endParaRPr lang="de-DE" altLang="de-DE" sz="2400" dirty="0">
              <a:solidFill>
                <a:srgbClr val="333333"/>
              </a:solidFill>
              <a:latin typeface="Calibri" panose="020F0502020204030204" pitchFamily="34" charset="0"/>
              <a:sym typeface="Wingdings" panose="05000000000000000000" pitchFamily="2" charset="2"/>
            </a:endParaRPr>
          </a:p>
        </p:txBody>
      </p:sp>
      <p:sp>
        <p:nvSpPr>
          <p:cNvPr id="5" name="Text Box 10">
            <a:extLst>
              <a:ext uri="{FF2B5EF4-FFF2-40B4-BE49-F238E27FC236}">
                <a16:creationId xmlns:a16="http://schemas.microsoft.com/office/drawing/2014/main" id="{E641476D-1460-06AA-DAFE-EFAB3A5E18C8}"/>
              </a:ext>
            </a:extLst>
          </p:cNvPr>
          <p:cNvSpPr txBox="1">
            <a:spLocks noChangeArrowheads="1"/>
          </p:cNvSpPr>
          <p:nvPr/>
        </p:nvSpPr>
        <p:spPr bwMode="auto">
          <a:xfrm>
            <a:off x="187822" y="1361258"/>
            <a:ext cx="4248150" cy="2739211"/>
          </a:xfrm>
          <a:prstGeom prst="rect">
            <a:avLst/>
          </a:prstGeom>
          <a:noFill/>
          <a:ln w="9525" algn="ctr">
            <a:solidFill>
              <a:schemeClr val="accent6">
                <a:lumMod val="40000"/>
                <a:lumOff val="60000"/>
              </a:schemeClr>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defRPr/>
            </a:pPr>
            <a:r>
              <a:rPr lang="de-DE" sz="2800" dirty="0">
                <a:solidFill>
                  <a:srgbClr val="333333"/>
                </a:solidFill>
                <a:latin typeface="Calibri" panose="020F0502020204030204" pitchFamily="34" charset="0"/>
              </a:rPr>
              <a:t>Gastarbeiter</a:t>
            </a:r>
          </a:p>
          <a:p>
            <a:pPr eaLnBrk="1" hangingPunct="1">
              <a:defRPr/>
            </a:pPr>
            <a:r>
              <a:rPr lang="de-DE" sz="2400" dirty="0">
                <a:solidFill>
                  <a:srgbClr val="333333"/>
                </a:solidFill>
                <a:latin typeface="Calibri" panose="020F0502020204030204" pitchFamily="34" charset="0"/>
                <a:sym typeface="Wingdings" panose="05000000000000000000" pitchFamily="2" charset="2"/>
              </a:rPr>
              <a:t> 1960er Jahre</a:t>
            </a:r>
          </a:p>
          <a:p>
            <a:pPr eaLnBrk="1" hangingPunct="1">
              <a:defRPr/>
            </a:pPr>
            <a:r>
              <a:rPr lang="de-DE" sz="2400" dirty="0">
                <a:solidFill>
                  <a:srgbClr val="333333"/>
                </a:solidFill>
                <a:latin typeface="Calibri" panose="020F0502020204030204" pitchFamily="34" charset="0"/>
                <a:sym typeface="Wingdings" panose="05000000000000000000" pitchFamily="2" charset="2"/>
              </a:rPr>
              <a:t> Arbeitskräftemangel</a:t>
            </a:r>
          </a:p>
          <a:p>
            <a:pPr eaLnBrk="1" hangingPunct="1">
              <a:defRPr/>
            </a:pPr>
            <a:r>
              <a:rPr lang="de-DE" sz="2400" dirty="0">
                <a:solidFill>
                  <a:srgbClr val="333333"/>
                </a:solidFill>
                <a:latin typeface="Calibri" panose="020F0502020204030204" pitchFamily="34" charset="0"/>
                <a:sym typeface="Wingdings" panose="05000000000000000000" pitchFamily="2" charset="2"/>
              </a:rPr>
              <a:t> Arbeiter z.B. aus der Türkei</a:t>
            </a:r>
          </a:p>
          <a:p>
            <a:pPr eaLnBrk="1" hangingPunct="1">
              <a:defRPr/>
            </a:pPr>
            <a:r>
              <a:rPr lang="de-DE" sz="2400" dirty="0">
                <a:solidFill>
                  <a:srgbClr val="333333"/>
                </a:solidFill>
                <a:latin typeface="Calibri" panose="020F0502020204030204" pitchFamily="34" charset="0"/>
                <a:sym typeface="Wingdings" panose="05000000000000000000" pitchFamily="2" charset="2"/>
              </a:rPr>
              <a:t>      und aus Jugoslawien</a:t>
            </a:r>
          </a:p>
          <a:p>
            <a:pPr eaLnBrk="1" hangingPunct="1">
              <a:defRPr/>
            </a:pPr>
            <a:r>
              <a:rPr lang="de-DE" sz="2400" dirty="0">
                <a:solidFill>
                  <a:srgbClr val="333333"/>
                </a:solidFill>
                <a:latin typeface="Calibri" panose="020F0502020204030204" pitchFamily="34" charset="0"/>
                <a:sym typeface="Wingdings" panose="05000000000000000000" pitchFamily="2" charset="2"/>
              </a:rPr>
              <a:t> Nachholen der Familien</a:t>
            </a:r>
            <a:endParaRPr lang="de-DE" sz="2400" dirty="0">
              <a:solidFill>
                <a:srgbClr val="333333"/>
              </a:solidFill>
              <a:latin typeface="Calibri" panose="020F0502020204030204" pitchFamily="34" charset="0"/>
            </a:endParaRPr>
          </a:p>
          <a:p>
            <a:pPr eaLnBrk="1" hangingPunct="1">
              <a:defRPr/>
            </a:pPr>
            <a:r>
              <a:rPr lang="de-DE" sz="2400" dirty="0">
                <a:solidFill>
                  <a:srgbClr val="333333"/>
                </a:solidFill>
                <a:latin typeface="Calibri" panose="020F0502020204030204" pitchFamily="34" charset="0"/>
                <a:sym typeface="Wingdings" panose="05000000000000000000" pitchFamily="2" charset="2"/>
              </a:rPr>
              <a:t> Einbürgerung</a:t>
            </a:r>
            <a:endParaRPr lang="de-DE" sz="2400" dirty="0">
              <a:solidFill>
                <a:srgbClr val="333333"/>
              </a:solidFill>
              <a:latin typeface="Calibri" panose="020F0502020204030204" pitchFamily="34" charset="0"/>
            </a:endParaRPr>
          </a:p>
        </p:txBody>
      </p:sp>
      <p:sp>
        <p:nvSpPr>
          <p:cNvPr id="6" name="Pfeil nach unten 6">
            <a:extLst>
              <a:ext uri="{FF2B5EF4-FFF2-40B4-BE49-F238E27FC236}">
                <a16:creationId xmlns:a16="http://schemas.microsoft.com/office/drawing/2014/main" id="{77B80569-2A5E-5C00-D667-8CBC3120DE16}"/>
              </a:ext>
            </a:extLst>
          </p:cNvPr>
          <p:cNvSpPr>
            <a:spLocks noChangeArrowheads="1"/>
          </p:cNvSpPr>
          <p:nvPr/>
        </p:nvSpPr>
        <p:spPr bwMode="auto">
          <a:xfrm rot="17803479">
            <a:off x="2596997" y="3894185"/>
            <a:ext cx="495300" cy="1433513"/>
          </a:xfrm>
          <a:prstGeom prst="downArrow">
            <a:avLst>
              <a:gd name="adj1" fmla="val 50000"/>
              <a:gd name="adj2" fmla="val 49698"/>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Pfeil nach unten 7">
            <a:extLst>
              <a:ext uri="{FF2B5EF4-FFF2-40B4-BE49-F238E27FC236}">
                <a16:creationId xmlns:a16="http://schemas.microsoft.com/office/drawing/2014/main" id="{986B8AEC-6803-5236-0DAD-F2A79DA8BAEB}"/>
              </a:ext>
            </a:extLst>
          </p:cNvPr>
          <p:cNvSpPr>
            <a:spLocks noChangeArrowheads="1"/>
          </p:cNvSpPr>
          <p:nvPr/>
        </p:nvSpPr>
        <p:spPr bwMode="auto">
          <a:xfrm rot="3796521" flipH="1">
            <a:off x="6228038" y="3894186"/>
            <a:ext cx="495300" cy="1433513"/>
          </a:xfrm>
          <a:prstGeom prst="downArrow">
            <a:avLst>
              <a:gd name="adj1" fmla="val 50000"/>
              <a:gd name="adj2" fmla="val 49698"/>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3A438734-8159-2C5A-E73B-CBE1E52C6C0C}"/>
              </a:ext>
            </a:extLst>
          </p:cNvPr>
          <p:cNvSpPr txBox="1">
            <a:spLocks noChangeArrowheads="1"/>
          </p:cNvSpPr>
          <p:nvPr/>
        </p:nvSpPr>
        <p:spPr bwMode="auto">
          <a:xfrm>
            <a:off x="2931976" y="4472784"/>
            <a:ext cx="3456384"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Ziel:</a:t>
            </a:r>
          </a:p>
          <a:p>
            <a:pPr algn="ctr" eaLnBrk="1" hangingPunct="1">
              <a:spcBef>
                <a:spcPts val="0"/>
              </a:spcBef>
            </a:pPr>
            <a:r>
              <a:rPr lang="de-DE" altLang="de-DE" sz="2800" dirty="0">
                <a:solidFill>
                  <a:srgbClr val="333333"/>
                </a:solidFill>
                <a:latin typeface="Calibri" panose="020F0502020204030204" pitchFamily="34" charset="0"/>
              </a:rPr>
              <a:t>Integration, </a:t>
            </a:r>
          </a:p>
          <a:p>
            <a:pPr algn="ctr" eaLnBrk="1" hangingPunct="1">
              <a:spcBef>
                <a:spcPts val="0"/>
              </a:spcBef>
            </a:pPr>
            <a:r>
              <a:rPr lang="de-DE" altLang="de-DE" sz="2800" dirty="0">
                <a:solidFill>
                  <a:srgbClr val="333333"/>
                </a:solidFill>
                <a:latin typeface="Calibri" panose="020F0502020204030204" pitchFamily="34" charset="0"/>
              </a:rPr>
              <a:t>aber Bewahrung von Traditionen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„Migration und Integration“ auf den Seiten 108 bis 109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Words>
  <Application>Microsoft Office PowerPoint</Application>
  <PresentationFormat>Bildschirmpräsentation (4:3)</PresentationFormat>
  <Paragraphs>36</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2024-09-20T16:19:05Z</dcterms:modified>
</cp:coreProperties>
</file>