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29.03.2025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China und Indien</a:t>
            </a:r>
          </a:p>
        </p:txBody>
      </p:sp>
      <p:sp>
        <p:nvSpPr>
          <p:cNvPr id="3" name="Text Box 10"/>
          <p:cNvSpPr txBox="1">
            <a:spLocks noChangeArrowheads="1"/>
          </p:cNvSpPr>
          <p:nvPr/>
        </p:nvSpPr>
        <p:spPr bwMode="auto">
          <a:xfrm>
            <a:off x="2177475" y="1310481"/>
            <a:ext cx="3246437" cy="523875"/>
          </a:xfrm>
          <a:prstGeom prst="rect">
            <a:avLst/>
          </a:prstGeom>
          <a:solidFill>
            <a:srgbClr val="FF6600"/>
          </a:solidFill>
          <a:ln w="9525" algn="ctr">
            <a:solidFill>
              <a:srgbClr val="FF66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China</a:t>
            </a:r>
          </a:p>
        </p:txBody>
      </p:sp>
      <p:sp>
        <p:nvSpPr>
          <p:cNvPr id="4" name="Text Box 10"/>
          <p:cNvSpPr txBox="1">
            <a:spLocks noChangeArrowheads="1"/>
          </p:cNvSpPr>
          <p:nvPr/>
        </p:nvSpPr>
        <p:spPr bwMode="auto">
          <a:xfrm>
            <a:off x="5596950" y="1310481"/>
            <a:ext cx="3246437" cy="523875"/>
          </a:xfrm>
          <a:prstGeom prst="rect">
            <a:avLst/>
          </a:prstGeom>
          <a:solidFill>
            <a:srgbClr val="FF6600"/>
          </a:solidFill>
          <a:ln w="9525" algn="ctr">
            <a:solidFill>
              <a:srgbClr val="FF66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a:solidFill>
                  <a:srgbClr val="333333"/>
                </a:solidFill>
                <a:latin typeface="Calibri" panose="020F0502020204030204" pitchFamily="34" charset="0"/>
              </a:rPr>
              <a:t>Indien</a:t>
            </a:r>
          </a:p>
        </p:txBody>
      </p:sp>
      <p:sp>
        <p:nvSpPr>
          <p:cNvPr id="5" name="Text Box 10"/>
          <p:cNvSpPr txBox="1">
            <a:spLocks noChangeArrowheads="1"/>
          </p:cNvSpPr>
          <p:nvPr/>
        </p:nvSpPr>
        <p:spPr bwMode="auto">
          <a:xfrm>
            <a:off x="199579" y="2151731"/>
            <a:ext cx="125918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FF6600"/>
                </a:solidFill>
                <a:latin typeface="Calibri" panose="020F0502020204030204" pitchFamily="34" charset="0"/>
                <a:sym typeface="Wingdings" panose="05000000000000000000" pitchFamily="2" charset="2"/>
              </a:rPr>
              <a:t>Politik</a:t>
            </a:r>
            <a:endParaRPr lang="de-DE" altLang="de-DE" sz="2800" dirty="0">
              <a:solidFill>
                <a:srgbClr val="FF6600"/>
              </a:solidFill>
              <a:latin typeface="Calibri" panose="020F0502020204030204" pitchFamily="34" charset="0"/>
            </a:endParaRPr>
          </a:p>
        </p:txBody>
      </p:sp>
      <p:sp>
        <p:nvSpPr>
          <p:cNvPr id="6" name="Text Box 10"/>
          <p:cNvSpPr txBox="1">
            <a:spLocks noChangeArrowheads="1"/>
          </p:cNvSpPr>
          <p:nvPr/>
        </p:nvSpPr>
        <p:spPr bwMode="auto">
          <a:xfrm>
            <a:off x="2225828" y="1998946"/>
            <a:ext cx="324843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Diktatur</a:t>
            </a:r>
          </a:p>
          <a:p>
            <a:pPr algn="ctr" eaLnBrk="1" hangingPunct="1"/>
            <a:r>
              <a:rPr lang="de-DE" altLang="de-DE" sz="2800" dirty="0">
                <a:solidFill>
                  <a:srgbClr val="333333"/>
                </a:solidFill>
                <a:latin typeface="Calibri" panose="020F0502020204030204" pitchFamily="34" charset="0"/>
                <a:sym typeface="Wingdings" panose="05000000000000000000" pitchFamily="2" charset="2"/>
              </a:rPr>
              <a:t>Atommacht</a:t>
            </a:r>
            <a:endParaRPr lang="de-DE" altLang="de-DE" sz="2800" dirty="0">
              <a:solidFill>
                <a:srgbClr val="333333"/>
              </a:solidFill>
              <a:latin typeface="Calibri" panose="020F0502020204030204" pitchFamily="34" charset="0"/>
            </a:endParaRPr>
          </a:p>
        </p:txBody>
      </p:sp>
      <p:sp>
        <p:nvSpPr>
          <p:cNvPr id="7" name="Text Box 10"/>
          <p:cNvSpPr txBox="1">
            <a:spLocks noChangeArrowheads="1"/>
          </p:cNvSpPr>
          <p:nvPr/>
        </p:nvSpPr>
        <p:spPr bwMode="auto">
          <a:xfrm>
            <a:off x="6012172" y="1973027"/>
            <a:ext cx="248222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Demokratie</a:t>
            </a:r>
          </a:p>
          <a:p>
            <a:pPr algn="ctr" eaLnBrk="1" hangingPunct="1"/>
            <a:r>
              <a:rPr lang="de-DE" altLang="de-DE" sz="2800" dirty="0">
                <a:solidFill>
                  <a:srgbClr val="333333"/>
                </a:solidFill>
                <a:latin typeface="Calibri" panose="020F0502020204030204" pitchFamily="34" charset="0"/>
                <a:sym typeface="Wingdings" panose="05000000000000000000" pitchFamily="2" charset="2"/>
              </a:rPr>
              <a:t>Atommacht</a:t>
            </a:r>
            <a:endParaRPr lang="de-DE" altLang="de-DE" sz="2800" dirty="0">
              <a:solidFill>
                <a:srgbClr val="333333"/>
              </a:solidFill>
              <a:latin typeface="Calibri" panose="020F0502020204030204" pitchFamily="34" charset="0"/>
            </a:endParaRPr>
          </a:p>
        </p:txBody>
      </p:sp>
      <p:sp>
        <p:nvSpPr>
          <p:cNvPr id="8" name="Text Box 10"/>
          <p:cNvSpPr txBox="1">
            <a:spLocks noChangeArrowheads="1"/>
          </p:cNvSpPr>
          <p:nvPr/>
        </p:nvSpPr>
        <p:spPr bwMode="auto">
          <a:xfrm>
            <a:off x="209195" y="3657398"/>
            <a:ext cx="176959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FF6600"/>
                </a:solidFill>
                <a:latin typeface="Calibri" panose="020F0502020204030204" pitchFamily="34" charset="0"/>
                <a:sym typeface="Wingdings" panose="05000000000000000000" pitchFamily="2" charset="2"/>
              </a:rPr>
              <a:t>Wirtschaft</a:t>
            </a:r>
            <a:endParaRPr lang="de-DE" altLang="de-DE" sz="2800" dirty="0">
              <a:solidFill>
                <a:srgbClr val="FF6600"/>
              </a:solidFill>
              <a:latin typeface="Calibri" panose="020F0502020204030204" pitchFamily="34" charset="0"/>
            </a:endParaRPr>
          </a:p>
        </p:txBody>
      </p:sp>
      <p:sp>
        <p:nvSpPr>
          <p:cNvPr id="9" name="Text Box 10"/>
          <p:cNvSpPr txBox="1">
            <a:spLocks noChangeArrowheads="1"/>
          </p:cNvSpPr>
          <p:nvPr/>
        </p:nvSpPr>
        <p:spPr bwMode="auto">
          <a:xfrm>
            <a:off x="2377228" y="3272072"/>
            <a:ext cx="2946908"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Industrienation,</a:t>
            </a:r>
          </a:p>
          <a:p>
            <a:pPr algn="ctr" eaLnBrk="1" hangingPunct="1"/>
            <a:r>
              <a:rPr lang="de-DE" altLang="de-DE" sz="2800" dirty="0">
                <a:solidFill>
                  <a:srgbClr val="333333"/>
                </a:solidFill>
                <a:latin typeface="Calibri" panose="020F0502020204030204" pitchFamily="34" charset="0"/>
                <a:sym typeface="Wingdings" panose="05000000000000000000" pitchFamily="2" charset="2"/>
              </a:rPr>
              <a:t>Investitionen im Ausland</a:t>
            </a:r>
            <a:endParaRPr lang="de-DE" altLang="de-DE" sz="2800" dirty="0">
              <a:solidFill>
                <a:srgbClr val="333333"/>
              </a:solidFill>
              <a:latin typeface="Calibri" panose="020F0502020204030204" pitchFamily="34" charset="0"/>
            </a:endParaRPr>
          </a:p>
        </p:txBody>
      </p:sp>
      <p:sp>
        <p:nvSpPr>
          <p:cNvPr id="10" name="Text Box 10"/>
          <p:cNvSpPr txBox="1">
            <a:spLocks noChangeArrowheads="1"/>
          </p:cNvSpPr>
          <p:nvPr/>
        </p:nvSpPr>
        <p:spPr bwMode="auto">
          <a:xfrm>
            <a:off x="5911358" y="2992307"/>
            <a:ext cx="2850035"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Informations-technologie, </a:t>
            </a:r>
          </a:p>
          <a:p>
            <a:pPr algn="ctr" eaLnBrk="1" hangingPunct="1"/>
            <a:r>
              <a:rPr lang="de-DE" altLang="de-DE" sz="2800" dirty="0">
                <a:solidFill>
                  <a:srgbClr val="333333"/>
                </a:solidFill>
                <a:latin typeface="Calibri" panose="020F0502020204030204" pitchFamily="34" charset="0"/>
                <a:sym typeface="Wingdings" panose="05000000000000000000" pitchFamily="2" charset="2"/>
              </a:rPr>
              <a:t>Textil- und Stahlindustrie</a:t>
            </a:r>
            <a:endParaRPr lang="de-DE" altLang="de-DE" sz="2800" dirty="0">
              <a:solidFill>
                <a:srgbClr val="333333"/>
              </a:solidFill>
              <a:latin typeface="Calibri" panose="020F0502020204030204" pitchFamily="34" charset="0"/>
            </a:endParaRPr>
          </a:p>
        </p:txBody>
      </p:sp>
      <p:sp>
        <p:nvSpPr>
          <p:cNvPr id="11" name="Text Box 10"/>
          <p:cNvSpPr txBox="1">
            <a:spLocks noChangeArrowheads="1"/>
          </p:cNvSpPr>
          <p:nvPr/>
        </p:nvSpPr>
        <p:spPr bwMode="auto">
          <a:xfrm>
            <a:off x="197064" y="5312296"/>
            <a:ext cx="20510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800" dirty="0">
                <a:solidFill>
                  <a:srgbClr val="FF6600"/>
                </a:solidFill>
                <a:latin typeface="Calibri" panose="020F0502020204030204" pitchFamily="34" charset="0"/>
                <a:sym typeface="Wingdings" panose="05000000000000000000" pitchFamily="2" charset="2"/>
              </a:rPr>
              <a:t>Gesellschaft</a:t>
            </a:r>
            <a:endParaRPr lang="de-DE" altLang="de-DE" sz="2800" dirty="0">
              <a:solidFill>
                <a:srgbClr val="FF6600"/>
              </a:solidFill>
              <a:latin typeface="Calibri" panose="020F0502020204030204" pitchFamily="34" charset="0"/>
            </a:endParaRPr>
          </a:p>
        </p:txBody>
      </p:sp>
      <p:sp>
        <p:nvSpPr>
          <p:cNvPr id="13" name="Text Box 10"/>
          <p:cNvSpPr txBox="1">
            <a:spLocks noChangeArrowheads="1"/>
          </p:cNvSpPr>
          <p:nvPr/>
        </p:nvSpPr>
        <p:spPr bwMode="auto">
          <a:xfrm>
            <a:off x="2212577" y="4808189"/>
            <a:ext cx="3283275"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steigender Lebensstandard,</a:t>
            </a:r>
          </a:p>
          <a:p>
            <a:pPr algn="ctr" eaLnBrk="1" hangingPunct="1"/>
            <a:r>
              <a:rPr lang="de-DE" altLang="de-DE" sz="2800" dirty="0">
                <a:solidFill>
                  <a:srgbClr val="333333"/>
                </a:solidFill>
                <a:latin typeface="Calibri" panose="020F0502020204030204" pitchFamily="34" charset="0"/>
                <a:sym typeface="Wingdings" panose="05000000000000000000" pitchFamily="2" charset="2"/>
              </a:rPr>
              <a:t>aber große Armut auf dem Land</a:t>
            </a:r>
            <a:endParaRPr lang="de-DE" altLang="de-DE" sz="2800" dirty="0">
              <a:solidFill>
                <a:srgbClr val="333333"/>
              </a:solidFill>
              <a:latin typeface="Calibri" panose="020F0502020204030204" pitchFamily="34" charset="0"/>
            </a:endParaRPr>
          </a:p>
        </p:txBody>
      </p:sp>
      <p:sp>
        <p:nvSpPr>
          <p:cNvPr id="15" name="Text Box 10"/>
          <p:cNvSpPr txBox="1">
            <a:spLocks noChangeArrowheads="1"/>
          </p:cNvSpPr>
          <p:nvPr/>
        </p:nvSpPr>
        <p:spPr bwMode="auto">
          <a:xfrm>
            <a:off x="5868884" y="4773430"/>
            <a:ext cx="2934984"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wenig Reiche, viele Arme</a:t>
            </a:r>
          </a:p>
          <a:p>
            <a:pPr algn="ctr" eaLnBrk="1" hangingPunct="1"/>
            <a:r>
              <a:rPr lang="de-DE" altLang="de-DE" sz="2800" dirty="0">
                <a:solidFill>
                  <a:srgbClr val="333333"/>
                </a:solidFill>
                <a:latin typeface="Calibri" panose="020F0502020204030204" pitchFamily="34" charset="0"/>
                <a:sym typeface="Wingdings" panose="05000000000000000000" pitchFamily="2" charset="2"/>
              </a:rPr>
              <a:t>Tradition: „Kastenwesen“</a:t>
            </a:r>
            <a:endParaRPr lang="de-DE" altLang="de-DE" sz="2800" dirty="0">
              <a:solidFill>
                <a:srgbClr val="333333"/>
              </a:solidFill>
              <a:latin typeface="Calibri" panose="020F0502020204030204" pitchFamily="34" charset="0"/>
            </a:endParaRPr>
          </a:p>
        </p:txBody>
      </p:sp>
      <p:cxnSp>
        <p:nvCxnSpPr>
          <p:cNvPr id="16" name="Gerade Verbindung 19"/>
          <p:cNvCxnSpPr/>
          <p:nvPr/>
        </p:nvCxnSpPr>
        <p:spPr bwMode="auto">
          <a:xfrm flipV="1">
            <a:off x="277813" y="2970213"/>
            <a:ext cx="8609012" cy="36512"/>
          </a:xfrm>
          <a:prstGeom prst="line">
            <a:avLst/>
          </a:prstGeom>
          <a:ln w="19050">
            <a:solidFill>
              <a:srgbClr val="FF66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8" name="Gerade Verbindung 6"/>
          <p:cNvCxnSpPr>
            <a:cxnSpLocks noChangeShapeType="1"/>
          </p:cNvCxnSpPr>
          <p:nvPr/>
        </p:nvCxnSpPr>
        <p:spPr bwMode="auto">
          <a:xfrm>
            <a:off x="2195513" y="1967998"/>
            <a:ext cx="0" cy="4500000"/>
          </a:xfrm>
          <a:prstGeom prst="line">
            <a:avLst/>
          </a:prstGeom>
          <a:noFill/>
          <a:ln w="19050" algn="ctr">
            <a:solidFill>
              <a:srgbClr val="FF6600"/>
            </a:solidFill>
            <a:round/>
            <a:headEnd/>
            <a:tailEnd/>
          </a:ln>
          <a:extLst>
            <a:ext uri="{909E8E84-426E-40DD-AFC4-6F175D3DCCD1}">
              <a14:hiddenFill xmlns:a14="http://schemas.microsoft.com/office/drawing/2010/main">
                <a:noFill/>
              </a14:hiddenFill>
            </a:ext>
          </a:extLst>
        </p:spPr>
      </p:cxnSp>
      <p:cxnSp>
        <p:nvCxnSpPr>
          <p:cNvPr id="21" name="Gerade Verbindung 6"/>
          <p:cNvCxnSpPr>
            <a:cxnSpLocks noChangeShapeType="1"/>
          </p:cNvCxnSpPr>
          <p:nvPr/>
        </p:nvCxnSpPr>
        <p:spPr bwMode="auto">
          <a:xfrm>
            <a:off x="5512916" y="1973027"/>
            <a:ext cx="0" cy="4500000"/>
          </a:xfrm>
          <a:prstGeom prst="line">
            <a:avLst/>
          </a:prstGeom>
          <a:noFill/>
          <a:ln w="19050" algn="ctr">
            <a:solidFill>
              <a:srgbClr val="FF6600"/>
            </a:solidFill>
            <a:round/>
            <a:headEnd/>
            <a:tailEnd/>
          </a:ln>
          <a:extLst>
            <a:ext uri="{909E8E84-426E-40DD-AFC4-6F175D3DCCD1}">
              <a14:hiddenFill xmlns:a14="http://schemas.microsoft.com/office/drawing/2010/main">
                <a:noFill/>
              </a14:hiddenFill>
            </a:ext>
          </a:extLst>
        </p:spPr>
      </p:cxnSp>
      <p:cxnSp>
        <p:nvCxnSpPr>
          <p:cNvPr id="22" name="Gerade Verbindung 19"/>
          <p:cNvCxnSpPr/>
          <p:nvPr/>
        </p:nvCxnSpPr>
        <p:spPr bwMode="auto">
          <a:xfrm flipV="1">
            <a:off x="275975" y="4808189"/>
            <a:ext cx="8609012" cy="36512"/>
          </a:xfrm>
          <a:prstGeom prst="line">
            <a:avLst/>
          </a:prstGeom>
          <a:ln w="19050">
            <a:solidFill>
              <a:srgbClr val="FF6600"/>
            </a:solidFill>
            <a:headEnd type="none" w="med" len="med"/>
            <a:tailEnd type="none"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P spid="6" grpId="0"/>
      <p:bldP spid="7" grpId="0"/>
      <p:bldP spid="8" grpId="0"/>
      <p:bldP spid="9" grpId="0"/>
      <p:bldP spid="10" grpId="0"/>
      <p:bldP spid="11" grpId="0"/>
      <p:bldP spid="13"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„China und Indien“ auf den Seiten 90 </a:t>
            </a:r>
            <a:r>
              <a:rPr lang="de-DE" altLang="de-DE" sz="1100" b="0">
                <a:solidFill>
                  <a:schemeClr val="tx1"/>
                </a:solidFill>
                <a:latin typeface="Arial" charset="0"/>
                <a:cs typeface="Arial" charset="0"/>
              </a:rPr>
              <a:t>bis 91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212</Words>
  <Application>Microsoft Office PowerPoint</Application>
  <PresentationFormat>Bildschirmpräsentation (4:3)</PresentationFormat>
  <Paragraphs>37</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2025-03-29T17:43:42Z</dcterms:modified>
</cp:coreProperties>
</file>