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Gleiches Recht für alle?</a:t>
            </a:r>
          </a:p>
        </p:txBody>
      </p:sp>
      <p:sp>
        <p:nvSpPr>
          <p:cNvPr id="17" name="Text Box 10">
            <a:extLst>
              <a:ext uri="{FF2B5EF4-FFF2-40B4-BE49-F238E27FC236}">
                <a16:creationId xmlns:a16="http://schemas.microsoft.com/office/drawing/2014/main" id="{9B410A79-2F1A-4EFB-86A6-6ACA342C011A}"/>
              </a:ext>
            </a:extLst>
          </p:cNvPr>
          <p:cNvSpPr txBox="1">
            <a:spLocks noChangeArrowheads="1"/>
          </p:cNvSpPr>
          <p:nvPr/>
        </p:nvSpPr>
        <p:spPr bwMode="auto">
          <a:xfrm>
            <a:off x="101839" y="3890491"/>
            <a:ext cx="2928176"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Europäischer Gerichtshof für Menschenrechte</a:t>
            </a:r>
          </a:p>
        </p:txBody>
      </p:sp>
      <p:sp>
        <p:nvSpPr>
          <p:cNvPr id="15" name="Pfeil nach unten 8">
            <a:extLst>
              <a:ext uri="{FF2B5EF4-FFF2-40B4-BE49-F238E27FC236}">
                <a16:creationId xmlns:a16="http://schemas.microsoft.com/office/drawing/2014/main" id="{F0ADF18C-7BCD-4D45-94ED-B9F6D35D06AA}"/>
              </a:ext>
            </a:extLst>
          </p:cNvPr>
          <p:cNvSpPr>
            <a:spLocks noChangeArrowheads="1"/>
          </p:cNvSpPr>
          <p:nvPr/>
        </p:nvSpPr>
        <p:spPr bwMode="auto">
          <a:xfrm>
            <a:off x="5865901" y="2270466"/>
            <a:ext cx="288925" cy="431800"/>
          </a:xfrm>
          <a:prstGeom prst="downArrow">
            <a:avLst>
              <a:gd name="adj1" fmla="val 50000"/>
              <a:gd name="adj2" fmla="val 49817"/>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8" name="Text Box 10">
            <a:extLst>
              <a:ext uri="{FF2B5EF4-FFF2-40B4-BE49-F238E27FC236}">
                <a16:creationId xmlns:a16="http://schemas.microsoft.com/office/drawing/2014/main" id="{E4A31726-A7DD-4ACD-AE88-FFE926CAADC5}"/>
              </a:ext>
            </a:extLst>
          </p:cNvPr>
          <p:cNvSpPr txBox="1">
            <a:spLocks noChangeArrowheads="1"/>
          </p:cNvSpPr>
          <p:nvPr/>
        </p:nvSpPr>
        <p:spPr bwMode="auto">
          <a:xfrm>
            <a:off x="3030015" y="2769812"/>
            <a:ext cx="25923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Recht auf …</a:t>
            </a:r>
          </a:p>
        </p:txBody>
      </p:sp>
      <p:sp>
        <p:nvSpPr>
          <p:cNvPr id="19" name="Text Box 10">
            <a:extLst>
              <a:ext uri="{FF2B5EF4-FFF2-40B4-BE49-F238E27FC236}">
                <a16:creationId xmlns:a16="http://schemas.microsoft.com/office/drawing/2014/main" id="{FE71382F-40B0-4412-8C36-CD8A3B3D8409}"/>
              </a:ext>
            </a:extLst>
          </p:cNvPr>
          <p:cNvSpPr txBox="1">
            <a:spLocks noChangeArrowheads="1"/>
          </p:cNvSpPr>
          <p:nvPr/>
        </p:nvSpPr>
        <p:spPr bwMode="auto">
          <a:xfrm>
            <a:off x="5406503" y="2769812"/>
            <a:ext cx="25923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Leben</a:t>
            </a:r>
          </a:p>
        </p:txBody>
      </p:sp>
      <p:sp>
        <p:nvSpPr>
          <p:cNvPr id="22" name="Text Box 10">
            <a:extLst>
              <a:ext uri="{FF2B5EF4-FFF2-40B4-BE49-F238E27FC236}">
                <a16:creationId xmlns:a16="http://schemas.microsoft.com/office/drawing/2014/main" id="{839D5A8F-0113-4EEA-835A-DCAFB973CE7D}"/>
              </a:ext>
            </a:extLst>
          </p:cNvPr>
          <p:cNvSpPr txBox="1">
            <a:spLocks noChangeArrowheads="1"/>
          </p:cNvSpPr>
          <p:nvPr/>
        </p:nvSpPr>
        <p:spPr bwMode="auto">
          <a:xfrm>
            <a:off x="5401740" y="3203200"/>
            <a:ext cx="25923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Familie</a:t>
            </a:r>
          </a:p>
        </p:txBody>
      </p:sp>
      <p:sp>
        <p:nvSpPr>
          <p:cNvPr id="23" name="Text Box 10">
            <a:extLst>
              <a:ext uri="{FF2B5EF4-FFF2-40B4-BE49-F238E27FC236}">
                <a16:creationId xmlns:a16="http://schemas.microsoft.com/office/drawing/2014/main" id="{D20499AE-60BE-44DC-A8BA-7F2ED13C8E5F}"/>
              </a:ext>
            </a:extLst>
          </p:cNvPr>
          <p:cNvSpPr txBox="1">
            <a:spLocks noChangeArrowheads="1"/>
          </p:cNvSpPr>
          <p:nvPr/>
        </p:nvSpPr>
        <p:spPr bwMode="auto">
          <a:xfrm>
            <a:off x="5395390" y="3641350"/>
            <a:ext cx="25923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a:solidFill>
                  <a:srgbClr val="333333"/>
                </a:solidFill>
                <a:latin typeface="Calibri" panose="020F0502020204030204" pitchFamily="34" charset="0"/>
              </a:rPr>
              <a:t>Besitz</a:t>
            </a:r>
          </a:p>
        </p:txBody>
      </p:sp>
      <p:sp>
        <p:nvSpPr>
          <p:cNvPr id="25" name="Text Box 10">
            <a:extLst>
              <a:ext uri="{FF2B5EF4-FFF2-40B4-BE49-F238E27FC236}">
                <a16:creationId xmlns:a16="http://schemas.microsoft.com/office/drawing/2014/main" id="{F9724EC0-5E9B-48DC-9DFD-EC7007E87860}"/>
              </a:ext>
            </a:extLst>
          </p:cNvPr>
          <p:cNvSpPr txBox="1">
            <a:spLocks noChangeArrowheads="1"/>
          </p:cNvSpPr>
          <p:nvPr/>
        </p:nvSpPr>
        <p:spPr bwMode="auto">
          <a:xfrm>
            <a:off x="5395390" y="4073150"/>
            <a:ext cx="25923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a:solidFill>
                  <a:srgbClr val="333333"/>
                </a:solidFill>
                <a:latin typeface="Calibri" panose="020F0502020204030204" pitchFamily="34" charset="0"/>
              </a:rPr>
              <a:t>freie Meinung</a:t>
            </a:r>
          </a:p>
        </p:txBody>
      </p:sp>
      <p:sp>
        <p:nvSpPr>
          <p:cNvPr id="28" name="Text Box 10">
            <a:extLst>
              <a:ext uri="{FF2B5EF4-FFF2-40B4-BE49-F238E27FC236}">
                <a16:creationId xmlns:a16="http://schemas.microsoft.com/office/drawing/2014/main" id="{813D3857-A80B-4803-9BC8-92A653B5797F}"/>
              </a:ext>
            </a:extLst>
          </p:cNvPr>
          <p:cNvSpPr txBox="1">
            <a:spLocks noChangeArrowheads="1"/>
          </p:cNvSpPr>
          <p:nvPr/>
        </p:nvSpPr>
        <p:spPr bwMode="auto">
          <a:xfrm>
            <a:off x="1764549" y="1697150"/>
            <a:ext cx="59042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1948: Erklärung der Menschenrechte</a:t>
            </a:r>
          </a:p>
        </p:txBody>
      </p:sp>
      <p:sp>
        <p:nvSpPr>
          <p:cNvPr id="29" name="Text Box 10">
            <a:extLst>
              <a:ext uri="{FF2B5EF4-FFF2-40B4-BE49-F238E27FC236}">
                <a16:creationId xmlns:a16="http://schemas.microsoft.com/office/drawing/2014/main" id="{867F0F3E-B76D-4AA6-B40A-6A19802D8D51}"/>
              </a:ext>
            </a:extLst>
          </p:cNvPr>
          <p:cNvSpPr txBox="1">
            <a:spLocks noChangeArrowheads="1"/>
          </p:cNvSpPr>
          <p:nvPr/>
        </p:nvSpPr>
        <p:spPr bwMode="auto">
          <a:xfrm>
            <a:off x="5395390" y="4465262"/>
            <a:ext cx="2592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a:solidFill>
                  <a:srgbClr val="333333"/>
                </a:solidFill>
                <a:latin typeface="Calibri" panose="020F0502020204030204" pitchFamily="34" charset="0"/>
              </a:rPr>
              <a:t>…</a:t>
            </a:r>
          </a:p>
        </p:txBody>
      </p:sp>
      <p:sp>
        <p:nvSpPr>
          <p:cNvPr id="30" name="Text Box 10">
            <a:extLst>
              <a:ext uri="{FF2B5EF4-FFF2-40B4-BE49-F238E27FC236}">
                <a16:creationId xmlns:a16="http://schemas.microsoft.com/office/drawing/2014/main" id="{DC698288-CEEA-4555-B304-C1E67E08D018}"/>
              </a:ext>
            </a:extLst>
          </p:cNvPr>
          <p:cNvSpPr txBox="1">
            <a:spLocks noChangeArrowheads="1"/>
          </p:cNvSpPr>
          <p:nvPr/>
        </p:nvSpPr>
        <p:spPr bwMode="auto">
          <a:xfrm>
            <a:off x="101839" y="5759124"/>
            <a:ext cx="292817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NGOs</a:t>
            </a:r>
          </a:p>
        </p:txBody>
      </p:sp>
      <p:sp>
        <p:nvSpPr>
          <p:cNvPr id="31" name="Pfeil nach unten 8">
            <a:extLst>
              <a:ext uri="{FF2B5EF4-FFF2-40B4-BE49-F238E27FC236}">
                <a16:creationId xmlns:a16="http://schemas.microsoft.com/office/drawing/2014/main" id="{B39B783F-9EB4-4688-A247-6769AC346F70}"/>
              </a:ext>
            </a:extLst>
          </p:cNvPr>
          <p:cNvSpPr>
            <a:spLocks noChangeArrowheads="1"/>
          </p:cNvSpPr>
          <p:nvPr/>
        </p:nvSpPr>
        <p:spPr bwMode="auto">
          <a:xfrm rot="13916913">
            <a:off x="3159506" y="3632856"/>
            <a:ext cx="554731" cy="2844311"/>
          </a:xfrm>
          <a:prstGeom prst="downArrow">
            <a:avLst>
              <a:gd name="adj1" fmla="val 50000"/>
              <a:gd name="adj2" fmla="val 49817"/>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2" name="Pfeil nach unten 8">
            <a:extLst>
              <a:ext uri="{FF2B5EF4-FFF2-40B4-BE49-F238E27FC236}">
                <a16:creationId xmlns:a16="http://schemas.microsoft.com/office/drawing/2014/main" id="{13238C15-D3DE-453B-AB09-3C93461A0473}"/>
              </a:ext>
            </a:extLst>
          </p:cNvPr>
          <p:cNvSpPr>
            <a:spLocks noChangeArrowheads="1"/>
          </p:cNvSpPr>
          <p:nvPr/>
        </p:nvSpPr>
        <p:spPr bwMode="auto">
          <a:xfrm rot="13916913">
            <a:off x="3238455" y="3192293"/>
            <a:ext cx="554731" cy="1624033"/>
          </a:xfrm>
          <a:prstGeom prst="downArrow">
            <a:avLst>
              <a:gd name="adj1" fmla="val 50000"/>
              <a:gd name="adj2" fmla="val 49817"/>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up)">
                                      <p:cBhvr>
                                        <p:cTn id="11" dur="500"/>
                                        <p:tgtEl>
                                          <p:spTgt spid="15"/>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2"/>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23"/>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29"/>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17"/>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30"/>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32"/>
                                        </p:tgtEl>
                                        <p:attrNameLst>
                                          <p:attrName>style.visibility</p:attrName>
                                        </p:attrNameLst>
                                      </p:cBhvr>
                                      <p:to>
                                        <p:strVal val="visible"/>
                                      </p:to>
                                    </p:set>
                                    <p:animEffect transition="in" filter="wipe(down)">
                                      <p:cBhvr>
                                        <p:cTn id="46" dur="500"/>
                                        <p:tgtEl>
                                          <p:spTgt spid="32"/>
                                        </p:tgtEl>
                                      </p:cBhvr>
                                    </p:animEffect>
                                  </p:childTnLst>
                                </p:cTn>
                              </p:par>
                              <p:par>
                                <p:cTn id="47" presetID="22" presetClass="entr" presetSubtype="4" fill="hold" grpId="0" nodeType="withEffect">
                                  <p:stCondLst>
                                    <p:cond delay="0"/>
                                  </p:stCondLst>
                                  <p:childTnLst>
                                    <p:set>
                                      <p:cBhvr>
                                        <p:cTn id="48" dur="1" fill="hold">
                                          <p:stCondLst>
                                            <p:cond delay="0"/>
                                          </p:stCondLst>
                                        </p:cTn>
                                        <p:tgtEl>
                                          <p:spTgt spid="31"/>
                                        </p:tgtEl>
                                        <p:attrNameLst>
                                          <p:attrName>style.visibility</p:attrName>
                                        </p:attrNameLst>
                                      </p:cBhvr>
                                      <p:to>
                                        <p:strVal val="visible"/>
                                      </p:to>
                                    </p:set>
                                    <p:animEffect transition="in" filter="wipe(down)">
                                      <p:cBhvr>
                                        <p:cTn id="49"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5" grpId="0" animBg="1"/>
      <p:bldP spid="18" grpId="0"/>
      <p:bldP spid="19" grpId="0"/>
      <p:bldP spid="22" grpId="0"/>
      <p:bldP spid="23" grpId="0"/>
      <p:bldP spid="25" grpId="0"/>
      <p:bldP spid="28" grpId="0"/>
      <p:bldP spid="29" grpId="0"/>
      <p:bldP spid="30" grpId="0"/>
      <p:bldP spid="31" grpId="0" animBg="1"/>
      <p:bldP spid="3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„Gleiches Recht für alle?“ auf den Seiten 58 bis 59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203</Words>
  <Application>Microsoft Office PowerPoint</Application>
  <PresentationFormat>Bildschirmpräsentation (4:3)</PresentationFormat>
  <Paragraphs>29</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24</cp:revision>
  <dcterms:created xsi:type="dcterms:W3CDTF">2020-01-22T09:57:49Z</dcterms:created>
  <dcterms:modified xsi:type="dcterms:W3CDTF">2020-03-13T14:22:14Z</dcterms:modified>
</cp:coreProperties>
</file>