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3" r:id="rId2"/>
    <p:sldId id="303" r:id="rId3"/>
    <p:sldId id="304" r:id="rId4"/>
    <p:sldId id="301" r:id="rId5"/>
    <p:sldId id="299" r:id="rId6"/>
    <p:sldId id="300" r:id="rId7"/>
    <p:sldId id="294" r:id="rId8"/>
    <p:sldId id="306" r:id="rId9"/>
    <p:sldId id="305" r:id="rId10"/>
    <p:sldId id="295" r:id="rId11"/>
    <p:sldId id="307" r:id="rId12"/>
    <p:sldId id="297" r:id="rId13"/>
    <p:sldId id="296" r:id="rId14"/>
    <p:sldId id="302" r:id="rId15"/>
    <p:sldId id="308" r:id="rId16"/>
    <p:sldId id="292" r:id="rId1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964" autoAdjust="0"/>
  </p:normalViewPr>
  <p:slideViewPr>
    <p:cSldViewPr>
      <p:cViewPr varScale="1">
        <p:scale>
          <a:sx n="70" d="100"/>
          <a:sy n="70" d="100"/>
        </p:scale>
        <p:origin x="60" y="270"/>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B682700-35D9-C8AA-6DBD-21CE0D4C383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61918312-AE85-3856-E477-309E2769E19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5C93A30-D4D1-4EB1-A541-9241076ABD1F}" type="datetimeFigureOut">
              <a:rPr lang="de-AT"/>
              <a:pPr>
                <a:defRPr/>
              </a:pPr>
              <a:t>09.05.2025</a:t>
            </a:fld>
            <a:endParaRPr lang="de-AT"/>
          </a:p>
        </p:txBody>
      </p:sp>
      <p:sp>
        <p:nvSpPr>
          <p:cNvPr id="4" name="Fußzeilenplatzhalter 3">
            <a:extLst>
              <a:ext uri="{FF2B5EF4-FFF2-40B4-BE49-F238E27FC236}">
                <a16:creationId xmlns:a16="http://schemas.microsoft.com/office/drawing/2014/main" id="{2FDE9A20-9840-A3E9-0AEC-40D2BE429F7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E511988F-5F6E-72C7-3752-AAFF3679965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D1360D-E94C-479D-AFA9-9D8125A66654}" type="slidenum">
              <a:rPr lang="de-AT" altLang="de-DE"/>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30B9DAD-360F-F1A6-F4A2-50725398EB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DA5E027A-4B1E-BC9C-84C6-57B64BFC70A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B99B7E-3653-4762-A436-21B4394EF704}" type="datetimeFigureOut">
              <a:rPr lang="de-AT"/>
              <a:pPr>
                <a:defRPr/>
              </a:pPr>
              <a:t>09.05.2025</a:t>
            </a:fld>
            <a:endParaRPr lang="de-AT"/>
          </a:p>
        </p:txBody>
      </p:sp>
      <p:sp>
        <p:nvSpPr>
          <p:cNvPr id="4" name="Folienbildplatzhalter 3">
            <a:extLst>
              <a:ext uri="{FF2B5EF4-FFF2-40B4-BE49-F238E27FC236}">
                <a16:creationId xmlns:a16="http://schemas.microsoft.com/office/drawing/2014/main" id="{A7407C20-4D8B-EFD3-4285-DFC986AFE9C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B4785AAF-3BB0-34C6-0499-1F038D6A9B6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3C4F712F-F1A8-CDF6-CBC6-69F362C90C1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6EBA5BAF-574F-73AF-73BD-AA2B0F640DF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461C735-5A91-4809-96B6-0744E7D1E487}" type="slidenum">
              <a:rPr lang="de-AT" altLang="de-DE"/>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0" y="2348880"/>
            <a:ext cx="8229600" cy="1143000"/>
          </a:xfrm>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1430140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85B4A703-AB17-DB4B-E7C1-03BFE2735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598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7472E528-2437-0949-E584-2E43A7ED216B}"/>
              </a:ext>
            </a:extLst>
          </p:cNvPr>
          <p:cNvSpPr>
            <a:spLocks noGrp="1"/>
          </p:cNvSpPr>
          <p:nvPr>
            <p:ph type="title"/>
          </p:nvPr>
        </p:nvSpPr>
        <p:spPr bwMode="auto">
          <a:xfrm>
            <a:off x="314325" y="3213100"/>
            <a:ext cx="8229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23CCBEFF-3F4B-BA2D-8751-824ED5C6C9A1}"/>
              </a:ext>
            </a:extLst>
          </p:cNvPr>
          <p:cNvSpPr>
            <a:spLocks noGrp="1"/>
          </p:cNvSpPr>
          <p:nvPr>
            <p:ph type="body" idx="1"/>
          </p:nvPr>
        </p:nvSpPr>
        <p:spPr bwMode="auto">
          <a:xfrm>
            <a:off x="684213" y="5589588"/>
            <a:ext cx="7832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a:t>XXX</a:t>
            </a:r>
          </a:p>
        </p:txBody>
      </p:sp>
      <p:pic>
        <p:nvPicPr>
          <p:cNvPr id="1029" name="Picture 19">
            <a:extLst>
              <a:ext uri="{FF2B5EF4-FFF2-40B4-BE49-F238E27FC236}">
                <a16:creationId xmlns:a16="http://schemas.microsoft.com/office/drawing/2014/main" id="{D17D16AC-0D92-9324-35B4-4BD9BC80B83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a:extLst>
              <a:ext uri="{FF2B5EF4-FFF2-40B4-BE49-F238E27FC236}">
                <a16:creationId xmlns:a16="http://schemas.microsoft.com/office/drawing/2014/main" id="{C85B9539-162B-ED0B-B461-CD266BFD1F9B}"/>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566738"/>
            <a:ext cx="9159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87BEF93B-1A75-40B9-4322-7F66E0605115}"/>
              </a:ext>
            </a:extLst>
          </p:cNvPr>
          <p:cNvPicPr preferRelativeResize="0">
            <a:picLocks noChangeArrowheads="1"/>
          </p:cNvPicPr>
          <p:nvPr/>
        </p:nvPicPr>
        <p:blipFill>
          <a:blip r:embed="rId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FE032BDA-41D0-BDD9-B6D5-66E60F45B1E2}"/>
              </a:ext>
            </a:extLst>
          </p:cNvPr>
          <p:cNvSpPr>
            <a:spLocks noChangeArrowheads="1"/>
          </p:cNvSpPr>
          <p:nvPr/>
        </p:nvSpPr>
        <p:spPr bwMode="auto">
          <a:xfrm>
            <a:off x="-15875" y="65166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2025</a:t>
            </a:r>
          </a:p>
        </p:txBody>
      </p:sp>
      <p:pic>
        <p:nvPicPr>
          <p:cNvPr id="1033" name="Picture 13" descr="I:\500-vs_hs\Aushilfen\___Carina\Unterwegs\uw1_schriftzug_weiss.gif">
            <a:extLst>
              <a:ext uri="{FF2B5EF4-FFF2-40B4-BE49-F238E27FC236}">
                <a16:creationId xmlns:a16="http://schemas.microsoft.com/office/drawing/2014/main" id="{DF9E6FED-F295-AF9B-2E78-75CD3984A4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9FF19B0F-3D8E-1A87-9CCE-D5767EF68181}"/>
              </a:ext>
            </a:extLst>
          </p:cNvPr>
          <p:cNvSpPr txBox="1">
            <a:spLocks noChangeArrowheads="1"/>
          </p:cNvSpPr>
          <p:nvPr userDrawn="1"/>
        </p:nvSpPr>
        <p:spPr bwMode="auto">
          <a:xfrm>
            <a:off x="1835150" y="-128588"/>
            <a:ext cx="496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3</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algn="l" rtl="0" eaLnBrk="0" fontAlgn="base" hangingPunct="0">
        <a:spcBef>
          <a:spcPct val="20000"/>
        </a:spcBef>
        <a:spcAft>
          <a:spcPct val="0"/>
        </a:spcAft>
        <a:defRPr lang="de-AT" sz="1400" kern="1200" dirty="0">
          <a:solidFill>
            <a:srgbClr val="333333"/>
          </a:solidFill>
          <a:latin typeface="Arial" panose="020B0604020202020204" pitchFamily="34" charset="0"/>
          <a:ea typeface="+mj-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image" Target="../media/image12.png"/><Relationship Id="rId12"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8.jpeg"/><Relationship Id="rId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image" Target="../media/image16.jpe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a:extLst>
              <a:ext uri="{FF2B5EF4-FFF2-40B4-BE49-F238E27FC236}">
                <a16:creationId xmlns:a16="http://schemas.microsoft.com/office/drawing/2014/main" id="{32E119D2-BE36-20AA-5D95-AD6ED51F1725}"/>
              </a:ext>
            </a:extLst>
          </p:cNvPr>
          <p:cNvSpPr>
            <a:spLocks noGrp="1"/>
          </p:cNvSpPr>
          <p:nvPr>
            <p:ph type="title"/>
          </p:nvPr>
        </p:nvSpPr>
        <p:spPr>
          <a:xfrm>
            <a:off x="611188" y="3009196"/>
            <a:ext cx="8229600" cy="1261884"/>
          </a:xfrm>
        </p:spPr>
        <p:txBody>
          <a:bodyPr/>
          <a:lstStyle/>
          <a:p>
            <a:r>
              <a:rPr lang="de-AT" altLang="de-DE" dirty="0">
                <a:latin typeface="Syntax LT Std"/>
              </a:rPr>
              <a:t>Verkehr und Arbeiten – Beispiel: Alpen- und Karpatenvorland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3">
            <a:extLst>
              <a:ext uri="{FF2B5EF4-FFF2-40B4-BE49-F238E27FC236}">
                <a16:creationId xmlns:a16="http://schemas.microsoft.com/office/drawing/2014/main" id="{A5DCDE47-C1BB-9B8A-B569-AB3FB9A2E237}"/>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Östliches Alpenvorland – Städte</a:t>
            </a:r>
          </a:p>
          <a:p>
            <a:pPr eaLnBrk="1" hangingPunct="1">
              <a:spcBef>
                <a:spcPct val="0"/>
              </a:spcBef>
              <a:buFont typeface="Wingdings" panose="05000000000000000000" pitchFamily="2" charset="2"/>
              <a:buNone/>
            </a:pPr>
            <a:r>
              <a:rPr lang="de-AT" altLang="de-DE" dirty="0">
                <a:solidFill>
                  <a:srgbClr val="000000"/>
                </a:solidFill>
              </a:rPr>
              <a:t>Im fruchtbaren und verkehrsmäßig gut erschlossenen Alpenvorland befinden sich zahlreiche größere Städte wie Salzburg, Wels, Linz, Amstetten, St. Pölten und Krems (Foto).</a:t>
            </a:r>
            <a:endParaRPr lang="de-DE" altLang="de-DE" dirty="0">
              <a:solidFill>
                <a:srgbClr val="000000"/>
              </a:solidFill>
            </a:endParaRPr>
          </a:p>
        </p:txBody>
      </p:sp>
      <p:pic>
        <p:nvPicPr>
          <p:cNvPr id="10243" name="Grafik 2">
            <a:extLst>
              <a:ext uri="{FF2B5EF4-FFF2-40B4-BE49-F238E27FC236}">
                <a16:creationId xmlns:a16="http://schemas.microsoft.com/office/drawing/2014/main" id="{8400CF5E-B20B-122D-9C1F-51D3F01D8AE1}"/>
              </a:ext>
            </a:extLst>
          </p:cNvPr>
          <p:cNvPicPr>
            <a:picLocks noChangeAspect="1"/>
          </p:cNvPicPr>
          <p:nvPr/>
        </p:nvPicPr>
        <p:blipFill>
          <a:blip r:embed="rId2">
            <a:extLst>
              <a:ext uri="{28A0092B-C50C-407E-A947-70E740481C1C}">
                <a14:useLocalDpi xmlns:a14="http://schemas.microsoft.com/office/drawing/2010/main" val="0"/>
              </a:ext>
            </a:extLst>
          </a:blip>
          <a:srcRect l="14479" t="16943" b="3470"/>
          <a:stretch>
            <a:fillRect/>
          </a:stretch>
        </p:blipFill>
        <p:spPr bwMode="auto">
          <a:xfrm>
            <a:off x="719138" y="981075"/>
            <a:ext cx="78200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3">
            <a:extLst>
              <a:ext uri="{FF2B5EF4-FFF2-40B4-BE49-F238E27FC236}">
                <a16:creationId xmlns:a16="http://schemas.microsoft.com/office/drawing/2014/main" id="{A5DCDE47-C1BB-9B8A-B569-AB3FB9A2E237}"/>
              </a:ext>
            </a:extLst>
          </p:cNvPr>
          <p:cNvSpPr>
            <a:spLocks noChangeArrowheads="1"/>
          </p:cNvSpPr>
          <p:nvPr/>
        </p:nvSpPr>
        <p:spPr bwMode="auto">
          <a:xfrm>
            <a:off x="539552" y="5445224"/>
            <a:ext cx="794080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Alpenvorland - Raumnutzungskonflikte</a:t>
            </a:r>
          </a:p>
          <a:p>
            <a:pPr eaLnBrk="1" hangingPunct="1">
              <a:spcBef>
                <a:spcPct val="0"/>
              </a:spcBef>
              <a:buFont typeface="Wingdings" panose="05000000000000000000" pitchFamily="2" charset="2"/>
              <a:buNone/>
            </a:pPr>
            <a:r>
              <a:rPr lang="de-AT" altLang="de-DE" dirty="0">
                <a:solidFill>
                  <a:srgbClr val="000000"/>
                </a:solidFill>
              </a:rPr>
              <a:t>Die vielfältige und starke Nutzung des Alpenvorlandes für Verkehrswege, Industriebetriebe, die Landwirtschaft und große Städte führt oft zu Raumnutzungskonflikten. Die Raumordnung sorgt dafür, dass die Gebiete zielgerichtet genutzt werden. Auf dem Foto sieht man die voestalpine in Linz.</a:t>
            </a:r>
            <a:endParaRPr lang="de-DE" altLang="de-DE" dirty="0">
              <a:solidFill>
                <a:srgbClr val="000000"/>
              </a:solidFill>
            </a:endParaRPr>
          </a:p>
        </p:txBody>
      </p:sp>
      <p:pic>
        <p:nvPicPr>
          <p:cNvPr id="3" name="Grafik 2">
            <a:extLst>
              <a:ext uri="{FF2B5EF4-FFF2-40B4-BE49-F238E27FC236}">
                <a16:creationId xmlns:a16="http://schemas.microsoft.com/office/drawing/2014/main" id="{CA3D3B2F-0D7C-5FEE-CD64-9114602D8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64704"/>
            <a:ext cx="7940806" cy="4464496"/>
          </a:xfrm>
          <a:prstGeom prst="rect">
            <a:avLst/>
          </a:prstGeom>
        </p:spPr>
      </p:pic>
    </p:spTree>
    <p:extLst>
      <p:ext uri="{BB962C8B-B14F-4D97-AF65-F5344CB8AC3E}">
        <p14:creationId xmlns:p14="http://schemas.microsoft.com/office/powerpoint/2010/main" val="402034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3">
            <a:extLst>
              <a:ext uri="{FF2B5EF4-FFF2-40B4-BE49-F238E27FC236}">
                <a16:creationId xmlns:a16="http://schemas.microsoft.com/office/drawing/2014/main" id="{B7E374C4-6F68-57D5-107B-B7AEB87FA356}"/>
              </a:ext>
            </a:extLst>
          </p:cNvPr>
          <p:cNvSpPr>
            <a:spLocks noChangeArrowheads="1"/>
          </p:cNvSpPr>
          <p:nvPr/>
        </p:nvSpPr>
        <p:spPr bwMode="auto">
          <a:xfrm>
            <a:off x="684213" y="5661024"/>
            <a:ext cx="7891462" cy="93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Östliches Alpenvorland – Kernkraftwerk Zwentendorf</a:t>
            </a:r>
          </a:p>
          <a:p>
            <a:pPr eaLnBrk="1" hangingPunct="1">
              <a:spcBef>
                <a:spcPct val="0"/>
              </a:spcBef>
            </a:pPr>
            <a:r>
              <a:rPr lang="de-AT" altLang="de-DE" dirty="0">
                <a:solidFill>
                  <a:srgbClr val="000000"/>
                </a:solidFill>
              </a:rPr>
              <a:t>Dieses Kernkraftwerk ist das sicherste der Welt … denn es ist nie in Betrieb gegangen. Bei einer Volksabstimmung im Jahre 1978 sprach sich eine knappe Mehrheit gegen die Nutzung von Atomkraft in Österreich aus. </a:t>
            </a:r>
            <a:endParaRPr lang="de-DE" altLang="de-DE" dirty="0">
              <a:solidFill>
                <a:srgbClr val="000000"/>
              </a:solidFill>
            </a:endParaRPr>
          </a:p>
        </p:txBody>
      </p:sp>
      <p:pic>
        <p:nvPicPr>
          <p:cNvPr id="11267" name="Grafik 1">
            <a:extLst>
              <a:ext uri="{FF2B5EF4-FFF2-40B4-BE49-F238E27FC236}">
                <a16:creationId xmlns:a16="http://schemas.microsoft.com/office/drawing/2014/main" id="{596F3822-014B-394E-9B93-A4694ACAC3C0}"/>
              </a:ext>
            </a:extLst>
          </p:cNvPr>
          <p:cNvPicPr>
            <a:picLocks noChangeAspect="1"/>
          </p:cNvPicPr>
          <p:nvPr/>
        </p:nvPicPr>
        <p:blipFill>
          <a:blip r:embed="rId2">
            <a:extLst>
              <a:ext uri="{28A0092B-C50C-407E-A947-70E740481C1C}">
                <a14:useLocalDpi xmlns:a14="http://schemas.microsoft.com/office/drawing/2010/main" val="0"/>
              </a:ext>
            </a:extLst>
          </a:blip>
          <a:srcRect t="10278" b="15279"/>
          <a:stretch>
            <a:fillRect/>
          </a:stretch>
        </p:blipFill>
        <p:spPr bwMode="auto">
          <a:xfrm>
            <a:off x="614363" y="908050"/>
            <a:ext cx="80295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hteck 3">
            <a:extLst>
              <a:ext uri="{FF2B5EF4-FFF2-40B4-BE49-F238E27FC236}">
                <a16:creationId xmlns:a16="http://schemas.microsoft.com/office/drawing/2014/main" id="{9A430EE1-0054-2E41-DF80-B4C0BE6FB244}"/>
              </a:ext>
            </a:extLst>
          </p:cNvPr>
          <p:cNvSpPr>
            <a:spLocks noChangeArrowheads="1"/>
          </p:cNvSpPr>
          <p:nvPr/>
        </p:nvSpPr>
        <p:spPr bwMode="auto">
          <a:xfrm>
            <a:off x="684213" y="5517232"/>
            <a:ext cx="7891462"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Östliches Alpenvorland – Ackerbau im Tullnerfeld</a:t>
            </a:r>
          </a:p>
          <a:p>
            <a:pPr eaLnBrk="1" hangingPunct="1">
              <a:spcBef>
                <a:spcPct val="0"/>
              </a:spcBef>
            </a:pPr>
            <a:r>
              <a:rPr lang="de-AT" dirty="0">
                <a:solidFill>
                  <a:srgbClr val="000000"/>
                </a:solidFill>
              </a:rPr>
              <a:t>Das Tullnerfeld ist ein fruchtbares, fast ebenes Gebiet nördlich und südlich der Donau. Es eignet sich gut für die mechanisierte Landwirtschaft. Deshalb können hohe Erträge erwirtschaftet werden.</a:t>
            </a:r>
          </a:p>
        </p:txBody>
      </p:sp>
      <p:pic>
        <p:nvPicPr>
          <p:cNvPr id="12291" name="Grafik 1">
            <a:extLst>
              <a:ext uri="{FF2B5EF4-FFF2-40B4-BE49-F238E27FC236}">
                <a16:creationId xmlns:a16="http://schemas.microsoft.com/office/drawing/2014/main" id="{D9D0F85A-28BE-9DE0-6170-A8514FAD0F76}"/>
              </a:ext>
            </a:extLst>
          </p:cNvPr>
          <p:cNvPicPr>
            <a:picLocks noChangeAspect="1"/>
          </p:cNvPicPr>
          <p:nvPr/>
        </p:nvPicPr>
        <p:blipFill>
          <a:blip r:embed="rId2">
            <a:extLst>
              <a:ext uri="{28A0092B-C50C-407E-A947-70E740481C1C}">
                <a14:useLocalDpi xmlns:a14="http://schemas.microsoft.com/office/drawing/2010/main" val="0"/>
              </a:ext>
            </a:extLst>
          </a:blip>
          <a:srcRect t="9967" b="16730"/>
          <a:stretch>
            <a:fillRect/>
          </a:stretch>
        </p:blipFill>
        <p:spPr bwMode="auto">
          <a:xfrm>
            <a:off x="684213" y="981075"/>
            <a:ext cx="785812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3">
            <a:extLst>
              <a:ext uri="{FF2B5EF4-FFF2-40B4-BE49-F238E27FC236}">
                <a16:creationId xmlns:a16="http://schemas.microsoft.com/office/drawing/2014/main" id="{4F675EF6-1933-0CB6-EDBC-E10C732E0F26}"/>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Karpatenvorland – Ackerbau und Weinbau</a:t>
            </a:r>
          </a:p>
          <a:p>
            <a:pPr eaLnBrk="1" hangingPunct="1">
              <a:spcBef>
                <a:spcPct val="0"/>
              </a:spcBef>
            </a:pPr>
            <a:r>
              <a:rPr lang="de-AT" altLang="de-DE" dirty="0">
                <a:solidFill>
                  <a:srgbClr val="000000"/>
                </a:solidFill>
              </a:rPr>
              <a:t>Im Karpatenvorland ist es noch wärmer und trockener als im östlichen Alpenvorland. Das milde Klima und die fruchtbaren Böden sind die Grundlage für Ackerbau und Weinbau.</a:t>
            </a:r>
            <a:endParaRPr lang="de-DE" altLang="de-DE" dirty="0">
              <a:solidFill>
                <a:srgbClr val="000000"/>
              </a:solidFill>
            </a:endParaRPr>
          </a:p>
        </p:txBody>
      </p:sp>
      <p:pic>
        <p:nvPicPr>
          <p:cNvPr id="13315" name="Grafik 2">
            <a:extLst>
              <a:ext uri="{FF2B5EF4-FFF2-40B4-BE49-F238E27FC236}">
                <a16:creationId xmlns:a16="http://schemas.microsoft.com/office/drawing/2014/main" id="{9C5208D7-DB67-32FF-1CD8-851138682E1F}"/>
              </a:ext>
            </a:extLst>
          </p:cNvPr>
          <p:cNvPicPr>
            <a:picLocks noChangeAspect="1"/>
          </p:cNvPicPr>
          <p:nvPr/>
        </p:nvPicPr>
        <p:blipFill>
          <a:blip r:embed="rId2">
            <a:extLst>
              <a:ext uri="{28A0092B-C50C-407E-A947-70E740481C1C}">
                <a14:useLocalDpi xmlns:a14="http://schemas.microsoft.com/office/drawing/2010/main" val="0"/>
              </a:ext>
            </a:extLst>
          </a:blip>
          <a:srcRect t="8611" b="6964"/>
          <a:stretch>
            <a:fillRect/>
          </a:stretch>
        </p:blipFill>
        <p:spPr bwMode="auto">
          <a:xfrm>
            <a:off x="684213" y="908050"/>
            <a:ext cx="75961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AD1BB-C392-373E-4C3E-1156E10CD45F}"/>
            </a:ext>
          </a:extLst>
        </p:cNvPr>
        <p:cNvGrpSpPr/>
        <p:nvPr/>
      </p:nvGrpSpPr>
      <p:grpSpPr>
        <a:xfrm>
          <a:off x="0" y="0"/>
          <a:ext cx="0" cy="0"/>
          <a:chOff x="0" y="0"/>
          <a:chExt cx="0" cy="0"/>
        </a:xfrm>
      </p:grpSpPr>
      <p:sp>
        <p:nvSpPr>
          <p:cNvPr id="13314" name="Rechteck 3">
            <a:extLst>
              <a:ext uri="{FF2B5EF4-FFF2-40B4-BE49-F238E27FC236}">
                <a16:creationId xmlns:a16="http://schemas.microsoft.com/office/drawing/2014/main" id="{80808B48-26F1-1EBC-5814-EF1B839C6D45}"/>
              </a:ext>
            </a:extLst>
          </p:cNvPr>
          <p:cNvSpPr>
            <a:spLocks noChangeArrowheads="1"/>
          </p:cNvSpPr>
          <p:nvPr/>
        </p:nvSpPr>
        <p:spPr bwMode="auto">
          <a:xfrm>
            <a:off x="4283968" y="5255152"/>
            <a:ext cx="4608512" cy="141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dirty="0">
                <a:solidFill>
                  <a:srgbClr val="000000"/>
                </a:solidFill>
              </a:rPr>
              <a:t>Arbeite nach der Methode „Kurzreferate vortragen“ im Schulbuch auf Seite 92. Bereite ein Kurzreferat zum Thema </a:t>
            </a:r>
            <a:r>
              <a:rPr lang="de-AT" altLang="de-DE" i="1" dirty="0">
                <a:solidFill>
                  <a:srgbClr val="000000"/>
                </a:solidFill>
              </a:rPr>
              <a:t>Die wirtschaftliche Nutzung des Alpen- und Karpatenvorlandes </a:t>
            </a:r>
            <a:r>
              <a:rPr lang="de-AT" altLang="de-DE" dirty="0">
                <a:solidFill>
                  <a:srgbClr val="000000"/>
                </a:solidFill>
              </a:rPr>
              <a:t>vor.</a:t>
            </a:r>
          </a:p>
          <a:p>
            <a:pPr eaLnBrk="1" hangingPunct="1">
              <a:spcBef>
                <a:spcPct val="0"/>
              </a:spcBef>
            </a:pPr>
            <a:r>
              <a:rPr lang="de-AT" altLang="de-DE" dirty="0">
                <a:solidFill>
                  <a:srgbClr val="000000"/>
                </a:solidFill>
              </a:rPr>
              <a:t>Tragt eure Kurzreferate in der Klasse vor und diskutiert eure Ergebnisse.</a:t>
            </a:r>
            <a:endParaRPr lang="de-DE" altLang="de-DE" dirty="0">
              <a:solidFill>
                <a:srgbClr val="000000"/>
              </a:solidFill>
            </a:endParaRPr>
          </a:p>
        </p:txBody>
      </p:sp>
      <p:pic>
        <p:nvPicPr>
          <p:cNvPr id="13315" name="Grafik 2">
            <a:extLst>
              <a:ext uri="{FF2B5EF4-FFF2-40B4-BE49-F238E27FC236}">
                <a16:creationId xmlns:a16="http://schemas.microsoft.com/office/drawing/2014/main" id="{77CCD29F-F594-410D-8566-C2F8998B4A70}"/>
              </a:ext>
            </a:extLst>
          </p:cNvPr>
          <p:cNvPicPr>
            <a:picLocks noChangeAspect="1"/>
          </p:cNvPicPr>
          <p:nvPr/>
        </p:nvPicPr>
        <p:blipFill rotWithShape="1">
          <a:blip r:embed="rId2">
            <a:extLst>
              <a:ext uri="{28A0092B-C50C-407E-A947-70E740481C1C}">
                <a14:useLocalDpi xmlns:a14="http://schemas.microsoft.com/office/drawing/2010/main" val="0"/>
              </a:ext>
            </a:extLst>
          </a:blip>
          <a:srcRect t="8611" b="17277"/>
          <a:stretch/>
        </p:blipFill>
        <p:spPr bwMode="auto">
          <a:xfrm>
            <a:off x="3507493" y="1027397"/>
            <a:ext cx="2211482" cy="110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307E09EA-49B3-CD6E-0BCD-D2A90ADB1F8B}"/>
              </a:ext>
            </a:extLst>
          </p:cNvPr>
          <p:cNvPicPr>
            <a:picLocks noChangeAspect="1"/>
          </p:cNvPicPr>
          <p:nvPr/>
        </p:nvPicPr>
        <p:blipFill>
          <a:blip r:embed="rId3">
            <a:extLst>
              <a:ext uri="{28A0092B-C50C-407E-A947-70E740481C1C}">
                <a14:useLocalDpi xmlns:a14="http://schemas.microsoft.com/office/drawing/2010/main" val="0"/>
              </a:ext>
            </a:extLst>
          </a:blip>
          <a:srcRect b="31982"/>
          <a:stretch>
            <a:fillRect/>
          </a:stretch>
        </p:blipFill>
        <p:spPr bwMode="auto">
          <a:xfrm>
            <a:off x="657381" y="1023302"/>
            <a:ext cx="2217316" cy="11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1">
            <a:extLst>
              <a:ext uri="{FF2B5EF4-FFF2-40B4-BE49-F238E27FC236}">
                <a16:creationId xmlns:a16="http://schemas.microsoft.com/office/drawing/2014/main" id="{DEE10CFD-DEB1-0E41-730B-BA9D3735C2DB}"/>
              </a:ext>
            </a:extLst>
          </p:cNvPr>
          <p:cNvPicPr>
            <a:picLocks noChangeAspect="1"/>
          </p:cNvPicPr>
          <p:nvPr/>
        </p:nvPicPr>
        <p:blipFill rotWithShape="1">
          <a:blip r:embed="rId4">
            <a:extLst>
              <a:ext uri="{28A0092B-C50C-407E-A947-70E740481C1C}">
                <a14:useLocalDpi xmlns:a14="http://schemas.microsoft.com/office/drawing/2010/main" val="0"/>
              </a:ext>
            </a:extLst>
          </a:blip>
          <a:srcRect t="9967" b="20298"/>
          <a:stretch/>
        </p:blipFill>
        <p:spPr bwMode="auto">
          <a:xfrm>
            <a:off x="6344533" y="1022062"/>
            <a:ext cx="2217316" cy="110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5F3831F2-DEB2-321F-62D2-EE907FE2B44C}"/>
              </a:ext>
            </a:extLst>
          </p:cNvPr>
          <p:cNvPicPr>
            <a:picLocks noChangeAspect="1"/>
          </p:cNvPicPr>
          <p:nvPr/>
        </p:nvPicPr>
        <p:blipFill>
          <a:blip r:embed="rId5">
            <a:extLst>
              <a:ext uri="{28A0092B-C50C-407E-A947-70E740481C1C}">
                <a14:useLocalDpi xmlns:a14="http://schemas.microsoft.com/office/drawing/2010/main" val="0"/>
              </a:ext>
            </a:extLst>
          </a:blip>
          <a:srcRect t="10644" b="10915"/>
          <a:stretch/>
        </p:blipFill>
        <p:spPr>
          <a:xfrm>
            <a:off x="666550" y="2391454"/>
            <a:ext cx="2217316" cy="1109554"/>
          </a:xfrm>
          <a:prstGeom prst="rect">
            <a:avLst/>
          </a:prstGeom>
        </p:spPr>
      </p:pic>
      <p:pic>
        <p:nvPicPr>
          <p:cNvPr id="5" name="Grafik 1">
            <a:extLst>
              <a:ext uri="{FF2B5EF4-FFF2-40B4-BE49-F238E27FC236}">
                <a16:creationId xmlns:a16="http://schemas.microsoft.com/office/drawing/2014/main" id="{33D23B46-6F9D-5402-B1C0-425F75422F81}"/>
              </a:ext>
            </a:extLst>
          </p:cNvPr>
          <p:cNvPicPr>
            <a:picLocks noChangeAspect="1"/>
          </p:cNvPicPr>
          <p:nvPr/>
        </p:nvPicPr>
        <p:blipFill rotWithShape="1">
          <a:blip r:embed="rId6">
            <a:extLst>
              <a:ext uri="{28A0092B-C50C-407E-A947-70E740481C1C}">
                <a14:useLocalDpi xmlns:a14="http://schemas.microsoft.com/office/drawing/2010/main" val="0"/>
              </a:ext>
            </a:extLst>
          </a:blip>
          <a:srcRect t="23553" b="1"/>
          <a:stretch/>
        </p:blipFill>
        <p:spPr bwMode="auto">
          <a:xfrm>
            <a:off x="3509974" y="2412426"/>
            <a:ext cx="2281709" cy="108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A1B3E6CC-7781-AB76-1FFF-2B04DE808B93}"/>
              </a:ext>
            </a:extLst>
          </p:cNvPr>
          <p:cNvPicPr>
            <a:picLocks noChangeAspect="1"/>
          </p:cNvPicPr>
          <p:nvPr/>
        </p:nvPicPr>
        <p:blipFill>
          <a:blip r:embed="rId7">
            <a:extLst>
              <a:ext uri="{28A0092B-C50C-407E-A947-70E740481C1C}">
                <a14:useLocalDpi xmlns:a14="http://schemas.microsoft.com/office/drawing/2010/main" val="0"/>
              </a:ext>
            </a:extLst>
          </a:blip>
          <a:srcRect t="21053" b="11038"/>
          <a:stretch/>
        </p:blipFill>
        <p:spPr>
          <a:xfrm>
            <a:off x="6342242" y="2415578"/>
            <a:ext cx="2229257" cy="1085430"/>
          </a:xfrm>
          <a:prstGeom prst="rect">
            <a:avLst/>
          </a:prstGeom>
        </p:spPr>
      </p:pic>
      <p:pic>
        <p:nvPicPr>
          <p:cNvPr id="7" name="Grafik 1">
            <a:extLst>
              <a:ext uri="{FF2B5EF4-FFF2-40B4-BE49-F238E27FC236}">
                <a16:creationId xmlns:a16="http://schemas.microsoft.com/office/drawing/2014/main" id="{D8EC5F63-B433-9281-1A02-04EB7B3D34AC}"/>
              </a:ext>
            </a:extLst>
          </p:cNvPr>
          <p:cNvPicPr>
            <a:picLocks noChangeAspect="1"/>
          </p:cNvPicPr>
          <p:nvPr/>
        </p:nvPicPr>
        <p:blipFill>
          <a:blip r:embed="rId8">
            <a:extLst>
              <a:ext uri="{28A0092B-C50C-407E-A947-70E740481C1C}">
                <a14:useLocalDpi xmlns:a14="http://schemas.microsoft.com/office/drawing/2010/main" val="0"/>
              </a:ext>
            </a:extLst>
          </a:blip>
          <a:srcRect t="4584" b="11111"/>
          <a:stretch>
            <a:fillRect/>
          </a:stretch>
        </p:blipFill>
        <p:spPr bwMode="auto">
          <a:xfrm>
            <a:off x="3056873" y="5327016"/>
            <a:ext cx="901239" cy="114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2FE921B9-63FA-02C3-683F-16CAB25AC67C}"/>
              </a:ext>
            </a:extLst>
          </p:cNvPr>
          <p:cNvPicPr>
            <a:picLocks noChangeAspect="1"/>
          </p:cNvPicPr>
          <p:nvPr/>
        </p:nvPicPr>
        <p:blipFill>
          <a:blip r:embed="rId9">
            <a:extLst>
              <a:ext uri="{28A0092B-C50C-407E-A947-70E740481C1C}">
                <a14:useLocalDpi xmlns:a14="http://schemas.microsoft.com/office/drawing/2010/main" val="0"/>
              </a:ext>
            </a:extLst>
          </a:blip>
          <a:srcRect t="10082"/>
          <a:stretch/>
        </p:blipFill>
        <p:spPr>
          <a:xfrm>
            <a:off x="666550" y="5322688"/>
            <a:ext cx="2252175" cy="1138556"/>
          </a:xfrm>
          <a:prstGeom prst="rect">
            <a:avLst/>
          </a:prstGeom>
        </p:spPr>
      </p:pic>
      <p:pic>
        <p:nvPicPr>
          <p:cNvPr id="9" name="Picture 2" descr="D:\Bundesverlag 20150929\Bildergalerien unterwegs\Alpenvorland\Salzburg Hellbrunn BAhnhof\IMG_2959.jpg">
            <a:extLst>
              <a:ext uri="{FF2B5EF4-FFF2-40B4-BE49-F238E27FC236}">
                <a16:creationId xmlns:a16="http://schemas.microsoft.com/office/drawing/2014/main" id="{A10CA901-C95D-47DE-A6D4-E0FE7817B3A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6255" b="5321"/>
          <a:stretch/>
        </p:blipFill>
        <p:spPr bwMode="auto">
          <a:xfrm>
            <a:off x="3509731" y="3869793"/>
            <a:ext cx="2282194" cy="108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2">
            <a:extLst>
              <a:ext uri="{FF2B5EF4-FFF2-40B4-BE49-F238E27FC236}">
                <a16:creationId xmlns:a16="http://schemas.microsoft.com/office/drawing/2014/main" id="{097BC55E-24A4-C706-31F6-FCC179F4FB75}"/>
              </a:ext>
            </a:extLst>
          </p:cNvPr>
          <p:cNvPicPr>
            <a:picLocks noChangeAspect="1"/>
          </p:cNvPicPr>
          <p:nvPr/>
        </p:nvPicPr>
        <p:blipFill>
          <a:blip r:embed="rId11">
            <a:extLst>
              <a:ext uri="{28A0092B-C50C-407E-A947-70E740481C1C}">
                <a14:useLocalDpi xmlns:a14="http://schemas.microsoft.com/office/drawing/2010/main" val="0"/>
              </a:ext>
            </a:extLst>
          </a:blip>
          <a:srcRect l="279" t="18460" r="29305" b="30936"/>
          <a:stretch>
            <a:fillRect/>
          </a:stretch>
        </p:blipFill>
        <p:spPr bwMode="auto">
          <a:xfrm>
            <a:off x="6372200" y="3872945"/>
            <a:ext cx="2242172" cy="108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2">
            <a:extLst>
              <a:ext uri="{FF2B5EF4-FFF2-40B4-BE49-F238E27FC236}">
                <a16:creationId xmlns:a16="http://schemas.microsoft.com/office/drawing/2014/main" id="{5D1D5592-9CA2-D2A7-6A35-72AAB886F778}"/>
              </a:ext>
            </a:extLst>
          </p:cNvPr>
          <p:cNvPicPr>
            <a:picLocks noChangeAspect="1"/>
          </p:cNvPicPr>
          <p:nvPr/>
        </p:nvPicPr>
        <p:blipFill rotWithShape="1">
          <a:blip r:embed="rId12">
            <a:extLst>
              <a:ext uri="{28A0092B-C50C-407E-A947-70E740481C1C}">
                <a14:useLocalDpi xmlns:a14="http://schemas.microsoft.com/office/drawing/2010/main" val="0"/>
              </a:ext>
            </a:extLst>
          </a:blip>
          <a:srcRect l="14479" t="16943" b="9729"/>
          <a:stretch/>
        </p:blipFill>
        <p:spPr bwMode="auto">
          <a:xfrm>
            <a:off x="675238" y="3861704"/>
            <a:ext cx="2199939" cy="108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3">
            <a:extLst>
              <a:ext uri="{FF2B5EF4-FFF2-40B4-BE49-F238E27FC236}">
                <a16:creationId xmlns:a16="http://schemas.microsoft.com/office/drawing/2014/main" id="{F4E4DA7B-A459-7A70-58CD-35CBF1F124D9}"/>
              </a:ext>
            </a:extLst>
          </p:cNvPr>
          <p:cNvSpPr>
            <a:spLocks noChangeArrowheads="1"/>
          </p:cNvSpPr>
          <p:nvPr/>
        </p:nvSpPr>
        <p:spPr bwMode="auto">
          <a:xfrm>
            <a:off x="657381" y="751934"/>
            <a:ext cx="1725387" cy="5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dirty="0">
                <a:solidFill>
                  <a:srgbClr val="000000"/>
                </a:solidFill>
              </a:rPr>
              <a:t>Landwirtschaft</a:t>
            </a:r>
            <a:endParaRPr lang="de-DE" altLang="de-DE" dirty="0">
              <a:solidFill>
                <a:srgbClr val="000000"/>
              </a:solidFill>
            </a:endParaRPr>
          </a:p>
        </p:txBody>
      </p:sp>
      <p:sp>
        <p:nvSpPr>
          <p:cNvPr id="13" name="Rechteck 3">
            <a:extLst>
              <a:ext uri="{FF2B5EF4-FFF2-40B4-BE49-F238E27FC236}">
                <a16:creationId xmlns:a16="http://schemas.microsoft.com/office/drawing/2014/main" id="{ADBB0478-191F-6243-9A7C-716C2DA9A846}"/>
              </a:ext>
            </a:extLst>
          </p:cNvPr>
          <p:cNvSpPr>
            <a:spLocks noChangeArrowheads="1"/>
          </p:cNvSpPr>
          <p:nvPr/>
        </p:nvSpPr>
        <p:spPr bwMode="auto">
          <a:xfrm>
            <a:off x="693171" y="2164365"/>
            <a:ext cx="1725387" cy="5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dirty="0">
                <a:solidFill>
                  <a:srgbClr val="000000"/>
                </a:solidFill>
              </a:rPr>
              <a:t>Verkehr</a:t>
            </a:r>
            <a:endParaRPr lang="de-DE" altLang="de-DE" dirty="0">
              <a:solidFill>
                <a:srgbClr val="000000"/>
              </a:solidFill>
            </a:endParaRPr>
          </a:p>
        </p:txBody>
      </p:sp>
      <p:sp>
        <p:nvSpPr>
          <p:cNvPr id="14" name="Rechteck 3">
            <a:extLst>
              <a:ext uri="{FF2B5EF4-FFF2-40B4-BE49-F238E27FC236}">
                <a16:creationId xmlns:a16="http://schemas.microsoft.com/office/drawing/2014/main" id="{9CABE793-B156-1018-466C-2F9E29BE2A06}"/>
              </a:ext>
            </a:extLst>
          </p:cNvPr>
          <p:cNvSpPr>
            <a:spLocks noChangeArrowheads="1"/>
          </p:cNvSpPr>
          <p:nvPr/>
        </p:nvSpPr>
        <p:spPr bwMode="auto">
          <a:xfrm>
            <a:off x="657381" y="3573016"/>
            <a:ext cx="4274509" cy="5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DE" altLang="de-DE" dirty="0">
                <a:solidFill>
                  <a:srgbClr val="000000"/>
                </a:solidFill>
              </a:rPr>
              <a:t>Dienstleistungen – V</a:t>
            </a:r>
            <a:r>
              <a:rPr lang="de-AT" altLang="de-DE" dirty="0" err="1">
                <a:solidFill>
                  <a:srgbClr val="000000"/>
                </a:solidFill>
              </a:rPr>
              <a:t>erwaltung</a:t>
            </a:r>
            <a:r>
              <a:rPr lang="de-AT" altLang="de-DE" dirty="0">
                <a:solidFill>
                  <a:srgbClr val="000000"/>
                </a:solidFill>
              </a:rPr>
              <a:t> und Tourismus</a:t>
            </a:r>
            <a:endParaRPr lang="de-DE" altLang="de-DE" dirty="0">
              <a:solidFill>
                <a:srgbClr val="000000"/>
              </a:solidFill>
            </a:endParaRPr>
          </a:p>
        </p:txBody>
      </p:sp>
      <p:sp>
        <p:nvSpPr>
          <p:cNvPr id="15" name="Rechteck 3">
            <a:extLst>
              <a:ext uri="{FF2B5EF4-FFF2-40B4-BE49-F238E27FC236}">
                <a16:creationId xmlns:a16="http://schemas.microsoft.com/office/drawing/2014/main" id="{963F3938-76FA-D37E-62BE-55A10FD0B0B2}"/>
              </a:ext>
            </a:extLst>
          </p:cNvPr>
          <p:cNvSpPr>
            <a:spLocks noChangeArrowheads="1"/>
          </p:cNvSpPr>
          <p:nvPr/>
        </p:nvSpPr>
        <p:spPr bwMode="auto">
          <a:xfrm>
            <a:off x="657380" y="5066313"/>
            <a:ext cx="4274509" cy="5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DE" altLang="de-DE" dirty="0">
                <a:solidFill>
                  <a:schemeClr val="tx1"/>
                </a:solidFill>
              </a:rPr>
              <a:t>Industrie und Bergbau</a:t>
            </a:r>
          </a:p>
        </p:txBody>
      </p:sp>
    </p:spTree>
    <p:extLst>
      <p:ext uri="{BB962C8B-B14F-4D97-AF65-F5344CB8AC3E}">
        <p14:creationId xmlns:p14="http://schemas.microsoft.com/office/powerpoint/2010/main" val="2935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AF46668-5A03-5636-C461-102207D05C8D}"/>
              </a:ext>
            </a:extLst>
          </p:cNvPr>
          <p:cNvSpPr>
            <a:spLocks noChangeArrowheads="1"/>
          </p:cNvSpPr>
          <p:nvPr/>
        </p:nvSpPr>
        <p:spPr bwMode="auto">
          <a:xfrm>
            <a:off x="4427538" y="692150"/>
            <a:ext cx="446563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2025</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 und Bildrechte, wenn nicht anders angegeben: Christian Fridrich, </a:t>
            </a:r>
            <a:r>
              <a:rPr lang="de-DE" altLang="de-DE" sz="1200" kern="0" dirty="0" err="1"/>
              <a:t>Großweikersdorf</a:t>
            </a: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Folie 2 und 3: Gabriela Swoboda-</a:t>
            </a:r>
            <a:r>
              <a:rPr lang="de-DE" altLang="de-DE" sz="1200" kern="0" dirty="0" err="1"/>
              <a:t>Asmera</a:t>
            </a:r>
            <a:r>
              <a:rPr lang="de-DE" altLang="de-DE" sz="1200" kern="0" dirty="0"/>
              <a:t>, Wien; Folie 8 und 9: </a:t>
            </a:r>
            <a:r>
              <a:rPr lang="de-AT" sz="1200" kern="0" dirty="0" err="1"/>
              <a:t>guenterguni</a:t>
            </a:r>
            <a:r>
              <a:rPr lang="de-AT" sz="1200" kern="0" dirty="0"/>
              <a:t> / Getty Images; Folie 11: Spitzt-Foto / Getty Images – </a:t>
            </a:r>
            <a:r>
              <a:rPr lang="de-AT" sz="1200" kern="0" dirty="0" err="1"/>
              <a:t>iStockphoto</a:t>
            </a:r>
            <a:r>
              <a:rPr lang="de-AT" sz="1200" kern="0" dirty="0"/>
              <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3368B93F-D3B6-3F5E-B14F-96789D29DD11}"/>
              </a:ext>
            </a:extLst>
          </p:cNvPr>
          <p:cNvSpPr>
            <a:spLocks noChangeArrowheads="1"/>
          </p:cNvSpPr>
          <p:nvPr/>
        </p:nvSpPr>
        <p:spPr bwMode="auto">
          <a:xfrm>
            <a:off x="468313" y="692151"/>
            <a:ext cx="3744912" cy="5041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br>
              <a:rPr lang="de-DE" altLang="de-DE" sz="1100" b="1" kern="0" dirty="0">
                <a:solidFill>
                  <a:srgbClr val="000000"/>
                </a:solidFill>
                <a:latin typeface="Syntax LT Std"/>
              </a:rPr>
            </a:b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Die Bildergalerie bezieht sich auf das Thema </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„Verkehr und Wohnen – Beispiel: Alpen- </a:t>
            </a:r>
            <a:r>
              <a:rPr lang="de-DE" altLang="de-DE" sz="1200" kern="0">
                <a:solidFill>
                  <a:srgbClr val="000000"/>
                </a:solidFill>
                <a:latin typeface="Arial" pitchFamily="34" charset="0"/>
              </a:rPr>
              <a:t>und </a:t>
            </a:r>
            <a:r>
              <a:rPr lang="de-DE" altLang="de-DE" sz="1200" kern="0" dirty="0">
                <a:solidFill>
                  <a:srgbClr val="000000"/>
                </a:solidFill>
                <a:latin typeface="Arial" pitchFamily="34" charset="0"/>
              </a:rPr>
              <a:t>K</a:t>
            </a:r>
            <a:r>
              <a:rPr lang="de-DE" altLang="de-DE" sz="1200" kern="0">
                <a:solidFill>
                  <a:srgbClr val="000000"/>
                </a:solidFill>
                <a:latin typeface="Arial" pitchFamily="34" charset="0"/>
              </a:rPr>
              <a:t>arpatenvorland</a:t>
            </a:r>
            <a:r>
              <a:rPr lang="de-DE" altLang="de-DE" sz="1200" kern="0" dirty="0">
                <a:solidFill>
                  <a:srgbClr val="000000"/>
                </a:solidFill>
                <a:latin typeface="Arial" pitchFamily="34" charset="0"/>
              </a:rPr>
              <a:t>“ auf den Seiten 20 und 21 im Schulbuch </a:t>
            </a:r>
            <a:r>
              <a:rPr lang="de-DE" altLang="de-DE" sz="1200" i="1" kern="0" dirty="0">
                <a:solidFill>
                  <a:srgbClr val="000000"/>
                </a:solidFill>
                <a:latin typeface="Arial" pitchFamily="34" charset="0"/>
              </a:rPr>
              <a:t>unterwegs 3.</a:t>
            </a: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0000"/>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Sie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Bundesverlag 20150929\Bildergalerien unterwegs\Alpenvorland\Wallersee AVL vom Zug aus\IMG_4971.JPG">
            <a:extLst>
              <a:ext uri="{FF2B5EF4-FFF2-40B4-BE49-F238E27FC236}">
                <a16:creationId xmlns:a16="http://schemas.microsoft.com/office/drawing/2014/main" id="{C300E8AD-74DF-6376-506E-411AE77E5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0" t="16083" r="2" b="7150"/>
          <a:stretch>
            <a:fillRect/>
          </a:stretch>
        </p:blipFill>
        <p:spPr bwMode="auto">
          <a:xfrm>
            <a:off x="539750" y="908050"/>
            <a:ext cx="821055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hteck 4">
            <a:extLst>
              <a:ext uri="{FF2B5EF4-FFF2-40B4-BE49-F238E27FC236}">
                <a16:creationId xmlns:a16="http://schemas.microsoft.com/office/drawing/2014/main" id="{223B0075-A8CC-FAFD-E7ED-22A41EAA5936}"/>
              </a:ext>
            </a:extLst>
          </p:cNvPr>
          <p:cNvSpPr>
            <a:spLocks noChangeArrowheads="1"/>
          </p:cNvSpPr>
          <p:nvPr/>
        </p:nvSpPr>
        <p:spPr bwMode="auto">
          <a:xfrm>
            <a:off x="539750" y="5661249"/>
            <a:ext cx="813593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Westliches Alpenvorland – Erholung und Tourismus  </a:t>
            </a:r>
          </a:p>
          <a:p>
            <a:pPr eaLnBrk="1" hangingPunct="1">
              <a:spcBef>
                <a:spcPct val="0"/>
              </a:spcBef>
            </a:pPr>
            <a:r>
              <a:rPr lang="de-AT" altLang="de-DE" dirty="0">
                <a:solidFill>
                  <a:srgbClr val="000000"/>
                </a:solidFill>
              </a:rPr>
              <a:t>Hier haben Gletscher mächtige Becken ausgeschürft, in denen heute Seen sind. Eines der ehemaligen Gletscherbecken ist der Wallersee nordöstlich der Stadt Salzburg. Er ist ein Erholungsgebiet, umrahmt von Wiesen, Feldern und Wäldern und ein wichtiges Tourismusgebiet.</a:t>
            </a:r>
            <a:endParaRPr lang="de-DE" altLang="de-DE"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Bundesverlag 20150929\Bildergalerien unterwegs\Alpenvorland\Salzburg Hellbrunn BAhnhof\IMG_2959.jpg">
            <a:extLst>
              <a:ext uri="{FF2B5EF4-FFF2-40B4-BE49-F238E27FC236}">
                <a16:creationId xmlns:a16="http://schemas.microsoft.com/office/drawing/2014/main" id="{551992C2-F7CD-C1C2-B2FF-340838BE1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372" b="5321"/>
          <a:stretch>
            <a:fillRect/>
          </a:stretch>
        </p:blipFill>
        <p:spPr bwMode="auto">
          <a:xfrm>
            <a:off x="450850" y="836613"/>
            <a:ext cx="8215313"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hteck 3">
            <a:extLst>
              <a:ext uri="{FF2B5EF4-FFF2-40B4-BE49-F238E27FC236}">
                <a16:creationId xmlns:a16="http://schemas.microsoft.com/office/drawing/2014/main" id="{E947A1A6-E3B1-8B66-D684-BCAFBA893A71}"/>
              </a:ext>
            </a:extLst>
          </p:cNvPr>
          <p:cNvSpPr>
            <a:spLocks noChangeArrowheads="1"/>
          </p:cNvSpPr>
          <p:nvPr/>
        </p:nvSpPr>
        <p:spPr bwMode="auto">
          <a:xfrm>
            <a:off x="450850" y="5802313"/>
            <a:ext cx="81375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Westliches Alpenvorland – Stadt Salzburg</a:t>
            </a:r>
          </a:p>
          <a:p>
            <a:pPr eaLnBrk="1" hangingPunct="1">
              <a:spcBef>
                <a:spcPct val="0"/>
              </a:spcBef>
            </a:pPr>
            <a:r>
              <a:rPr lang="de-AT" altLang="de-DE" dirty="0">
                <a:solidFill>
                  <a:srgbClr val="000000"/>
                </a:solidFill>
              </a:rPr>
              <a:t>Im Alpenvorland gib es schon seit Jahrhunderten entlang von Flüssen Handelswege und Städte. Eine davon ist die Stadt Salzburg: ein wichtiges Zentrum für Verwaltung, Bildung, Kultur und Industrie.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3">
            <a:extLst>
              <a:ext uri="{FF2B5EF4-FFF2-40B4-BE49-F238E27FC236}">
                <a16:creationId xmlns:a16="http://schemas.microsoft.com/office/drawing/2014/main" id="{BFD47E39-A528-F62E-1796-14236D422125}"/>
              </a:ext>
            </a:extLst>
          </p:cNvPr>
          <p:cNvSpPr>
            <a:spLocks noChangeArrowheads="1"/>
          </p:cNvSpPr>
          <p:nvPr/>
        </p:nvSpPr>
        <p:spPr bwMode="auto">
          <a:xfrm>
            <a:off x="684213" y="5516563"/>
            <a:ext cx="8064500" cy="108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Westliches Alpenvorland</a:t>
            </a:r>
          </a:p>
          <a:p>
            <a:pPr eaLnBrk="1" hangingPunct="1">
              <a:spcBef>
                <a:spcPct val="0"/>
              </a:spcBef>
            </a:pPr>
            <a:r>
              <a:rPr lang="de-AT" altLang="de-DE" dirty="0">
                <a:solidFill>
                  <a:srgbClr val="000000"/>
                </a:solidFill>
              </a:rPr>
              <a:t>Weil die feuchte Luft aus dem Westen vom Atlantik kommt, regnet es im westlichen Alpenvorland oft. Die feuchte Luft staut sich am Nordrand der Alpen und regnet sich aus. Deshalb ist diese Landschaft auch für die Landwirtschaft sehr gut geeignet.</a:t>
            </a:r>
            <a:endParaRPr lang="de-DE" altLang="de-DE" dirty="0">
              <a:solidFill>
                <a:srgbClr val="000000"/>
              </a:solidFill>
            </a:endParaRPr>
          </a:p>
        </p:txBody>
      </p:sp>
      <p:pic>
        <p:nvPicPr>
          <p:cNvPr id="6147" name="Grafik 1">
            <a:extLst>
              <a:ext uri="{FF2B5EF4-FFF2-40B4-BE49-F238E27FC236}">
                <a16:creationId xmlns:a16="http://schemas.microsoft.com/office/drawing/2014/main" id="{3F75C88F-310B-2AC4-3D32-6BE61C2E1445}"/>
              </a:ext>
            </a:extLst>
          </p:cNvPr>
          <p:cNvPicPr>
            <a:picLocks noChangeAspect="1"/>
          </p:cNvPicPr>
          <p:nvPr/>
        </p:nvPicPr>
        <p:blipFill>
          <a:blip r:embed="rId2">
            <a:extLst>
              <a:ext uri="{28A0092B-C50C-407E-A947-70E740481C1C}">
                <a14:useLocalDpi xmlns:a14="http://schemas.microsoft.com/office/drawing/2010/main" val="0"/>
              </a:ext>
            </a:extLst>
          </a:blip>
          <a:srcRect b="31982"/>
          <a:stretch>
            <a:fillRect/>
          </a:stretch>
        </p:blipFill>
        <p:spPr bwMode="auto">
          <a:xfrm>
            <a:off x="698500" y="1125538"/>
            <a:ext cx="78771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3">
            <a:extLst>
              <a:ext uri="{FF2B5EF4-FFF2-40B4-BE49-F238E27FC236}">
                <a16:creationId xmlns:a16="http://schemas.microsoft.com/office/drawing/2014/main" id="{C0F1BC21-AF63-83A0-6FE7-818C63E195E1}"/>
              </a:ext>
            </a:extLst>
          </p:cNvPr>
          <p:cNvSpPr>
            <a:spLocks noChangeArrowheads="1"/>
          </p:cNvSpPr>
          <p:nvPr/>
        </p:nvSpPr>
        <p:spPr bwMode="auto">
          <a:xfrm>
            <a:off x="684213" y="5661024"/>
            <a:ext cx="7891462" cy="93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Westliches Alpenvorland – Grünland und Tourismus</a:t>
            </a:r>
          </a:p>
          <a:p>
            <a:pPr eaLnBrk="1" hangingPunct="1">
              <a:spcBef>
                <a:spcPct val="0"/>
              </a:spcBef>
            </a:pPr>
            <a:r>
              <a:rPr lang="de-AT" altLang="de-DE" dirty="0">
                <a:solidFill>
                  <a:srgbClr val="000000"/>
                </a:solidFill>
              </a:rPr>
              <a:t>Im westlichen Alpenvorland überwiegt das Grünland. Hier werden daher Viehwirtschaft und Milchwirtschaft betrieben. Neuere Nutzungsformen sind Golfplätze, die viele Gäste anziehen und für den Tourismus wichtig sind.</a:t>
            </a:r>
            <a:endParaRPr lang="de-DE" altLang="de-DE" dirty="0">
              <a:solidFill>
                <a:srgbClr val="000000"/>
              </a:solidFill>
            </a:endParaRPr>
          </a:p>
        </p:txBody>
      </p:sp>
      <p:pic>
        <p:nvPicPr>
          <p:cNvPr id="7171" name="Grafik 2">
            <a:extLst>
              <a:ext uri="{FF2B5EF4-FFF2-40B4-BE49-F238E27FC236}">
                <a16:creationId xmlns:a16="http://schemas.microsoft.com/office/drawing/2014/main" id="{DD6120E0-A787-CCA2-757B-49875DF1AB45}"/>
              </a:ext>
            </a:extLst>
          </p:cNvPr>
          <p:cNvPicPr>
            <a:picLocks noChangeAspect="1"/>
          </p:cNvPicPr>
          <p:nvPr/>
        </p:nvPicPr>
        <p:blipFill>
          <a:blip r:embed="rId2">
            <a:extLst>
              <a:ext uri="{28A0092B-C50C-407E-A947-70E740481C1C}">
                <a14:useLocalDpi xmlns:a14="http://schemas.microsoft.com/office/drawing/2010/main" val="0"/>
              </a:ext>
            </a:extLst>
          </a:blip>
          <a:srcRect l="279" t="18460" r="29305" b="30936"/>
          <a:stretch>
            <a:fillRect/>
          </a:stretch>
        </p:blipFill>
        <p:spPr bwMode="auto">
          <a:xfrm>
            <a:off x="581025" y="1268413"/>
            <a:ext cx="80962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3">
            <a:extLst>
              <a:ext uri="{FF2B5EF4-FFF2-40B4-BE49-F238E27FC236}">
                <a16:creationId xmlns:a16="http://schemas.microsoft.com/office/drawing/2014/main" id="{7BAB9D70-CE40-DBB4-6115-BF16EEECF2F2}"/>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Westliches Alpenvorland – Erdöl und Erdgas</a:t>
            </a:r>
          </a:p>
          <a:p>
            <a:pPr eaLnBrk="1" hangingPunct="1">
              <a:spcBef>
                <a:spcPct val="0"/>
              </a:spcBef>
            </a:pPr>
            <a:r>
              <a:rPr lang="de-AT" altLang="de-DE" dirty="0">
                <a:solidFill>
                  <a:srgbClr val="000000"/>
                </a:solidFill>
              </a:rPr>
              <a:t>Im westlichen Alpenvorland gibt es Erdölfunde und Erdgasfunde, die genutzt werden. Erschöpfte Erdgaslagerstätten werden als unterirdische Erdgasspeicher verwendet. </a:t>
            </a:r>
            <a:endParaRPr lang="de-DE" altLang="de-DE" dirty="0">
              <a:solidFill>
                <a:srgbClr val="000000"/>
              </a:solidFill>
            </a:endParaRPr>
          </a:p>
        </p:txBody>
      </p:sp>
      <p:pic>
        <p:nvPicPr>
          <p:cNvPr id="8195" name="Grafik 1">
            <a:extLst>
              <a:ext uri="{FF2B5EF4-FFF2-40B4-BE49-F238E27FC236}">
                <a16:creationId xmlns:a16="http://schemas.microsoft.com/office/drawing/2014/main" id="{80D6F200-2AA6-242D-C11A-B9733650CF00}"/>
              </a:ext>
            </a:extLst>
          </p:cNvPr>
          <p:cNvPicPr>
            <a:picLocks noChangeAspect="1"/>
          </p:cNvPicPr>
          <p:nvPr/>
        </p:nvPicPr>
        <p:blipFill>
          <a:blip r:embed="rId2">
            <a:extLst>
              <a:ext uri="{28A0092B-C50C-407E-A947-70E740481C1C}">
                <a14:useLocalDpi xmlns:a14="http://schemas.microsoft.com/office/drawing/2010/main" val="0"/>
              </a:ext>
            </a:extLst>
          </a:blip>
          <a:srcRect t="4584" b="11111"/>
          <a:stretch>
            <a:fillRect/>
          </a:stretch>
        </p:blipFill>
        <p:spPr bwMode="auto">
          <a:xfrm>
            <a:off x="2484438" y="746125"/>
            <a:ext cx="37623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3">
            <a:extLst>
              <a:ext uri="{FF2B5EF4-FFF2-40B4-BE49-F238E27FC236}">
                <a16:creationId xmlns:a16="http://schemas.microsoft.com/office/drawing/2014/main" id="{1985EF93-CA33-90A6-D5F2-3E3606370551}"/>
              </a:ext>
            </a:extLst>
          </p:cNvPr>
          <p:cNvSpPr>
            <a:spLocks noChangeArrowheads="1"/>
          </p:cNvSpPr>
          <p:nvPr/>
        </p:nvSpPr>
        <p:spPr bwMode="auto">
          <a:xfrm>
            <a:off x="539750" y="5373216"/>
            <a:ext cx="8258175" cy="100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Östliches Alpenvorland – Landwirtschaft und Wasserstraße</a:t>
            </a:r>
          </a:p>
          <a:p>
            <a:pPr eaLnBrk="1" hangingPunct="1">
              <a:spcBef>
                <a:spcPct val="0"/>
              </a:spcBef>
            </a:pPr>
            <a:r>
              <a:rPr lang="de-AT" altLang="de-DE" dirty="0">
                <a:solidFill>
                  <a:srgbClr val="000000"/>
                </a:solidFill>
              </a:rPr>
              <a:t>Im östlichen Alpenvorland ist es trockener und wärmer als im westlichen. Hier wird Ackerbau, Mastviehhaltung und Weinbau betrieben. Die Donau ist eine wichtige Wasserstraße, die über den Rhein und den Rhein-Main-Donaukanal die Nordsee mit dem Schwarzen Meer verbindet</a:t>
            </a:r>
            <a:endParaRPr lang="de-DE" altLang="de-DE" dirty="0">
              <a:solidFill>
                <a:srgbClr val="000000"/>
              </a:solidFill>
            </a:endParaRPr>
          </a:p>
        </p:txBody>
      </p:sp>
      <p:pic>
        <p:nvPicPr>
          <p:cNvPr id="9219" name="Grafik 1">
            <a:extLst>
              <a:ext uri="{FF2B5EF4-FFF2-40B4-BE49-F238E27FC236}">
                <a16:creationId xmlns:a16="http://schemas.microsoft.com/office/drawing/2014/main" id="{BEDF66B6-B886-540B-2B11-7F871A099763}"/>
              </a:ext>
            </a:extLst>
          </p:cNvPr>
          <p:cNvPicPr>
            <a:picLocks noChangeAspect="1"/>
          </p:cNvPicPr>
          <p:nvPr/>
        </p:nvPicPr>
        <p:blipFill>
          <a:blip r:embed="rId2">
            <a:extLst>
              <a:ext uri="{28A0092B-C50C-407E-A947-70E740481C1C}">
                <a14:useLocalDpi xmlns:a14="http://schemas.microsoft.com/office/drawing/2010/main" val="0"/>
              </a:ext>
            </a:extLst>
          </a:blip>
          <a:srcRect t="25247"/>
          <a:stretch>
            <a:fillRect/>
          </a:stretch>
        </p:blipFill>
        <p:spPr bwMode="auto">
          <a:xfrm>
            <a:off x="539750" y="1125538"/>
            <a:ext cx="82581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3">
            <a:extLst>
              <a:ext uri="{FF2B5EF4-FFF2-40B4-BE49-F238E27FC236}">
                <a16:creationId xmlns:a16="http://schemas.microsoft.com/office/drawing/2014/main" id="{6C039E4D-4417-9B7A-B8F7-5924C90A7E2E}"/>
              </a:ext>
            </a:extLst>
          </p:cNvPr>
          <p:cNvSpPr>
            <a:spLocks noChangeArrowheads="1"/>
          </p:cNvSpPr>
          <p:nvPr/>
        </p:nvSpPr>
        <p:spPr bwMode="auto">
          <a:xfrm>
            <a:off x="684212" y="5877272"/>
            <a:ext cx="7891462" cy="57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Alpenvorland – wichtig für Verkehrswege</a:t>
            </a:r>
          </a:p>
          <a:p>
            <a:pPr eaLnBrk="1" hangingPunct="1">
              <a:spcBef>
                <a:spcPct val="0"/>
              </a:spcBef>
            </a:pPr>
            <a:r>
              <a:rPr lang="de-AT" altLang="de-DE" dirty="0">
                <a:solidFill>
                  <a:srgbClr val="000000"/>
                </a:solidFill>
              </a:rPr>
              <a:t>Das Alpenvorland liegt zwischen zwei Landschaften, die für den Verkehr ungünstig sind. Die flache Landschaft wird daher für viele Verkehrswege genützt, wie zum Beispiel die Westautobahn (Foto). </a:t>
            </a:r>
            <a:endParaRPr lang="de-DE" altLang="de-DE" dirty="0">
              <a:solidFill>
                <a:srgbClr val="000000"/>
              </a:solidFill>
            </a:endParaRPr>
          </a:p>
        </p:txBody>
      </p:sp>
      <p:pic>
        <p:nvPicPr>
          <p:cNvPr id="3" name="Grafik 2">
            <a:extLst>
              <a:ext uri="{FF2B5EF4-FFF2-40B4-BE49-F238E27FC236}">
                <a16:creationId xmlns:a16="http://schemas.microsoft.com/office/drawing/2014/main" id="{3E14D5F7-9D5F-2E52-E3DC-EC0DBE482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836711"/>
            <a:ext cx="7488188" cy="4992125"/>
          </a:xfrm>
          <a:prstGeom prst="rect">
            <a:avLst/>
          </a:prstGeom>
        </p:spPr>
      </p:pic>
    </p:spTree>
    <p:extLst>
      <p:ext uri="{BB962C8B-B14F-4D97-AF65-F5344CB8AC3E}">
        <p14:creationId xmlns:p14="http://schemas.microsoft.com/office/powerpoint/2010/main" val="281456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1DA17F6-C4A7-45C7-FFFF-C509D715036D}"/>
              </a:ext>
            </a:extLst>
          </p:cNvPr>
          <p:cNvPicPr>
            <a:picLocks noChangeAspect="1"/>
          </p:cNvPicPr>
          <p:nvPr/>
        </p:nvPicPr>
        <p:blipFill>
          <a:blip r:embed="rId2">
            <a:extLst>
              <a:ext uri="{28A0092B-C50C-407E-A947-70E740481C1C}">
                <a14:useLocalDpi xmlns:a14="http://schemas.microsoft.com/office/drawing/2010/main" val="0"/>
              </a:ext>
            </a:extLst>
          </a:blip>
          <a:srcRect t="21053"/>
          <a:stretch/>
        </p:blipFill>
        <p:spPr>
          <a:xfrm>
            <a:off x="749172" y="836712"/>
            <a:ext cx="7783268" cy="4608512"/>
          </a:xfrm>
          <a:prstGeom prst="rect">
            <a:avLst/>
          </a:prstGeom>
        </p:spPr>
      </p:pic>
      <p:sp>
        <p:nvSpPr>
          <p:cNvPr id="5" name="Rechteck 3">
            <a:extLst>
              <a:ext uri="{FF2B5EF4-FFF2-40B4-BE49-F238E27FC236}">
                <a16:creationId xmlns:a16="http://schemas.microsoft.com/office/drawing/2014/main" id="{6C039E4D-4417-9B7A-B8F7-5924C90A7E2E}"/>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1400">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Alpenvorland – wichtig für Verkehrswege</a:t>
            </a:r>
          </a:p>
          <a:p>
            <a:pPr eaLnBrk="1" hangingPunct="1">
              <a:spcBef>
                <a:spcPct val="0"/>
              </a:spcBef>
            </a:pPr>
            <a:r>
              <a:rPr lang="de-AT" altLang="de-DE" dirty="0">
                <a:solidFill>
                  <a:srgbClr val="000000"/>
                </a:solidFill>
              </a:rPr>
              <a:t>Viele Industriebetriebe und Gewerbeparks nützen die günstige Lange entlang der Autobahnen und Eisenbahnen. Auf dem Foto sieht man den Bahnterminal zwischen Wels und Linz.</a:t>
            </a:r>
            <a:endParaRPr lang="de-DE" altLang="de-DE" dirty="0">
              <a:solidFill>
                <a:srgbClr val="000000"/>
              </a:solidFill>
            </a:endParaRPr>
          </a:p>
        </p:txBody>
      </p:sp>
    </p:spTree>
    <p:extLst>
      <p:ext uri="{BB962C8B-B14F-4D97-AF65-F5344CB8AC3E}">
        <p14:creationId xmlns:p14="http://schemas.microsoft.com/office/powerpoint/2010/main" val="4007721309"/>
      </p:ext>
    </p:extLst>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778</Words>
  <Application>Microsoft Office PowerPoint</Application>
  <PresentationFormat>Bildschirmpräsentation (4:3)</PresentationFormat>
  <Paragraphs>54</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Syntax LT Std</vt:lpstr>
      <vt:lpstr>Wingdings</vt:lpstr>
      <vt:lpstr>Larissa</vt:lpstr>
      <vt:lpstr>Verkehr und Arbeiten – Beispiel: Alpen- und Karpatenvorland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235</cp:revision>
  <dcterms:created xsi:type="dcterms:W3CDTF">2013-10-08T07:58:50Z</dcterms:created>
  <dcterms:modified xsi:type="dcterms:W3CDTF">2025-05-09T08:27:36Z</dcterms:modified>
</cp:coreProperties>
</file>