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07.04.2020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07.04.2020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07.04.2020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07.04.2020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07.04.2020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07.04.2020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07.04.2020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07.04.2020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07.04.2020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07.04.2020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07.04.2020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07.04.2020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07.04.2020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5" y="8372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a:solidFill>
                  <a:srgbClr val="333333"/>
                </a:solidFill>
                <a:latin typeface="Calibri" panose="020F0502020204030204" pitchFamily="34" charset="0"/>
              </a:rPr>
              <a:t>Österreich und die EU</a:t>
            </a:r>
            <a:endParaRPr lang="de-DE" altLang="de-DE" sz="3800" dirty="0">
              <a:solidFill>
                <a:srgbClr val="333333"/>
              </a:solidFill>
              <a:latin typeface="Calibri" panose="020F0502020204030204" pitchFamily="34" charset="0"/>
            </a:endParaRPr>
          </a:p>
        </p:txBody>
      </p:sp>
      <p:sp>
        <p:nvSpPr>
          <p:cNvPr id="17" name="Pfeil nach unten 2">
            <a:extLst>
              <a:ext uri="{FF2B5EF4-FFF2-40B4-BE49-F238E27FC236}">
                <a16:creationId xmlns:a16="http://schemas.microsoft.com/office/drawing/2014/main" id="{FF995230-3F37-4559-9386-F41E4F691F55}"/>
              </a:ext>
            </a:extLst>
          </p:cNvPr>
          <p:cNvSpPr>
            <a:spLocks noChangeArrowheads="1"/>
          </p:cNvSpPr>
          <p:nvPr/>
        </p:nvSpPr>
        <p:spPr bwMode="auto">
          <a:xfrm>
            <a:off x="4427662" y="2329151"/>
            <a:ext cx="250825" cy="431800"/>
          </a:xfrm>
          <a:prstGeom prst="downArrow">
            <a:avLst>
              <a:gd name="adj1" fmla="val 50000"/>
              <a:gd name="adj2" fmla="val 50004"/>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8" name="Text Box 10">
            <a:extLst>
              <a:ext uri="{FF2B5EF4-FFF2-40B4-BE49-F238E27FC236}">
                <a16:creationId xmlns:a16="http://schemas.microsoft.com/office/drawing/2014/main" id="{9E2822C9-79F7-46DB-AC26-6AA49A83BA3E}"/>
              </a:ext>
            </a:extLst>
          </p:cNvPr>
          <p:cNvSpPr>
            <a:spLocks noChangeArrowheads="1"/>
          </p:cNvSpPr>
          <p:nvPr/>
        </p:nvSpPr>
        <p:spPr bwMode="auto">
          <a:xfrm>
            <a:off x="681162" y="1677070"/>
            <a:ext cx="7777162" cy="578882"/>
          </a:xfrm>
          <a:prstGeom prst="roundRect">
            <a:avLst>
              <a:gd name="adj" fmla="val 16667"/>
            </a:avLst>
          </a:prstGeom>
          <a:noFill/>
          <a:ln w="9525" algn="ctr">
            <a:solidFill>
              <a:srgbClr val="9999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9999FF"/>
                </a:solidFill>
                <a:latin typeface="Calibri" panose="020F0502020204030204" pitchFamily="34" charset="0"/>
                <a:sym typeface="Wingdings" panose="05000000000000000000" pitchFamily="2" charset="2"/>
              </a:rPr>
              <a:t>1. Jänner 1995: EU-Beitritt</a:t>
            </a:r>
          </a:p>
        </p:txBody>
      </p:sp>
      <p:sp>
        <p:nvSpPr>
          <p:cNvPr id="19" name="Text Box 10">
            <a:extLst>
              <a:ext uri="{FF2B5EF4-FFF2-40B4-BE49-F238E27FC236}">
                <a16:creationId xmlns:a16="http://schemas.microsoft.com/office/drawing/2014/main" id="{C7C50352-CE3E-4E7F-9C86-1079A5931CED}"/>
              </a:ext>
            </a:extLst>
          </p:cNvPr>
          <p:cNvSpPr txBox="1">
            <a:spLocks noChangeArrowheads="1"/>
          </p:cNvSpPr>
          <p:nvPr/>
        </p:nvSpPr>
        <p:spPr bwMode="auto">
          <a:xfrm>
            <a:off x="1784412" y="2744539"/>
            <a:ext cx="578824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Veränderungen für Österreich</a:t>
            </a:r>
          </a:p>
        </p:txBody>
      </p:sp>
      <p:sp>
        <p:nvSpPr>
          <p:cNvPr id="23" name="Rechteck 22">
            <a:extLst>
              <a:ext uri="{FF2B5EF4-FFF2-40B4-BE49-F238E27FC236}">
                <a16:creationId xmlns:a16="http://schemas.microsoft.com/office/drawing/2014/main" id="{D1483221-973D-437E-86D7-0A9965828BCF}"/>
              </a:ext>
            </a:extLst>
          </p:cNvPr>
          <p:cNvSpPr>
            <a:spLocks noChangeArrowheads="1"/>
          </p:cNvSpPr>
          <p:nvPr/>
        </p:nvSpPr>
        <p:spPr bwMode="auto">
          <a:xfrm>
            <a:off x="95374" y="3293145"/>
            <a:ext cx="4392613" cy="1368425"/>
          </a:xfrm>
          <a:prstGeom prst="rect">
            <a:avLst/>
          </a:prstGeom>
          <a:noFill/>
          <a:ln w="9525">
            <a:solidFill>
              <a:srgbClr val="9999FF"/>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9" name="Rechteck 28">
            <a:extLst>
              <a:ext uri="{FF2B5EF4-FFF2-40B4-BE49-F238E27FC236}">
                <a16:creationId xmlns:a16="http://schemas.microsoft.com/office/drawing/2014/main" id="{F3371C14-1781-4C36-A3A5-2DE6FD7C4693}"/>
              </a:ext>
            </a:extLst>
          </p:cNvPr>
          <p:cNvSpPr>
            <a:spLocks noChangeArrowheads="1"/>
          </p:cNvSpPr>
          <p:nvPr/>
        </p:nvSpPr>
        <p:spPr bwMode="auto">
          <a:xfrm>
            <a:off x="4643562" y="3293145"/>
            <a:ext cx="4308475" cy="1368425"/>
          </a:xfrm>
          <a:prstGeom prst="rect">
            <a:avLst/>
          </a:prstGeom>
          <a:noFill/>
          <a:ln w="9525">
            <a:solidFill>
              <a:srgbClr val="9999FF"/>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1" name="Rechteck 30">
            <a:extLst>
              <a:ext uri="{FF2B5EF4-FFF2-40B4-BE49-F238E27FC236}">
                <a16:creationId xmlns:a16="http://schemas.microsoft.com/office/drawing/2014/main" id="{40568C0F-28EE-4405-8D78-B94CB0F8CF66}"/>
              </a:ext>
            </a:extLst>
          </p:cNvPr>
          <p:cNvSpPr>
            <a:spLocks noChangeArrowheads="1"/>
          </p:cNvSpPr>
          <p:nvPr/>
        </p:nvSpPr>
        <p:spPr bwMode="auto">
          <a:xfrm>
            <a:off x="108074" y="4886995"/>
            <a:ext cx="4392613" cy="1368425"/>
          </a:xfrm>
          <a:prstGeom prst="rect">
            <a:avLst/>
          </a:prstGeom>
          <a:noFill/>
          <a:ln w="9525">
            <a:solidFill>
              <a:srgbClr val="9999FF"/>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3" name="Rechteck 32">
            <a:extLst>
              <a:ext uri="{FF2B5EF4-FFF2-40B4-BE49-F238E27FC236}">
                <a16:creationId xmlns:a16="http://schemas.microsoft.com/office/drawing/2014/main" id="{3B1BBB34-E815-4E36-8C74-81D758BEF5EC}"/>
              </a:ext>
            </a:extLst>
          </p:cNvPr>
          <p:cNvSpPr>
            <a:spLocks noChangeArrowheads="1"/>
          </p:cNvSpPr>
          <p:nvPr/>
        </p:nvSpPr>
        <p:spPr bwMode="auto">
          <a:xfrm>
            <a:off x="4656262" y="4886995"/>
            <a:ext cx="4308475" cy="1368425"/>
          </a:xfrm>
          <a:prstGeom prst="rect">
            <a:avLst/>
          </a:prstGeom>
          <a:noFill/>
          <a:ln w="9525">
            <a:solidFill>
              <a:srgbClr val="9999FF"/>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5" name="Text Box 10">
            <a:extLst>
              <a:ext uri="{FF2B5EF4-FFF2-40B4-BE49-F238E27FC236}">
                <a16:creationId xmlns:a16="http://schemas.microsoft.com/office/drawing/2014/main" id="{EFF79C89-C2AE-4AEE-B7C4-C2ED37F5B9C5}"/>
              </a:ext>
            </a:extLst>
          </p:cNvPr>
          <p:cNvSpPr txBox="1">
            <a:spLocks noChangeArrowheads="1"/>
          </p:cNvSpPr>
          <p:nvPr/>
        </p:nvSpPr>
        <p:spPr bwMode="auto">
          <a:xfrm>
            <a:off x="216023" y="3587780"/>
            <a:ext cx="417671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Euro als Zahlungsmittel</a:t>
            </a:r>
          </a:p>
          <a:p>
            <a:pPr algn="ctr" eaLnBrk="1" hangingPunct="1"/>
            <a:r>
              <a:rPr lang="de-DE" altLang="de-DE" sz="2400" dirty="0">
                <a:solidFill>
                  <a:srgbClr val="333333"/>
                </a:solidFill>
                <a:latin typeface="Calibri" panose="020F0502020204030204" pitchFamily="34" charset="0"/>
              </a:rPr>
              <a:t>seit 2002</a:t>
            </a:r>
          </a:p>
        </p:txBody>
      </p:sp>
      <p:sp>
        <p:nvSpPr>
          <p:cNvPr id="36" name="Text Box 10">
            <a:extLst>
              <a:ext uri="{FF2B5EF4-FFF2-40B4-BE49-F238E27FC236}">
                <a16:creationId xmlns:a16="http://schemas.microsoft.com/office/drawing/2014/main" id="{4AD5700F-9855-449A-9563-BB171CDC44ED}"/>
              </a:ext>
            </a:extLst>
          </p:cNvPr>
          <p:cNvSpPr txBox="1">
            <a:spLocks noChangeArrowheads="1"/>
          </p:cNvSpPr>
          <p:nvPr/>
        </p:nvSpPr>
        <p:spPr bwMode="auto">
          <a:xfrm>
            <a:off x="95374" y="5180929"/>
            <a:ext cx="41767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keine Zölle innerhalb</a:t>
            </a:r>
          </a:p>
          <a:p>
            <a:pPr algn="ctr" eaLnBrk="1" hangingPunct="1"/>
            <a:r>
              <a:rPr lang="de-DE" altLang="de-DE" sz="2400" dirty="0">
                <a:solidFill>
                  <a:srgbClr val="333333"/>
                </a:solidFill>
                <a:latin typeface="Calibri" panose="020F0502020204030204" pitchFamily="34" charset="0"/>
              </a:rPr>
              <a:t>des EU-Binnenmarktes</a:t>
            </a:r>
          </a:p>
        </p:txBody>
      </p:sp>
      <p:sp>
        <p:nvSpPr>
          <p:cNvPr id="37" name="Text Box 10">
            <a:extLst>
              <a:ext uri="{FF2B5EF4-FFF2-40B4-BE49-F238E27FC236}">
                <a16:creationId xmlns:a16="http://schemas.microsoft.com/office/drawing/2014/main" id="{8DEB4DE0-1F17-4ED8-B14C-2219A341AB98}"/>
              </a:ext>
            </a:extLst>
          </p:cNvPr>
          <p:cNvSpPr txBox="1">
            <a:spLocks noChangeArrowheads="1"/>
          </p:cNvSpPr>
          <p:nvPr/>
        </p:nvSpPr>
        <p:spPr bwMode="auto">
          <a:xfrm>
            <a:off x="4620120" y="5180930"/>
            <a:ext cx="41767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Leben und Arbeiten in allen EU-Staaten</a:t>
            </a:r>
          </a:p>
        </p:txBody>
      </p:sp>
      <p:sp>
        <p:nvSpPr>
          <p:cNvPr id="38" name="Text Box 10">
            <a:extLst>
              <a:ext uri="{FF2B5EF4-FFF2-40B4-BE49-F238E27FC236}">
                <a16:creationId xmlns:a16="http://schemas.microsoft.com/office/drawing/2014/main" id="{6C334418-04C4-4824-97F1-A5FE5226284A}"/>
              </a:ext>
            </a:extLst>
          </p:cNvPr>
          <p:cNvSpPr txBox="1">
            <a:spLocks noChangeArrowheads="1"/>
          </p:cNvSpPr>
          <p:nvPr/>
        </p:nvSpPr>
        <p:spPr bwMode="auto">
          <a:xfrm>
            <a:off x="4728586" y="3377192"/>
            <a:ext cx="4138426"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Aufhebung der Grenzkontrollen durch das „Schengener Abkommen“</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p:bldP spid="23" grpId="0" animBg="1"/>
      <p:bldP spid="29" grpId="0" animBg="1"/>
      <p:bldP spid="31" grpId="0" animBg="1"/>
      <p:bldP spid="33" grpId="0" animBg="1"/>
      <p:bldP spid="35" grpId="0"/>
      <p:bldP spid="36" grpId="0"/>
      <p:bldP spid="37" grpId="0"/>
      <p:bldP spid="3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„Was haben wir mit der EU zu tun?“ auf den Seiten 42 bis 43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215</Words>
  <Application>Microsoft Office PowerPoint</Application>
  <PresentationFormat>Bildschirmpräsentation (4:3)</PresentationFormat>
  <Paragraphs>27</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30</cp:revision>
  <dcterms:created xsi:type="dcterms:W3CDTF">2020-01-22T09:57:49Z</dcterms:created>
  <dcterms:modified xsi:type="dcterms:W3CDTF">2020-04-07T12:42:53Z</dcterms:modified>
</cp:coreProperties>
</file>