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26.11.2023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Die Französische Revolution</a:t>
            </a:r>
          </a:p>
        </p:txBody>
      </p:sp>
      <p:sp>
        <p:nvSpPr>
          <p:cNvPr id="3" name="Text Box 10">
            <a:extLst>
              <a:ext uri="{FF2B5EF4-FFF2-40B4-BE49-F238E27FC236}">
                <a16:creationId xmlns:a16="http://schemas.microsoft.com/office/drawing/2014/main" id="{8AB07048-23DD-6B62-239A-625F5B4E8747}"/>
              </a:ext>
            </a:extLst>
          </p:cNvPr>
          <p:cNvSpPr txBox="1">
            <a:spLocks noChangeArrowheads="1"/>
          </p:cNvSpPr>
          <p:nvPr/>
        </p:nvSpPr>
        <p:spPr bwMode="auto">
          <a:xfrm>
            <a:off x="887013" y="1481606"/>
            <a:ext cx="2592388" cy="523875"/>
          </a:xfrm>
          <a:prstGeom prst="rect">
            <a:avLst/>
          </a:prstGeom>
          <a:noFill/>
          <a:ln w="9525"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Ludwig XVI.</a:t>
            </a:r>
          </a:p>
        </p:txBody>
      </p:sp>
      <p:sp>
        <p:nvSpPr>
          <p:cNvPr id="4" name="Text Box 10">
            <a:extLst>
              <a:ext uri="{FF2B5EF4-FFF2-40B4-BE49-F238E27FC236}">
                <a16:creationId xmlns:a16="http://schemas.microsoft.com/office/drawing/2014/main" id="{58023FBC-F8A9-B369-BD27-451D197FC8A4}"/>
              </a:ext>
            </a:extLst>
          </p:cNvPr>
          <p:cNvSpPr txBox="1">
            <a:spLocks noChangeArrowheads="1"/>
          </p:cNvSpPr>
          <p:nvPr/>
        </p:nvSpPr>
        <p:spPr bwMode="auto">
          <a:xfrm>
            <a:off x="5976538" y="1481606"/>
            <a:ext cx="2592388" cy="523875"/>
          </a:xfrm>
          <a:prstGeom prst="rect">
            <a:avLst/>
          </a:prstGeom>
          <a:noFill/>
          <a:ln w="9525"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3. Stand</a:t>
            </a:r>
          </a:p>
        </p:txBody>
      </p:sp>
      <p:sp>
        <p:nvSpPr>
          <p:cNvPr id="5" name="Text Box 10">
            <a:extLst>
              <a:ext uri="{FF2B5EF4-FFF2-40B4-BE49-F238E27FC236}">
                <a16:creationId xmlns:a16="http://schemas.microsoft.com/office/drawing/2014/main" id="{A10B3E54-830B-A688-8F04-A74E75447F0F}"/>
              </a:ext>
            </a:extLst>
          </p:cNvPr>
          <p:cNvSpPr txBox="1">
            <a:spLocks noChangeArrowheads="1"/>
          </p:cNvSpPr>
          <p:nvPr/>
        </p:nvSpPr>
        <p:spPr bwMode="auto">
          <a:xfrm>
            <a:off x="640284" y="2111894"/>
            <a:ext cx="307816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000" dirty="0">
                <a:solidFill>
                  <a:srgbClr val="333333"/>
                </a:solidFill>
                <a:latin typeface="Calibri" panose="020F0502020204030204" pitchFamily="34" charset="0"/>
              </a:rPr>
              <a:t>… will die Steuern für den 3. Stand erhöhen.</a:t>
            </a:r>
          </a:p>
        </p:txBody>
      </p:sp>
      <p:sp>
        <p:nvSpPr>
          <p:cNvPr id="6" name="Text Box 10">
            <a:extLst>
              <a:ext uri="{FF2B5EF4-FFF2-40B4-BE49-F238E27FC236}">
                <a16:creationId xmlns:a16="http://schemas.microsoft.com/office/drawing/2014/main" id="{A2693C6D-04D1-887F-4D1B-B890E5234844}"/>
              </a:ext>
            </a:extLst>
          </p:cNvPr>
          <p:cNvSpPr txBox="1">
            <a:spLocks noChangeArrowheads="1"/>
          </p:cNvSpPr>
          <p:nvPr/>
        </p:nvSpPr>
        <p:spPr bwMode="auto">
          <a:xfrm>
            <a:off x="5509019" y="2143983"/>
            <a:ext cx="35274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000" dirty="0">
                <a:solidFill>
                  <a:srgbClr val="333333"/>
                </a:solidFill>
                <a:latin typeface="Calibri" panose="020F0502020204030204" pitchFamily="34" charset="0"/>
              </a:rPr>
              <a:t>… fordert Verfassung nach amerikanischem Vorbild.</a:t>
            </a:r>
          </a:p>
        </p:txBody>
      </p:sp>
      <p:sp>
        <p:nvSpPr>
          <p:cNvPr id="7" name="Text Box 10">
            <a:extLst>
              <a:ext uri="{FF2B5EF4-FFF2-40B4-BE49-F238E27FC236}">
                <a16:creationId xmlns:a16="http://schemas.microsoft.com/office/drawing/2014/main" id="{EB63EF78-AD11-B56F-DA7C-23A673A7EFDB}"/>
              </a:ext>
            </a:extLst>
          </p:cNvPr>
          <p:cNvSpPr txBox="1">
            <a:spLocks noChangeArrowheads="1"/>
          </p:cNvSpPr>
          <p:nvPr/>
        </p:nvSpPr>
        <p:spPr bwMode="auto">
          <a:xfrm>
            <a:off x="363265" y="2845104"/>
            <a:ext cx="36322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000" dirty="0">
                <a:solidFill>
                  <a:srgbClr val="333333"/>
                </a:solidFill>
                <a:latin typeface="Calibri" panose="020F0502020204030204" pitchFamily="34" charset="0"/>
              </a:rPr>
              <a:t>… verweigert Gespräche und ruft die Armee zu Hilfe.</a:t>
            </a:r>
          </a:p>
        </p:txBody>
      </p:sp>
      <p:sp>
        <p:nvSpPr>
          <p:cNvPr id="8" name="Text Box 10">
            <a:extLst>
              <a:ext uri="{FF2B5EF4-FFF2-40B4-BE49-F238E27FC236}">
                <a16:creationId xmlns:a16="http://schemas.microsoft.com/office/drawing/2014/main" id="{24DBA4E8-C2C9-7BA8-4EEE-0F4D390F16EF}"/>
              </a:ext>
            </a:extLst>
          </p:cNvPr>
          <p:cNvSpPr txBox="1">
            <a:spLocks noChangeArrowheads="1"/>
          </p:cNvSpPr>
          <p:nvPr/>
        </p:nvSpPr>
        <p:spPr bwMode="auto">
          <a:xfrm>
            <a:off x="6112344" y="2968290"/>
            <a:ext cx="232077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000" dirty="0">
                <a:solidFill>
                  <a:srgbClr val="333333"/>
                </a:solidFill>
                <a:latin typeface="Calibri" panose="020F0502020204030204" pitchFamily="34" charset="0"/>
              </a:rPr>
              <a:t>… bewaffnet sich.</a:t>
            </a:r>
          </a:p>
        </p:txBody>
      </p:sp>
      <p:sp>
        <p:nvSpPr>
          <p:cNvPr id="9" name="Pfeil nach unten 13">
            <a:extLst>
              <a:ext uri="{FF2B5EF4-FFF2-40B4-BE49-F238E27FC236}">
                <a16:creationId xmlns:a16="http://schemas.microsoft.com/office/drawing/2014/main" id="{0D841F70-83FC-0D34-F6E2-32304643D3BA}"/>
              </a:ext>
            </a:extLst>
          </p:cNvPr>
          <p:cNvSpPr>
            <a:spLocks noChangeArrowheads="1"/>
          </p:cNvSpPr>
          <p:nvPr/>
        </p:nvSpPr>
        <p:spPr bwMode="auto">
          <a:xfrm rot="16200000">
            <a:off x="4581208" y="1877130"/>
            <a:ext cx="288925" cy="933450"/>
          </a:xfrm>
          <a:prstGeom prst="downArrow">
            <a:avLst>
              <a:gd name="adj1" fmla="val 50000"/>
              <a:gd name="adj2" fmla="val 49778"/>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 name="Pfeil nach unten 14">
            <a:extLst>
              <a:ext uri="{FF2B5EF4-FFF2-40B4-BE49-F238E27FC236}">
                <a16:creationId xmlns:a16="http://schemas.microsoft.com/office/drawing/2014/main" id="{98A17BFF-C196-3AD9-1885-4E3935A40A40}"/>
              </a:ext>
            </a:extLst>
          </p:cNvPr>
          <p:cNvSpPr>
            <a:spLocks noChangeArrowheads="1"/>
          </p:cNvSpPr>
          <p:nvPr/>
        </p:nvSpPr>
        <p:spPr bwMode="auto">
          <a:xfrm rot="16200000">
            <a:off x="4582001" y="2768346"/>
            <a:ext cx="288925" cy="935037"/>
          </a:xfrm>
          <a:prstGeom prst="downArrow">
            <a:avLst>
              <a:gd name="adj1" fmla="val 50000"/>
              <a:gd name="adj2" fmla="val 49862"/>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1" name="Pfeil nach unten 15">
            <a:extLst>
              <a:ext uri="{FF2B5EF4-FFF2-40B4-BE49-F238E27FC236}">
                <a16:creationId xmlns:a16="http://schemas.microsoft.com/office/drawing/2014/main" id="{34CAFFA7-C859-AD11-7622-9DF7AF62D7E1}"/>
              </a:ext>
            </a:extLst>
          </p:cNvPr>
          <p:cNvSpPr>
            <a:spLocks noChangeArrowheads="1"/>
          </p:cNvSpPr>
          <p:nvPr/>
        </p:nvSpPr>
        <p:spPr bwMode="auto">
          <a:xfrm rot="4077622">
            <a:off x="4542110" y="2319310"/>
            <a:ext cx="288925" cy="935037"/>
          </a:xfrm>
          <a:prstGeom prst="downArrow">
            <a:avLst>
              <a:gd name="adj1" fmla="val 50000"/>
              <a:gd name="adj2" fmla="val 49862"/>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2" name="Pfeil nach unten 16">
            <a:extLst>
              <a:ext uri="{FF2B5EF4-FFF2-40B4-BE49-F238E27FC236}">
                <a16:creationId xmlns:a16="http://schemas.microsoft.com/office/drawing/2014/main" id="{7082B85B-DDD5-D2B9-1FDB-CB4BB82A20BA}"/>
              </a:ext>
            </a:extLst>
          </p:cNvPr>
          <p:cNvSpPr>
            <a:spLocks noChangeArrowheads="1"/>
          </p:cNvSpPr>
          <p:nvPr/>
        </p:nvSpPr>
        <p:spPr bwMode="auto">
          <a:xfrm rot="4077622">
            <a:off x="6259719" y="3069336"/>
            <a:ext cx="289144" cy="1195147"/>
          </a:xfrm>
          <a:prstGeom prst="downArrow">
            <a:avLst>
              <a:gd name="adj1" fmla="val 50000"/>
              <a:gd name="adj2" fmla="val 49849"/>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3" name="Text Box 10">
            <a:extLst>
              <a:ext uri="{FF2B5EF4-FFF2-40B4-BE49-F238E27FC236}">
                <a16:creationId xmlns:a16="http://schemas.microsoft.com/office/drawing/2014/main" id="{0510118B-536F-0845-C0FB-08A95A1C48E5}"/>
              </a:ext>
            </a:extLst>
          </p:cNvPr>
          <p:cNvSpPr txBox="1">
            <a:spLocks noChangeArrowheads="1"/>
          </p:cNvSpPr>
          <p:nvPr/>
        </p:nvSpPr>
        <p:spPr bwMode="auto">
          <a:xfrm>
            <a:off x="827880" y="4624674"/>
            <a:ext cx="74882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000" dirty="0">
                <a:solidFill>
                  <a:srgbClr val="333333"/>
                </a:solidFill>
                <a:latin typeface="Calibri" panose="020F0502020204030204" pitchFamily="34" charset="0"/>
              </a:rPr>
              <a:t>Frankreich wird Republik</a:t>
            </a:r>
          </a:p>
        </p:txBody>
      </p:sp>
      <p:sp>
        <p:nvSpPr>
          <p:cNvPr id="14" name="Text Box 10">
            <a:extLst>
              <a:ext uri="{FF2B5EF4-FFF2-40B4-BE49-F238E27FC236}">
                <a16:creationId xmlns:a16="http://schemas.microsoft.com/office/drawing/2014/main" id="{4350FB5F-83E9-D8EC-80A1-4BF30E10A8F0}"/>
              </a:ext>
            </a:extLst>
          </p:cNvPr>
          <p:cNvSpPr txBox="1">
            <a:spLocks noChangeArrowheads="1"/>
          </p:cNvSpPr>
          <p:nvPr/>
        </p:nvSpPr>
        <p:spPr bwMode="auto">
          <a:xfrm>
            <a:off x="828276" y="4016822"/>
            <a:ext cx="77406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000" dirty="0">
                <a:solidFill>
                  <a:srgbClr val="333333"/>
                </a:solidFill>
                <a:latin typeface="Calibri" panose="020F0502020204030204" pitchFamily="34" charset="0"/>
              </a:rPr>
              <a:t>Sturm auf die Bastille und landesweite Ausschreitungen</a:t>
            </a:r>
          </a:p>
        </p:txBody>
      </p:sp>
      <p:sp>
        <p:nvSpPr>
          <p:cNvPr id="15" name="Pfeil nach unten 24">
            <a:extLst>
              <a:ext uri="{FF2B5EF4-FFF2-40B4-BE49-F238E27FC236}">
                <a16:creationId xmlns:a16="http://schemas.microsoft.com/office/drawing/2014/main" id="{7A59EE08-B322-601F-E0FD-C3A60F27B5EE}"/>
              </a:ext>
            </a:extLst>
          </p:cNvPr>
          <p:cNvSpPr>
            <a:spLocks noChangeArrowheads="1"/>
          </p:cNvSpPr>
          <p:nvPr/>
        </p:nvSpPr>
        <p:spPr bwMode="auto">
          <a:xfrm>
            <a:off x="4427535" y="5039511"/>
            <a:ext cx="288925" cy="431800"/>
          </a:xfrm>
          <a:prstGeom prst="downArrow">
            <a:avLst>
              <a:gd name="adj1" fmla="val 50000"/>
              <a:gd name="adj2" fmla="val 49817"/>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6" name="Text Box 10">
            <a:extLst>
              <a:ext uri="{FF2B5EF4-FFF2-40B4-BE49-F238E27FC236}">
                <a16:creationId xmlns:a16="http://schemas.microsoft.com/office/drawing/2014/main" id="{8DB65DF0-BCE1-980D-9989-6F07B1A1A58F}"/>
              </a:ext>
            </a:extLst>
          </p:cNvPr>
          <p:cNvSpPr txBox="1">
            <a:spLocks noChangeArrowheads="1"/>
          </p:cNvSpPr>
          <p:nvPr/>
        </p:nvSpPr>
        <p:spPr bwMode="auto">
          <a:xfrm>
            <a:off x="817042" y="5446688"/>
            <a:ext cx="74882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000" dirty="0">
                <a:solidFill>
                  <a:srgbClr val="333333"/>
                </a:solidFill>
                <a:latin typeface="Calibri" panose="020F0502020204030204" pitchFamily="34" charset="0"/>
              </a:rPr>
              <a:t>Schreckensherrschaft der Jakobiner unter Robespierre</a:t>
            </a:r>
          </a:p>
        </p:txBody>
      </p:sp>
      <p:sp>
        <p:nvSpPr>
          <p:cNvPr id="17" name="Text Box 10">
            <a:extLst>
              <a:ext uri="{FF2B5EF4-FFF2-40B4-BE49-F238E27FC236}">
                <a16:creationId xmlns:a16="http://schemas.microsoft.com/office/drawing/2014/main" id="{82344E55-6DAD-471E-9B2C-688A9B7677E8}"/>
              </a:ext>
            </a:extLst>
          </p:cNvPr>
          <p:cNvSpPr txBox="1">
            <a:spLocks noChangeArrowheads="1"/>
          </p:cNvSpPr>
          <p:nvPr/>
        </p:nvSpPr>
        <p:spPr bwMode="auto">
          <a:xfrm>
            <a:off x="435396" y="5780776"/>
            <a:ext cx="825152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000" dirty="0">
                <a:solidFill>
                  <a:srgbClr val="333333"/>
                </a:solidFill>
                <a:latin typeface="Calibri" panose="020F0502020204030204" pitchFamily="34" charset="0"/>
              </a:rPr>
              <a:t>Gegnerinnen/Gegner der Jakobiner = Gegnerinnen/Gegner der Revolution</a:t>
            </a:r>
          </a:p>
        </p:txBody>
      </p:sp>
      <p:sp>
        <p:nvSpPr>
          <p:cNvPr id="18" name="Text Box 10">
            <a:extLst>
              <a:ext uri="{FF2B5EF4-FFF2-40B4-BE49-F238E27FC236}">
                <a16:creationId xmlns:a16="http://schemas.microsoft.com/office/drawing/2014/main" id="{D8D85D3A-F9DE-5A79-E54D-B6A2E2CE305F}"/>
              </a:ext>
            </a:extLst>
          </p:cNvPr>
          <p:cNvSpPr txBox="1">
            <a:spLocks noChangeArrowheads="1"/>
          </p:cNvSpPr>
          <p:nvPr/>
        </p:nvSpPr>
        <p:spPr bwMode="auto">
          <a:xfrm>
            <a:off x="454815" y="6144466"/>
            <a:ext cx="852328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000" dirty="0">
                <a:solidFill>
                  <a:srgbClr val="333333"/>
                </a:solidFill>
                <a:latin typeface="Calibri" panose="020F0502020204030204" pitchFamily="34" charset="0"/>
              </a:rPr>
              <a:t>Hinrichtung mittels Guillotine (ca. 40 000 Menschen einschließlich des Königs)</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animBg="1"/>
      <p:bldP spid="10" grpId="0" animBg="1"/>
      <p:bldP spid="11" grpId="0" animBg="1"/>
      <p:bldP spid="12" grpId="0" animBg="1"/>
      <p:bldP spid="13" grpId="0"/>
      <p:bldP spid="14" grpId="0"/>
      <p:bldP spid="15" grpId="0" animBg="1"/>
      <p:bldP spid="16" grpId="0"/>
      <p:bldP spid="17" grpId="0"/>
      <p:bldP spid="18"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„Revolution!“ auf den Seiten 42 bis 43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249</Words>
  <Application>Microsoft Office PowerPoint</Application>
  <PresentationFormat>Bildschirmpräsentation (4:3)</PresentationFormat>
  <Paragraphs>31</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58</cp:revision>
  <dcterms:created xsi:type="dcterms:W3CDTF">2011-07-14T19:54:09Z</dcterms:created>
  <dcterms:modified xsi:type="dcterms:W3CDTF">2023-11-26T20:17:55Z</dcterms:modified>
</cp:coreProperties>
</file>