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Investiturstreit</a:t>
            </a:r>
          </a:p>
        </p:txBody>
      </p:sp>
      <p:sp>
        <p:nvSpPr>
          <p:cNvPr id="10" name="Text Box 10">
            <a:extLst>
              <a:ext uri="{FF2B5EF4-FFF2-40B4-BE49-F238E27FC236}">
                <a16:creationId xmlns:a16="http://schemas.microsoft.com/office/drawing/2014/main" id="{35D71ED4-D436-3B0F-B7A0-F1140CD0BEE8}"/>
              </a:ext>
            </a:extLst>
          </p:cNvPr>
          <p:cNvSpPr txBox="1">
            <a:spLocks noChangeArrowheads="1"/>
          </p:cNvSpPr>
          <p:nvPr/>
        </p:nvSpPr>
        <p:spPr bwMode="auto">
          <a:xfrm>
            <a:off x="427856" y="1629246"/>
            <a:ext cx="3529013" cy="519113"/>
          </a:xfrm>
          <a:prstGeom prst="rect">
            <a:avLst/>
          </a:prstGeom>
          <a:solidFill>
            <a:srgbClr val="669900"/>
          </a:solidFill>
          <a:ln>
            <a:solidFill>
              <a:srgbClr val="669900"/>
            </a:solid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König Heinrich IV.</a:t>
            </a:r>
          </a:p>
        </p:txBody>
      </p:sp>
      <p:sp>
        <p:nvSpPr>
          <p:cNvPr id="11" name="Text Box 10">
            <a:extLst>
              <a:ext uri="{FF2B5EF4-FFF2-40B4-BE49-F238E27FC236}">
                <a16:creationId xmlns:a16="http://schemas.microsoft.com/office/drawing/2014/main" id="{AC6079F3-B134-DD85-B949-4DB2653F4D92}"/>
              </a:ext>
            </a:extLst>
          </p:cNvPr>
          <p:cNvSpPr txBox="1">
            <a:spLocks noChangeArrowheads="1"/>
          </p:cNvSpPr>
          <p:nvPr/>
        </p:nvSpPr>
        <p:spPr bwMode="auto">
          <a:xfrm>
            <a:off x="5185594" y="1629246"/>
            <a:ext cx="3529012" cy="519113"/>
          </a:xfrm>
          <a:prstGeom prst="rect">
            <a:avLst/>
          </a:prstGeom>
          <a:solidFill>
            <a:srgbClr val="669900"/>
          </a:solidFill>
          <a:ln>
            <a:solidFill>
              <a:srgbClr val="669900"/>
            </a:solid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Papst Gregor VII.</a:t>
            </a:r>
          </a:p>
        </p:txBody>
      </p:sp>
      <p:sp>
        <p:nvSpPr>
          <p:cNvPr id="12" name="Text Box 10">
            <a:extLst>
              <a:ext uri="{FF2B5EF4-FFF2-40B4-BE49-F238E27FC236}">
                <a16:creationId xmlns:a16="http://schemas.microsoft.com/office/drawing/2014/main" id="{791166BB-2C88-4E32-B52A-769EC6B89D4E}"/>
              </a:ext>
            </a:extLst>
          </p:cNvPr>
          <p:cNvSpPr txBox="1">
            <a:spLocks noChangeArrowheads="1"/>
          </p:cNvSpPr>
          <p:nvPr/>
        </p:nvSpPr>
        <p:spPr bwMode="auto">
          <a:xfrm>
            <a:off x="5147494" y="2205509"/>
            <a:ext cx="35274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will alleine bestimmen, wer Bischof wird</a:t>
            </a:r>
          </a:p>
        </p:txBody>
      </p:sp>
      <p:sp>
        <p:nvSpPr>
          <p:cNvPr id="13" name="Text Box 10">
            <a:extLst>
              <a:ext uri="{FF2B5EF4-FFF2-40B4-BE49-F238E27FC236}">
                <a16:creationId xmlns:a16="http://schemas.microsoft.com/office/drawing/2014/main" id="{4B00143F-B551-BB80-20FE-2A768D17F83C}"/>
              </a:ext>
            </a:extLst>
          </p:cNvPr>
          <p:cNvSpPr txBox="1">
            <a:spLocks noChangeArrowheads="1"/>
          </p:cNvSpPr>
          <p:nvPr/>
        </p:nvSpPr>
        <p:spPr bwMode="auto">
          <a:xfrm>
            <a:off x="751706" y="2205509"/>
            <a:ext cx="30274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setzt trotzdem Bischöfe ein</a:t>
            </a:r>
          </a:p>
        </p:txBody>
      </p:sp>
      <p:sp>
        <p:nvSpPr>
          <p:cNvPr id="14" name="Text Box 10">
            <a:extLst>
              <a:ext uri="{FF2B5EF4-FFF2-40B4-BE49-F238E27FC236}">
                <a16:creationId xmlns:a16="http://schemas.microsoft.com/office/drawing/2014/main" id="{0442A5E7-C1BF-7AFA-C193-A2C58550EBC0}"/>
              </a:ext>
            </a:extLst>
          </p:cNvPr>
          <p:cNvSpPr txBox="1">
            <a:spLocks noChangeArrowheads="1"/>
          </p:cNvSpPr>
          <p:nvPr/>
        </p:nvSpPr>
        <p:spPr bwMode="auto">
          <a:xfrm>
            <a:off x="5402497" y="3069109"/>
            <a:ext cx="316764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spricht den Kirchenbann aus</a:t>
            </a:r>
          </a:p>
        </p:txBody>
      </p:sp>
      <p:sp>
        <p:nvSpPr>
          <p:cNvPr id="15" name="Text Box 10">
            <a:extLst>
              <a:ext uri="{FF2B5EF4-FFF2-40B4-BE49-F238E27FC236}">
                <a16:creationId xmlns:a16="http://schemas.microsoft.com/office/drawing/2014/main" id="{E4A7B7CF-2382-B550-7932-7F6B2D5C4760}"/>
              </a:ext>
            </a:extLst>
          </p:cNvPr>
          <p:cNvSpPr txBox="1">
            <a:spLocks noChangeArrowheads="1"/>
          </p:cNvSpPr>
          <p:nvPr/>
        </p:nvSpPr>
        <p:spPr bwMode="auto">
          <a:xfrm>
            <a:off x="467544" y="3069109"/>
            <a:ext cx="35274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hat Angst vor einer Absetzung</a:t>
            </a:r>
          </a:p>
        </p:txBody>
      </p:sp>
      <p:sp>
        <p:nvSpPr>
          <p:cNvPr id="16" name="Rechteck 18">
            <a:extLst>
              <a:ext uri="{FF2B5EF4-FFF2-40B4-BE49-F238E27FC236}">
                <a16:creationId xmlns:a16="http://schemas.microsoft.com/office/drawing/2014/main" id="{6FAF3F5D-464A-71D9-3987-B945D4837A9B}"/>
              </a:ext>
            </a:extLst>
          </p:cNvPr>
          <p:cNvSpPr>
            <a:spLocks noChangeArrowheads="1"/>
          </p:cNvSpPr>
          <p:nvPr/>
        </p:nvSpPr>
        <p:spPr bwMode="auto">
          <a:xfrm>
            <a:off x="323081" y="1484784"/>
            <a:ext cx="3743325" cy="2449512"/>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Rechteck 19">
            <a:extLst>
              <a:ext uri="{FF2B5EF4-FFF2-40B4-BE49-F238E27FC236}">
                <a16:creationId xmlns:a16="http://schemas.microsoft.com/office/drawing/2014/main" id="{83D7EB2C-7251-EFEF-6D1F-B356115517E4}"/>
              </a:ext>
            </a:extLst>
          </p:cNvPr>
          <p:cNvSpPr>
            <a:spLocks noChangeArrowheads="1"/>
          </p:cNvSpPr>
          <p:nvPr/>
        </p:nvSpPr>
        <p:spPr bwMode="auto">
          <a:xfrm>
            <a:off x="5076056" y="1484784"/>
            <a:ext cx="3743325" cy="2449512"/>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Text Box 10">
            <a:extLst>
              <a:ext uri="{FF2B5EF4-FFF2-40B4-BE49-F238E27FC236}">
                <a16:creationId xmlns:a16="http://schemas.microsoft.com/office/drawing/2014/main" id="{46F02068-9681-365C-B49C-C87430797A6A}"/>
              </a:ext>
            </a:extLst>
          </p:cNvPr>
          <p:cNvSpPr txBox="1">
            <a:spLocks noChangeArrowheads="1"/>
          </p:cNvSpPr>
          <p:nvPr/>
        </p:nvSpPr>
        <p:spPr bwMode="auto">
          <a:xfrm>
            <a:off x="2123306" y="4166549"/>
            <a:ext cx="50403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Gang nach Canossa (1076):</a:t>
            </a:r>
          </a:p>
          <a:p>
            <a:pPr algn="ctr" eaLnBrk="1" hangingPunct="1"/>
            <a:r>
              <a:rPr lang="de-DE" altLang="de-DE" sz="2400" dirty="0">
                <a:solidFill>
                  <a:srgbClr val="333333"/>
                </a:solidFill>
                <a:latin typeface="Calibri" panose="020F0502020204030204" pitchFamily="34" charset="0"/>
              </a:rPr>
              <a:t>Heinrich entschuldigt sich</a:t>
            </a:r>
          </a:p>
          <a:p>
            <a:pPr algn="ctr" eaLnBrk="1" hangingPunct="1"/>
            <a:r>
              <a:rPr lang="de-DE" altLang="de-DE" sz="2400" dirty="0">
                <a:solidFill>
                  <a:srgbClr val="333333"/>
                </a:solidFill>
                <a:latin typeface="Calibri" panose="020F0502020204030204" pitchFamily="34" charset="0"/>
              </a:rPr>
              <a:t>Gregor hebt den Kirchenbann auf</a:t>
            </a:r>
          </a:p>
        </p:txBody>
      </p:sp>
      <p:sp>
        <p:nvSpPr>
          <p:cNvPr id="21" name="Text Box 10">
            <a:extLst>
              <a:ext uri="{FF2B5EF4-FFF2-40B4-BE49-F238E27FC236}">
                <a16:creationId xmlns:a16="http://schemas.microsoft.com/office/drawing/2014/main" id="{D740C0A8-4E61-FB05-4723-F3A8DE40C446}"/>
              </a:ext>
            </a:extLst>
          </p:cNvPr>
          <p:cNvSpPr txBox="1">
            <a:spLocks noChangeArrowheads="1"/>
          </p:cNvSpPr>
          <p:nvPr/>
        </p:nvSpPr>
        <p:spPr bwMode="auto">
          <a:xfrm>
            <a:off x="323081" y="5445596"/>
            <a:ext cx="8642350" cy="831850"/>
          </a:xfrm>
          <a:prstGeom prst="rect">
            <a:avLst/>
          </a:prstGeom>
          <a:solidFill>
            <a:srgbClr val="FFFF99"/>
          </a:solidFill>
          <a:ln w="9525" algn="ctr">
            <a:solidFill>
              <a:schemeClr val="tx1"/>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Einigung 1122: </a:t>
            </a:r>
          </a:p>
          <a:p>
            <a:pPr algn="ctr" eaLnBrk="1" hangingPunct="1"/>
            <a:r>
              <a:rPr lang="de-DE" altLang="de-DE" sz="2400" dirty="0">
                <a:solidFill>
                  <a:srgbClr val="333333"/>
                </a:solidFill>
                <a:latin typeface="Calibri" panose="020F0502020204030204" pitchFamily="34" charset="0"/>
              </a:rPr>
              <a:t>Papst führt Investitur durch, König ist anwesend</a:t>
            </a:r>
          </a:p>
        </p:txBody>
      </p:sp>
      <p:sp>
        <p:nvSpPr>
          <p:cNvPr id="22" name="Pfeil nach unten 32">
            <a:extLst>
              <a:ext uri="{FF2B5EF4-FFF2-40B4-BE49-F238E27FC236}">
                <a16:creationId xmlns:a16="http://schemas.microsoft.com/office/drawing/2014/main" id="{FD53397D-A7BA-AC3F-902B-DEE677C01631}"/>
              </a:ext>
            </a:extLst>
          </p:cNvPr>
          <p:cNvSpPr>
            <a:spLocks noChangeArrowheads="1"/>
          </p:cNvSpPr>
          <p:nvPr/>
        </p:nvSpPr>
        <p:spPr bwMode="auto">
          <a:xfrm rot="5400000">
            <a:off x="4174356" y="1665759"/>
            <a:ext cx="288925" cy="1800225"/>
          </a:xfrm>
          <a:prstGeom prst="downArrow">
            <a:avLst>
              <a:gd name="adj1" fmla="val 50000"/>
              <a:gd name="adj2" fmla="val 49817"/>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3" name="Pfeil nach unten 33">
            <a:extLst>
              <a:ext uri="{FF2B5EF4-FFF2-40B4-BE49-F238E27FC236}">
                <a16:creationId xmlns:a16="http://schemas.microsoft.com/office/drawing/2014/main" id="{AE4C4956-6F7B-5343-1FB2-52AC0CA327E8}"/>
              </a:ext>
            </a:extLst>
          </p:cNvPr>
          <p:cNvSpPr>
            <a:spLocks noChangeArrowheads="1"/>
          </p:cNvSpPr>
          <p:nvPr/>
        </p:nvSpPr>
        <p:spPr bwMode="auto">
          <a:xfrm rot="17124452">
            <a:off x="4302150" y="2149152"/>
            <a:ext cx="288925" cy="1903413"/>
          </a:xfrm>
          <a:prstGeom prst="downArrow">
            <a:avLst>
              <a:gd name="adj1" fmla="val 50000"/>
              <a:gd name="adj2" fmla="val 4983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Pfeil nach unten 34">
            <a:extLst>
              <a:ext uri="{FF2B5EF4-FFF2-40B4-BE49-F238E27FC236}">
                <a16:creationId xmlns:a16="http://schemas.microsoft.com/office/drawing/2014/main" id="{1C237F2A-4A33-DE92-6E74-303708CD8552}"/>
              </a:ext>
            </a:extLst>
          </p:cNvPr>
          <p:cNvSpPr>
            <a:spLocks noChangeArrowheads="1"/>
          </p:cNvSpPr>
          <p:nvPr/>
        </p:nvSpPr>
        <p:spPr bwMode="auto">
          <a:xfrm rot="5400000">
            <a:off x="4246587" y="2746053"/>
            <a:ext cx="288925" cy="1798638"/>
          </a:xfrm>
          <a:prstGeom prst="downArrow">
            <a:avLst>
              <a:gd name="adj1" fmla="val 50000"/>
              <a:gd name="adj2" fmla="val 49773"/>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pic>
        <p:nvPicPr>
          <p:cNvPr id="25" name="Picture 14">
            <a:extLst>
              <a:ext uri="{FF2B5EF4-FFF2-40B4-BE49-F238E27FC236}">
                <a16:creationId xmlns:a16="http://schemas.microsoft.com/office/drawing/2014/main" id="{445ECDE3-6ED4-EC80-B3D3-A7D70488421A}"/>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081" y="3934296"/>
            <a:ext cx="428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2"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right)">
                                      <p:cBhvr>
                                        <p:cTn id="11" dur="5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up)">
                                      <p:cBhvr>
                                        <p:cTn id="20" dur="5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right)">
                                      <p:cBhvr>
                                        <p:cTn id="29" dur="500"/>
                                        <p:tgtEl>
                                          <p:spTgt spid="2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25"/>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0" presetClass="path" presetSubtype="0" accel="50000" decel="50000" fill="hold" nodeType="clickEffect">
                                  <p:stCondLst>
                                    <p:cond delay="0"/>
                                  </p:stCondLst>
                                  <p:childTnLst>
                                    <p:animMotion origin="layout" path="M -1.66667E-6 -2.59259E-6 C 0.04722 -0.02199 0.09462 -0.04375 0.09878 -0.02546 C 0.10295 -0.00717 0.02882 0.06829 0.025 0.10949 C 0.02118 0.1507 -0.05052 0.2044 0.07621 0.22222 C 0.20295 0.24005 0.66667 0.24908 0.78576 0.21597 C 0.90486 0.18287 0.84931 0.05972 0.79045 0.02384 C 0.7316 -0.01204 0.54219 0.00232 0.43212 -2.59259E-6 C 0.32205 -0.00231 0.17361 -0.00671 0.12986 0.00949 C 0.08611 0.0257 0.16302 0.08125 0.1691 0.09676 " pathEditMode="relative" ptsTypes="aaaaaaaaA">
                                      <p:cBhvr>
                                        <p:cTn id="41" dur="5000" fill="hold"/>
                                        <p:tgtEl>
                                          <p:spTgt spid="25"/>
                                        </p:tgtEl>
                                        <p:attrNameLst>
                                          <p:attrName>ppt_x</p:attrName>
                                          <p:attrName>ppt_y</p:attrName>
                                        </p:attrNameLst>
                                      </p:cBhvr>
                                    </p:animMotion>
                                  </p:childTnLst>
                                </p:cTn>
                              </p:par>
                            </p:childTnLst>
                          </p:cTn>
                        </p:par>
                        <p:par>
                          <p:cTn id="42" fill="hold">
                            <p:stCondLst>
                              <p:cond delay="5000"/>
                            </p:stCondLst>
                            <p:childTnLst>
                              <p:par>
                                <p:cTn id="43" presetID="1" presetClass="entr" presetSubtype="0" fill="hold" grpId="0" nodeType="after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20" grpId="0"/>
      <p:bldP spid="21" grpId="0" animBg="1"/>
      <p:bldP spid="22" grpId="0" animBg="1"/>
      <p:bldP spid="23"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„Herrschaft im Mittelalter“ auf den Seiten 102 bis 103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Words>
  <Application>Microsoft Office PowerPoint</Application>
  <PresentationFormat>Bildschirmpräsentation (4:3)</PresentationFormat>
  <Paragraphs>32</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89</cp:revision>
  <dcterms:created xsi:type="dcterms:W3CDTF">2011-07-14T19:54:09Z</dcterms:created>
  <dcterms:modified xsi:type="dcterms:W3CDTF">2022-11-08T07:05:31Z</dcterms:modified>
</cp:coreProperties>
</file>