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332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17.01.2024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Pest und Höllenstrafen</a:t>
            </a:r>
          </a:p>
        </p:txBody>
      </p:sp>
      <p:sp>
        <p:nvSpPr>
          <p:cNvPr id="10" name="Explosion 1 11">
            <a:extLst>
              <a:ext uri="{FF2B5EF4-FFF2-40B4-BE49-F238E27FC236}">
                <a16:creationId xmlns:a16="http://schemas.microsoft.com/office/drawing/2014/main" id="{73153B69-5ADD-F4E6-C17A-C27BFFCE69CD}"/>
              </a:ext>
            </a:extLst>
          </p:cNvPr>
          <p:cNvSpPr>
            <a:spLocks noChangeArrowheads="1"/>
          </p:cNvSpPr>
          <p:nvPr/>
        </p:nvSpPr>
        <p:spPr bwMode="auto">
          <a:xfrm>
            <a:off x="9107" y="1888180"/>
            <a:ext cx="6192837" cy="3773763"/>
          </a:xfrm>
          <a:prstGeom prst="irregularSeal1">
            <a:avLst/>
          </a:prstGeom>
          <a:solidFill>
            <a:srgbClr val="FF9933"/>
          </a:solidFill>
          <a:ln w="9525" algn="ctr">
            <a:solidFill>
              <a:srgbClr val="FF00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51333407-7B1F-7A14-29BF-9DADB9B7CC09}"/>
              </a:ext>
            </a:extLst>
          </p:cNvPr>
          <p:cNvSpPr txBox="1">
            <a:spLocks noChangeArrowheads="1"/>
          </p:cNvSpPr>
          <p:nvPr/>
        </p:nvSpPr>
        <p:spPr bwMode="auto">
          <a:xfrm>
            <a:off x="1186458" y="2886310"/>
            <a:ext cx="35274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schlechte Ernten</a:t>
            </a:r>
          </a:p>
        </p:txBody>
      </p:sp>
      <p:sp>
        <p:nvSpPr>
          <p:cNvPr id="12" name="Text Box 10">
            <a:extLst>
              <a:ext uri="{FF2B5EF4-FFF2-40B4-BE49-F238E27FC236}">
                <a16:creationId xmlns:a16="http://schemas.microsoft.com/office/drawing/2014/main" id="{A0496854-1329-5735-3550-29E41B904785}"/>
              </a:ext>
            </a:extLst>
          </p:cNvPr>
          <p:cNvSpPr txBox="1">
            <a:spLocks noChangeArrowheads="1"/>
          </p:cNvSpPr>
          <p:nvPr/>
        </p:nvSpPr>
        <p:spPr bwMode="auto">
          <a:xfrm>
            <a:off x="1035455" y="3223433"/>
            <a:ext cx="3887787"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Überschwemmungen</a:t>
            </a:r>
          </a:p>
        </p:txBody>
      </p:sp>
      <p:sp>
        <p:nvSpPr>
          <p:cNvPr id="13" name="Text Box 10">
            <a:extLst>
              <a:ext uri="{FF2B5EF4-FFF2-40B4-BE49-F238E27FC236}">
                <a16:creationId xmlns:a16="http://schemas.microsoft.com/office/drawing/2014/main" id="{8B0F75AA-65FD-7093-D852-62DE7CEF809B}"/>
              </a:ext>
            </a:extLst>
          </p:cNvPr>
          <p:cNvSpPr txBox="1">
            <a:spLocks noChangeArrowheads="1"/>
          </p:cNvSpPr>
          <p:nvPr/>
        </p:nvSpPr>
        <p:spPr bwMode="auto">
          <a:xfrm>
            <a:off x="935920" y="3584559"/>
            <a:ext cx="3887787"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Erdbeben</a:t>
            </a:r>
          </a:p>
        </p:txBody>
      </p:sp>
      <p:sp>
        <p:nvSpPr>
          <p:cNvPr id="14" name="Text Box 10">
            <a:extLst>
              <a:ext uri="{FF2B5EF4-FFF2-40B4-BE49-F238E27FC236}">
                <a16:creationId xmlns:a16="http://schemas.microsoft.com/office/drawing/2014/main" id="{F055B0C0-DE41-61F9-0F0C-5136CEFFE5D4}"/>
              </a:ext>
            </a:extLst>
          </p:cNvPr>
          <p:cNvSpPr txBox="1">
            <a:spLocks noChangeArrowheads="1"/>
          </p:cNvSpPr>
          <p:nvPr/>
        </p:nvSpPr>
        <p:spPr bwMode="auto">
          <a:xfrm>
            <a:off x="153569" y="5512145"/>
            <a:ext cx="3529013"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Strafe Gottes </a:t>
            </a:r>
            <a:br>
              <a:rPr lang="de-DE" altLang="de-DE" sz="2800" dirty="0">
                <a:solidFill>
                  <a:srgbClr val="333333"/>
                </a:solidFill>
                <a:latin typeface="Calibri" panose="020F0502020204030204" pitchFamily="34" charset="0"/>
              </a:rPr>
            </a:br>
            <a:r>
              <a:rPr lang="de-DE" altLang="de-DE" sz="2800" dirty="0">
                <a:solidFill>
                  <a:srgbClr val="333333"/>
                </a:solidFill>
                <a:latin typeface="Calibri" panose="020F0502020204030204" pitchFamily="34" charset="0"/>
              </a:rPr>
              <a:t>oder Teufelswerk?</a:t>
            </a:r>
          </a:p>
        </p:txBody>
      </p:sp>
      <p:sp>
        <p:nvSpPr>
          <p:cNvPr id="15" name="Text Box 10">
            <a:extLst>
              <a:ext uri="{FF2B5EF4-FFF2-40B4-BE49-F238E27FC236}">
                <a16:creationId xmlns:a16="http://schemas.microsoft.com/office/drawing/2014/main" id="{304BD761-F3DC-6097-D737-DE7F497D619D}"/>
              </a:ext>
            </a:extLst>
          </p:cNvPr>
          <p:cNvSpPr txBox="1">
            <a:spLocks noChangeArrowheads="1"/>
          </p:cNvSpPr>
          <p:nvPr/>
        </p:nvSpPr>
        <p:spPr bwMode="auto">
          <a:xfrm>
            <a:off x="440906" y="3916633"/>
            <a:ext cx="504031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Krankheiten, Seuchen (Pest)</a:t>
            </a:r>
          </a:p>
        </p:txBody>
      </p:sp>
      <p:sp>
        <p:nvSpPr>
          <p:cNvPr id="16" name="Nach oben gebogener Pfeil 16">
            <a:extLst>
              <a:ext uri="{FF2B5EF4-FFF2-40B4-BE49-F238E27FC236}">
                <a16:creationId xmlns:a16="http://schemas.microsoft.com/office/drawing/2014/main" id="{41DA4E54-6BC1-D3DB-1CA3-EF61AC7C8621}"/>
              </a:ext>
            </a:extLst>
          </p:cNvPr>
          <p:cNvSpPr>
            <a:spLocks/>
          </p:cNvSpPr>
          <p:nvPr/>
        </p:nvSpPr>
        <p:spPr bwMode="auto">
          <a:xfrm rot="10800000" flipH="1">
            <a:off x="5481220" y="2726044"/>
            <a:ext cx="2627326" cy="1241687"/>
          </a:xfrm>
          <a:custGeom>
            <a:avLst/>
            <a:gdLst>
              <a:gd name="T0" fmla="*/ 4332097 w 1943100"/>
              <a:gd name="T1" fmla="*/ 0 h 1295400"/>
              <a:gd name="T2" fmla="*/ 3256104 w 1943100"/>
              <a:gd name="T3" fmla="*/ 529094 h 1295400"/>
              <a:gd name="T4" fmla="*/ 0 w 1943100"/>
              <a:gd name="T5" fmla="*/ 1736294 h 1295400"/>
              <a:gd name="T6" fmla="*/ 2489794 w 1943100"/>
              <a:gd name="T7" fmla="*/ 2116374 h 1295400"/>
              <a:gd name="T8" fmla="*/ 4979588 w 1943100"/>
              <a:gd name="T9" fmla="*/ 1322734 h 1295400"/>
              <a:gd name="T10" fmla="*/ 5408087 w 1943100"/>
              <a:gd name="T11" fmla="*/ 529094 h 1295400"/>
              <a:gd name="T12" fmla="*/ 17694720 60000 65536"/>
              <a:gd name="T13" fmla="*/ 11796480 60000 65536"/>
              <a:gd name="T14" fmla="*/ 11796480 60000 65536"/>
              <a:gd name="T15" fmla="*/ 5898240 60000 65536"/>
              <a:gd name="T16" fmla="*/ 0 60000 65536"/>
              <a:gd name="T17" fmla="*/ 0 60000 65536"/>
              <a:gd name="T18" fmla="*/ 0 w 1943100"/>
              <a:gd name="T19" fmla="*/ 830118 h 1295400"/>
              <a:gd name="T20" fmla="*/ 1789142 w 1943100"/>
              <a:gd name="T21" fmla="*/ 1295400 h 1295400"/>
            </a:gdLst>
            <a:ahLst/>
            <a:cxnLst>
              <a:cxn ang="T12">
                <a:pos x="T0" y="T1"/>
              </a:cxn>
              <a:cxn ang="T13">
                <a:pos x="T2" y="T3"/>
              </a:cxn>
              <a:cxn ang="T14">
                <a:pos x="T4" y="T5"/>
              </a:cxn>
              <a:cxn ang="T15">
                <a:pos x="T6" y="T7"/>
              </a:cxn>
              <a:cxn ang="T16">
                <a:pos x="T8" y="T9"/>
              </a:cxn>
              <a:cxn ang="T17">
                <a:pos x="T10" y="T11"/>
              </a:cxn>
            </a:cxnLst>
            <a:rect l="T18" t="T19" r="T20" b="T21"/>
            <a:pathLst>
              <a:path w="1943100" h="1295400">
                <a:moveTo>
                  <a:pt x="0" y="830118"/>
                </a:moveTo>
                <a:lnTo>
                  <a:pt x="1323860" y="830118"/>
                </a:lnTo>
                <a:lnTo>
                  <a:pt x="1323860" y="323850"/>
                </a:lnTo>
                <a:lnTo>
                  <a:pt x="1169902" y="323850"/>
                </a:lnTo>
                <a:lnTo>
                  <a:pt x="1556501" y="0"/>
                </a:lnTo>
                <a:lnTo>
                  <a:pt x="1943100" y="323850"/>
                </a:lnTo>
                <a:lnTo>
                  <a:pt x="1789142" y="323850"/>
                </a:lnTo>
                <a:lnTo>
                  <a:pt x="1789142" y="1295400"/>
                </a:lnTo>
                <a:lnTo>
                  <a:pt x="0" y="1295400"/>
                </a:lnTo>
                <a:close/>
              </a:path>
            </a:pathLst>
          </a:custGeom>
          <a:solidFill>
            <a:srgbClr val="FF9933"/>
          </a:solidFill>
          <a:ln w="9525" cap="flat" cmpd="sng" algn="ctr">
            <a:solidFill>
              <a:srgbClr val="FF0000"/>
            </a:solidFill>
            <a:prstDash val="solid"/>
            <a:round/>
            <a:headEnd type="none" w="med" len="med"/>
            <a:tailEnd type="none" w="med" len="med"/>
          </a:ln>
        </p:spPr>
        <p:txBody>
          <a:bodyPr anchor="ctr"/>
          <a:lstStyle/>
          <a:p>
            <a:endParaRPr lang="de-AT"/>
          </a:p>
        </p:txBody>
      </p:sp>
      <p:sp>
        <p:nvSpPr>
          <p:cNvPr id="23" name="Text Box 10">
            <a:extLst>
              <a:ext uri="{FF2B5EF4-FFF2-40B4-BE49-F238E27FC236}">
                <a16:creationId xmlns:a16="http://schemas.microsoft.com/office/drawing/2014/main" id="{E5A5735F-7A5A-FEDB-1BEF-9AE5DB600BF5}"/>
              </a:ext>
            </a:extLst>
          </p:cNvPr>
          <p:cNvSpPr txBox="1">
            <a:spLocks noChangeArrowheads="1"/>
          </p:cNvSpPr>
          <p:nvPr/>
        </p:nvSpPr>
        <p:spPr bwMode="auto">
          <a:xfrm>
            <a:off x="6282726" y="5385055"/>
            <a:ext cx="27717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a:solidFill>
                  <a:srgbClr val="333333"/>
                </a:solidFill>
                <a:latin typeface="Calibri" panose="020F0502020204030204" pitchFamily="34" charset="0"/>
              </a:rPr>
              <a:t>Schuldige werden gesucht und verfolgt</a:t>
            </a:r>
            <a:endParaRPr lang="de-DE" altLang="de-DE" sz="2400" dirty="0">
              <a:solidFill>
                <a:srgbClr val="333333"/>
              </a:solidFill>
              <a:latin typeface="Calibri" panose="020F0502020204030204" pitchFamily="34" charset="0"/>
            </a:endParaRPr>
          </a:p>
        </p:txBody>
      </p:sp>
      <p:sp>
        <p:nvSpPr>
          <p:cNvPr id="24" name="Text Box 10">
            <a:extLst>
              <a:ext uri="{FF2B5EF4-FFF2-40B4-BE49-F238E27FC236}">
                <a16:creationId xmlns:a16="http://schemas.microsoft.com/office/drawing/2014/main" id="{650DE034-9087-9C94-E20D-D2315368343A}"/>
              </a:ext>
            </a:extLst>
          </p:cNvPr>
          <p:cNvSpPr txBox="1">
            <a:spLocks noChangeArrowheads="1"/>
          </p:cNvSpPr>
          <p:nvPr/>
        </p:nvSpPr>
        <p:spPr bwMode="auto">
          <a:xfrm>
            <a:off x="5529417" y="2734446"/>
            <a:ext cx="228294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Reaktion</a:t>
            </a:r>
          </a:p>
        </p:txBody>
      </p:sp>
      <p:sp>
        <p:nvSpPr>
          <p:cNvPr id="25" name="Text Box 10">
            <a:extLst>
              <a:ext uri="{FF2B5EF4-FFF2-40B4-BE49-F238E27FC236}">
                <a16:creationId xmlns:a16="http://schemas.microsoft.com/office/drawing/2014/main" id="{03AF3036-733A-55AD-EBF2-02E75FEF4064}"/>
              </a:ext>
            </a:extLst>
          </p:cNvPr>
          <p:cNvSpPr txBox="1">
            <a:spLocks noChangeArrowheads="1"/>
          </p:cNvSpPr>
          <p:nvPr/>
        </p:nvSpPr>
        <p:spPr bwMode="auto">
          <a:xfrm>
            <a:off x="6489282" y="4054343"/>
            <a:ext cx="22336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Angst</a:t>
            </a:r>
          </a:p>
        </p:txBody>
      </p:sp>
      <p:sp>
        <p:nvSpPr>
          <p:cNvPr id="26" name="Pfeil nach unten 23">
            <a:extLst>
              <a:ext uri="{FF2B5EF4-FFF2-40B4-BE49-F238E27FC236}">
                <a16:creationId xmlns:a16="http://schemas.microsoft.com/office/drawing/2014/main" id="{F4FD36E9-BB8D-416C-3B75-4A43B2D8A754}"/>
              </a:ext>
            </a:extLst>
          </p:cNvPr>
          <p:cNvSpPr>
            <a:spLocks noChangeArrowheads="1"/>
          </p:cNvSpPr>
          <p:nvPr/>
        </p:nvSpPr>
        <p:spPr bwMode="auto">
          <a:xfrm>
            <a:off x="7029826" y="4650743"/>
            <a:ext cx="1152525" cy="647700"/>
          </a:xfrm>
          <a:prstGeom prst="downArrow">
            <a:avLst>
              <a:gd name="adj1" fmla="val 50000"/>
              <a:gd name="adj2" fmla="val 33333"/>
            </a:avLst>
          </a:prstGeom>
          <a:solidFill>
            <a:srgbClr val="FF9933"/>
          </a:solidFill>
          <a:ln w="9525" algn="ctr">
            <a:solidFill>
              <a:srgbClr val="FF00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7" name="Text Box 10">
            <a:extLst>
              <a:ext uri="{FF2B5EF4-FFF2-40B4-BE49-F238E27FC236}">
                <a16:creationId xmlns:a16="http://schemas.microsoft.com/office/drawing/2014/main" id="{10138E0C-1442-A2B5-2E35-1D9F86CA42F1}"/>
              </a:ext>
            </a:extLst>
          </p:cNvPr>
          <p:cNvSpPr txBox="1">
            <a:spLocks noChangeArrowheads="1"/>
          </p:cNvSpPr>
          <p:nvPr/>
        </p:nvSpPr>
        <p:spPr bwMode="auto">
          <a:xfrm>
            <a:off x="976001" y="1384916"/>
            <a:ext cx="715432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Im </a:t>
            </a:r>
            <a:r>
              <a:rPr lang="de-DE" altLang="de-DE" sz="2800">
                <a:solidFill>
                  <a:srgbClr val="333333"/>
                </a:solidFill>
                <a:latin typeface="Calibri" panose="020F0502020204030204" pitchFamily="34" charset="0"/>
              </a:rPr>
              <a:t>Mittelalter war </a:t>
            </a:r>
            <a:r>
              <a:rPr lang="de-DE" altLang="de-DE" sz="2800" dirty="0">
                <a:solidFill>
                  <a:srgbClr val="333333"/>
                </a:solidFill>
                <a:latin typeface="Calibri" panose="020F0502020204030204" pitchFamily="34" charset="0"/>
              </a:rPr>
              <a:t>man der Natur ausgeliefert.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p:bldP spid="13" grpId="0"/>
      <p:bldP spid="14" grpId="0"/>
      <p:bldP spid="15" grpId="0"/>
      <p:bldP spid="16" grpId="0" animBg="1"/>
      <p:bldP spid="23" grpId="0"/>
      <p:bldP spid="24" grpId="0"/>
      <p:bldP spid="25" grpId="0"/>
      <p:bldP spid="26" grpId="0" animBg="1"/>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„Pest und Höllenstrafen“ auf den Seiten 66 bis 67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222</Words>
  <Application>Microsoft Office PowerPoint</Application>
  <PresentationFormat>Bildschirmpräsentation (4:3)</PresentationFormat>
  <Paragraphs>30</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82</cp:revision>
  <dcterms:created xsi:type="dcterms:W3CDTF">2011-07-14T19:54:09Z</dcterms:created>
  <dcterms:modified xsi:type="dcterms:W3CDTF">2024-01-17T10:50:56Z</dcterms:modified>
</cp:coreProperties>
</file>