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F8DC560-B45E-479B-91C5-4221D28F7184}" type="datetimeFigureOut">
              <a:rPr lang="de-AT"/>
              <a:pPr>
                <a:defRPr/>
              </a:pPr>
              <a:t>11.09.2024</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2E7C2B6-AF5F-47D5-85EE-FB3DA006EBA4}" type="slidenum">
              <a:rPr lang="de-AT"/>
              <a:pPr>
                <a:defRPr/>
              </a:pPr>
              <a:t>‹Nr.›</a:t>
            </a:fld>
            <a:endParaRPr lang="de-AT"/>
          </a:p>
        </p:txBody>
      </p:sp>
    </p:spTree>
    <p:extLst>
      <p:ext uri="{BB962C8B-B14F-4D97-AF65-F5344CB8AC3E}">
        <p14:creationId xmlns:p14="http://schemas.microsoft.com/office/powerpoint/2010/main" val="22586962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A86703E-7E76-42E6-AF13-364BBB977EA2}" type="datetimeFigureOut">
              <a:rPr lang="de-AT"/>
              <a:pPr>
                <a:defRPr/>
              </a:pPr>
              <a:t>11.09.2024</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C127987-26BD-469E-951C-2F73C53FD54A}" type="slidenum">
              <a:rPr lang="de-AT"/>
              <a:pPr>
                <a:defRPr/>
              </a:pPr>
              <a:t>‹Nr.›</a:t>
            </a:fld>
            <a:endParaRPr lang="de-AT"/>
          </a:p>
        </p:txBody>
      </p:sp>
    </p:spTree>
    <p:extLst>
      <p:ext uri="{BB962C8B-B14F-4D97-AF65-F5344CB8AC3E}">
        <p14:creationId xmlns:p14="http://schemas.microsoft.com/office/powerpoint/2010/main" val="42716829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384430849"/>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64B5A52B-5780-46D1-A64E-E05E9CFF9F6D}"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F456227A-3F5A-4681-A8EB-F4588B60F182}" type="slidenum">
              <a:rPr lang="de-AT"/>
              <a:pPr>
                <a:defRPr/>
              </a:pPr>
              <a:t>‹Nr.›</a:t>
            </a:fld>
            <a:endParaRPr lang="de-AT"/>
          </a:p>
        </p:txBody>
      </p:sp>
    </p:spTree>
    <p:extLst>
      <p:ext uri="{BB962C8B-B14F-4D97-AF65-F5344CB8AC3E}">
        <p14:creationId xmlns:p14="http://schemas.microsoft.com/office/powerpoint/2010/main" val="244729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AF9F33BC-186D-40FD-9DE9-E3203ACDA2D3}"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C5682D6-A2CB-4933-9EC0-E58F987E52A3}" type="slidenum">
              <a:rPr lang="de-AT"/>
              <a:pPr>
                <a:defRPr/>
              </a:pPr>
              <a:t>‹Nr.›</a:t>
            </a:fld>
            <a:endParaRPr lang="de-AT"/>
          </a:p>
        </p:txBody>
      </p:sp>
    </p:spTree>
    <p:extLst>
      <p:ext uri="{BB962C8B-B14F-4D97-AF65-F5344CB8AC3E}">
        <p14:creationId xmlns:p14="http://schemas.microsoft.com/office/powerpoint/2010/main" val="2270639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B9F821CE-6519-44AA-B44A-430FEB8C391C}"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64D4464C-F041-4201-A74F-D8F2F134D91B}" type="slidenum">
              <a:rPr lang="de-AT"/>
              <a:pPr>
                <a:defRPr/>
              </a:pPr>
              <a:t>‹Nr.›</a:t>
            </a:fld>
            <a:endParaRPr lang="de-AT"/>
          </a:p>
        </p:txBody>
      </p:sp>
    </p:spTree>
    <p:extLst>
      <p:ext uri="{BB962C8B-B14F-4D97-AF65-F5344CB8AC3E}">
        <p14:creationId xmlns:p14="http://schemas.microsoft.com/office/powerpoint/2010/main" val="714506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D0370352-12CB-424F-95C0-C36510166763}"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F8FBC7A2-8564-494E-8C1B-B5D1E03F02F2}" type="slidenum">
              <a:rPr lang="de-AT"/>
              <a:pPr>
                <a:defRPr/>
              </a:pPr>
              <a:t>‹Nr.›</a:t>
            </a:fld>
            <a:endParaRPr lang="de-AT"/>
          </a:p>
        </p:txBody>
      </p:sp>
    </p:spTree>
    <p:extLst>
      <p:ext uri="{BB962C8B-B14F-4D97-AF65-F5344CB8AC3E}">
        <p14:creationId xmlns:p14="http://schemas.microsoft.com/office/powerpoint/2010/main" val="2854143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528A7545-EE95-4FCB-A67A-C71264172E19}"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543AAEF9-459E-4B05-89AF-5EE1DD27F416}" type="slidenum">
              <a:rPr lang="de-AT"/>
              <a:pPr>
                <a:defRPr/>
              </a:pPr>
              <a:t>‹Nr.›</a:t>
            </a:fld>
            <a:endParaRPr lang="de-AT"/>
          </a:p>
        </p:txBody>
      </p:sp>
    </p:spTree>
    <p:extLst>
      <p:ext uri="{BB962C8B-B14F-4D97-AF65-F5344CB8AC3E}">
        <p14:creationId xmlns:p14="http://schemas.microsoft.com/office/powerpoint/2010/main" val="44237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44490DD0-4027-478A-A28C-86408C945667}" type="datetimeFigureOut">
              <a:rPr lang="de-AT"/>
              <a:pPr>
                <a:defRPr/>
              </a:pPr>
              <a:t>11.09.2024</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21AF42CC-E2EC-4D57-B30E-2E8884EE925C}" type="slidenum">
              <a:rPr lang="de-AT"/>
              <a:pPr>
                <a:defRPr/>
              </a:pPr>
              <a:t>‹Nr.›</a:t>
            </a:fld>
            <a:endParaRPr lang="de-AT"/>
          </a:p>
        </p:txBody>
      </p:sp>
    </p:spTree>
    <p:extLst>
      <p:ext uri="{BB962C8B-B14F-4D97-AF65-F5344CB8AC3E}">
        <p14:creationId xmlns:p14="http://schemas.microsoft.com/office/powerpoint/2010/main" val="2567032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70B65A64-DDE4-4578-8FCC-87CF9B116841}" type="datetimeFigureOut">
              <a:rPr lang="de-AT"/>
              <a:pPr>
                <a:defRPr/>
              </a:pPr>
              <a:t>11.09.2024</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C635FC09-A977-42A9-B353-623209DFDBD0}" type="slidenum">
              <a:rPr lang="de-AT"/>
              <a:pPr>
                <a:defRPr/>
              </a:pPr>
              <a:t>‹Nr.›</a:t>
            </a:fld>
            <a:endParaRPr lang="de-AT"/>
          </a:p>
        </p:txBody>
      </p:sp>
    </p:spTree>
    <p:extLst>
      <p:ext uri="{BB962C8B-B14F-4D97-AF65-F5344CB8AC3E}">
        <p14:creationId xmlns:p14="http://schemas.microsoft.com/office/powerpoint/2010/main" val="81485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F9A397F0-324C-4D67-8480-312CB60442E5}" type="datetimeFigureOut">
              <a:rPr lang="de-AT"/>
              <a:pPr>
                <a:defRPr/>
              </a:pPr>
              <a:t>11.09.2024</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66CBD5CC-2D2D-4FCC-A506-197600B40BEE}" type="slidenum">
              <a:rPr lang="de-AT"/>
              <a:pPr>
                <a:defRPr/>
              </a:pPr>
              <a:t>‹Nr.›</a:t>
            </a:fld>
            <a:endParaRPr lang="de-AT"/>
          </a:p>
        </p:txBody>
      </p:sp>
    </p:spTree>
    <p:extLst>
      <p:ext uri="{BB962C8B-B14F-4D97-AF65-F5344CB8AC3E}">
        <p14:creationId xmlns:p14="http://schemas.microsoft.com/office/powerpoint/2010/main" val="4274587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67C9BF23-203A-4E32-97F6-FF6086D58671}"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1DA5CF9E-B265-44A6-B686-84C6E654657E}" type="slidenum">
              <a:rPr lang="de-AT"/>
              <a:pPr>
                <a:defRPr/>
              </a:pPr>
              <a:t>‹Nr.›</a:t>
            </a:fld>
            <a:endParaRPr lang="de-AT"/>
          </a:p>
        </p:txBody>
      </p:sp>
    </p:spTree>
    <p:extLst>
      <p:ext uri="{BB962C8B-B14F-4D97-AF65-F5344CB8AC3E}">
        <p14:creationId xmlns:p14="http://schemas.microsoft.com/office/powerpoint/2010/main" val="293729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728944A1-D22C-4FB5-ACC7-90A4E008E936}"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6B1F0F1D-6C05-4004-B565-493DBE13856C}" type="slidenum">
              <a:rPr lang="de-AT"/>
              <a:pPr>
                <a:defRPr/>
              </a:pPr>
              <a:t>‹Nr.›</a:t>
            </a:fld>
            <a:endParaRPr lang="de-AT"/>
          </a:p>
        </p:txBody>
      </p:sp>
    </p:spTree>
    <p:extLst>
      <p:ext uri="{BB962C8B-B14F-4D97-AF65-F5344CB8AC3E}">
        <p14:creationId xmlns:p14="http://schemas.microsoft.com/office/powerpoint/2010/main" val="1593950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2DFE201-A250-4489-B954-493859B2F9EF}" type="datetimeFigureOut">
              <a:rPr lang="de-AT"/>
              <a:pPr>
                <a:defRPr/>
              </a:pPr>
              <a:t>11.09.2024</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9959A644-81E7-45B7-953E-1F712A1101A1}" type="slidenum">
              <a:rPr lang="de-AT"/>
              <a:pPr>
                <a:defRPr/>
              </a:pPr>
              <a:t>‹Nr.›</a:t>
            </a:fld>
            <a:endParaRPr lang="de-AT"/>
          </a:p>
        </p:txBody>
      </p:sp>
      <p:pic>
        <p:nvPicPr>
          <p:cNvPr id="1032" name="Picture 1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rPr>
              <a:t> </a:t>
            </a:r>
            <a:r>
              <a:rPr lang="de-DE" altLang="de-DE" sz="1000" dirty="0">
                <a:solidFill>
                  <a:srgbClr val="333333"/>
                </a:solidFill>
                <a:latin typeface="Syntax LT Std" pitchFamily="34" charset="0"/>
              </a:rPr>
              <a:t>© Österreichischer Bundesverlag Schulbuch GmbH &amp; Co. KG, Wien 2025</a:t>
            </a:r>
          </a:p>
        </p:txBody>
      </p:sp>
      <p:pic>
        <p:nvPicPr>
          <p:cNvPr id="1036" name="Picture 13" descr="I:\500-vs_hs\Aushilfen\___Carina\Unterwegs\uw1_schriftzug_weiss.gif"/>
          <p:cNvPicPr>
            <a:picLocks noChangeAspect="1" noChangeArrowheads="1"/>
          </p:cNvPicPr>
          <p:nvPr/>
        </p:nvPicPr>
        <p:blipFill>
          <a:blip r:embed="rId16"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31" r:id="rId1"/>
    <p:sldLayoutId id="2147484021" r:id="rId2"/>
    <p:sldLayoutId id="2147484022" r:id="rId3"/>
    <p:sldLayoutId id="2147484023" r:id="rId4"/>
    <p:sldLayoutId id="2147484024" r:id="rId5"/>
    <p:sldLayoutId id="2147484025" r:id="rId6"/>
    <p:sldLayoutId id="2147484026" r:id="rId7"/>
    <p:sldLayoutId id="2147484027" r:id="rId8"/>
    <p:sldLayoutId id="2147484028" r:id="rId9"/>
    <p:sldLayoutId id="2147484029" r:id="rId10"/>
    <p:sldLayoutId id="214748403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611560" y="764704"/>
            <a:ext cx="7920880" cy="1107996"/>
          </a:xfrm>
        </p:spPr>
        <p:txBody>
          <a:bodyPr/>
          <a:lstStyle/>
          <a:p>
            <a:r>
              <a:rPr lang="de-AT" altLang="de-DE" sz="6600" dirty="0">
                <a:latin typeface="Wide Latin"/>
              </a:rPr>
              <a:t>§  </a:t>
            </a:r>
            <a:r>
              <a:rPr lang="de-AT" altLang="de-DE" sz="2800" dirty="0"/>
              <a:t>Gleichbehandlungsgesetz    </a:t>
            </a:r>
            <a:r>
              <a:rPr lang="de-AT" altLang="de-DE" sz="6600" dirty="0">
                <a:latin typeface="Wide Latin"/>
              </a:rPr>
              <a:t>§</a:t>
            </a:r>
            <a:endParaRPr lang="de-AT" altLang="de-DE" sz="6600" dirty="0"/>
          </a:p>
        </p:txBody>
      </p:sp>
      <p:sp>
        <p:nvSpPr>
          <p:cNvPr id="3075" name="Inhaltsplatzhalter 2"/>
          <p:cNvSpPr>
            <a:spLocks noGrp="1"/>
          </p:cNvSpPr>
          <p:nvPr>
            <p:ph idx="1"/>
          </p:nvPr>
        </p:nvSpPr>
        <p:spPr>
          <a:xfrm>
            <a:off x="1259632" y="1891308"/>
            <a:ext cx="6624612" cy="3913956"/>
          </a:xfrm>
        </p:spPr>
        <p:txBody>
          <a:bodyPr/>
          <a:lstStyle/>
          <a:p>
            <a:pPr marL="0" indent="0" algn="ctr">
              <a:lnSpc>
                <a:spcPct val="150000"/>
              </a:lnSpc>
              <a:buFont typeface="Arial" charset="0"/>
              <a:buNone/>
            </a:pPr>
            <a:r>
              <a:rPr lang="de-AT" altLang="de-DE" sz="1600" b="0" dirty="0"/>
              <a:t>„Niemand darf wegen seines </a:t>
            </a:r>
            <a:r>
              <a:rPr lang="de-AT" altLang="de-DE" sz="1600" b="0" dirty="0">
                <a:solidFill>
                  <a:srgbClr val="00B050"/>
                </a:solidFill>
              </a:rPr>
              <a:t>Geschlechts</a:t>
            </a:r>
            <a:r>
              <a:rPr lang="de-AT" altLang="de-DE" sz="1600" b="0" dirty="0"/>
              <a:t>, seiner Herkunft, seiner Religion oder seines Alters benachteiligt werden!“</a:t>
            </a:r>
            <a:endParaRPr altLang="de-DE" sz="1600" dirty="0"/>
          </a:p>
          <a:p>
            <a:pPr marL="0" indent="0" algn="ctr">
              <a:lnSpc>
                <a:spcPct val="150000"/>
              </a:lnSpc>
              <a:buFont typeface="Arial" charset="0"/>
              <a:buNone/>
            </a:pPr>
            <a:endParaRPr lang="de-AT" altLang="de-DE" sz="1600" b="0" dirty="0"/>
          </a:p>
          <a:p>
            <a:pPr marL="0" indent="0" algn="ctr">
              <a:lnSpc>
                <a:spcPct val="150000"/>
              </a:lnSpc>
              <a:buFont typeface="Arial" charset="0"/>
              <a:buNone/>
            </a:pPr>
            <a:r>
              <a:rPr lang="de-AT" altLang="de-DE" sz="1600" dirty="0">
                <a:solidFill>
                  <a:srgbClr val="00B050"/>
                </a:solidFill>
              </a:rPr>
              <a:t>Gleichbehandlung von Frau und Mann</a:t>
            </a:r>
            <a:endParaRPr lang="de-AT" altLang="de-DE" sz="1600" b="0" dirty="0">
              <a:solidFill>
                <a:srgbClr val="00B050"/>
              </a:solidFill>
            </a:endParaRPr>
          </a:p>
          <a:p>
            <a:pPr marL="0" indent="0" algn="ctr">
              <a:lnSpc>
                <a:spcPct val="150000"/>
              </a:lnSpc>
              <a:buFont typeface="Arial" charset="0"/>
              <a:buNone/>
            </a:pPr>
            <a:endParaRPr lang="de-AT" altLang="de-DE" sz="1600" b="0" dirty="0"/>
          </a:p>
          <a:p>
            <a:pPr marL="0" indent="0" algn="ctr">
              <a:lnSpc>
                <a:spcPct val="150000"/>
              </a:lnSpc>
              <a:buFont typeface="Arial" charset="0"/>
              <a:buNone/>
            </a:pPr>
            <a:r>
              <a:rPr lang="de-AT" altLang="de-DE" sz="1600" b="0" dirty="0"/>
              <a:t>Trotzdem:</a:t>
            </a:r>
          </a:p>
          <a:p>
            <a:pPr>
              <a:lnSpc>
                <a:spcPct val="150000"/>
              </a:lnSpc>
              <a:buFont typeface="Wingdings" panose="05000000000000000000" pitchFamily="2" charset="2"/>
              <a:buChar char="§"/>
            </a:pPr>
            <a:r>
              <a:rPr lang="de-AT" altLang="de-DE" sz="1600" b="0" dirty="0"/>
              <a:t>Frauen verdienen im Durchschnitt weniger als Männer.</a:t>
            </a:r>
          </a:p>
          <a:p>
            <a:pPr>
              <a:lnSpc>
                <a:spcPct val="150000"/>
              </a:lnSpc>
              <a:buFont typeface="Wingdings" panose="05000000000000000000" pitchFamily="2" charset="2"/>
              <a:buChar char="§"/>
            </a:pPr>
            <a:r>
              <a:rPr lang="de-AT" altLang="de-DE" sz="1600" b="0" dirty="0"/>
              <a:t>Überdurchschnittlich viele Frauen arbeiten in Teilzeitberufen.</a:t>
            </a:r>
          </a:p>
          <a:p>
            <a:pPr>
              <a:lnSpc>
                <a:spcPct val="150000"/>
              </a:lnSpc>
              <a:buFont typeface="Wingdings" panose="05000000000000000000" pitchFamily="2" charset="2"/>
              <a:buChar char="§"/>
            </a:pPr>
            <a:r>
              <a:rPr lang="de-AT" altLang="de-DE" sz="1600" b="0" dirty="0"/>
              <a:t>In Führungspositionen arbeiten viel mehr Männer als Frauen</a:t>
            </a:r>
          </a:p>
          <a:p>
            <a:pPr>
              <a:lnSpc>
                <a:spcPct val="150000"/>
              </a:lnSpc>
              <a:buFont typeface="Wingdings" panose="05000000000000000000" pitchFamily="2" charset="2"/>
              <a:buChar char="§"/>
            </a:pPr>
            <a:endParaRPr altLang="de-DE" sz="1600" b="0" dirty="0"/>
          </a:p>
        </p:txBody>
      </p:sp>
      <p:cxnSp>
        <p:nvCxnSpPr>
          <p:cNvPr id="3" name="Gerade Verbindung mit Pfeil 2"/>
          <p:cNvCxnSpPr/>
          <p:nvPr/>
        </p:nvCxnSpPr>
        <p:spPr>
          <a:xfrm>
            <a:off x="4567039" y="2708920"/>
            <a:ext cx="0" cy="28803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 name="Gerade Verbindung mit Pfeil 9"/>
          <p:cNvCxnSpPr/>
          <p:nvPr/>
        </p:nvCxnSpPr>
        <p:spPr>
          <a:xfrm>
            <a:off x="4572000" y="1628800"/>
            <a:ext cx="0" cy="28803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up)">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75">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nodeType="clickEffect">
                                  <p:stCondLst>
                                    <p:cond delay="0"/>
                                  </p:stCondLst>
                                  <p:childTnLst>
                                    <p:set>
                                      <p:cBhvr>
                                        <p:cTn id="32" dur="1" fill="hold">
                                          <p:stCondLst>
                                            <p:cond delay="0"/>
                                          </p:stCondLst>
                                        </p:cTn>
                                        <p:tgtEl>
                                          <p:spTgt spid="3075">
                                            <p:txEl>
                                              <p:pRg st="5" end="5"/>
                                            </p:txEl>
                                          </p:spTgt>
                                        </p:tgtEl>
                                        <p:attrNameLst>
                                          <p:attrName>style.visibility</p:attrName>
                                        </p:attrNameLst>
                                      </p:cBhvr>
                                      <p:to>
                                        <p:strVal val="visible"/>
                                      </p:to>
                                    </p:set>
                                    <p:anim calcmode="lin" valueType="num">
                                      <p:cBhvr additive="base">
                                        <p:cTn id="33" dur="500" fill="hold"/>
                                        <p:tgtEl>
                                          <p:spTgt spid="3075">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0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8" fill="hold" nodeType="clickEffect">
                                  <p:stCondLst>
                                    <p:cond delay="0"/>
                                  </p:stCondLst>
                                  <p:childTnLst>
                                    <p:set>
                                      <p:cBhvr>
                                        <p:cTn id="38" dur="1" fill="hold">
                                          <p:stCondLst>
                                            <p:cond delay="0"/>
                                          </p:stCondLst>
                                        </p:cTn>
                                        <p:tgtEl>
                                          <p:spTgt spid="3075">
                                            <p:txEl>
                                              <p:pRg st="6" end="6"/>
                                            </p:txEl>
                                          </p:spTgt>
                                        </p:tgtEl>
                                        <p:attrNameLst>
                                          <p:attrName>style.visibility</p:attrName>
                                        </p:attrNameLst>
                                      </p:cBhvr>
                                      <p:to>
                                        <p:strVal val="visible"/>
                                      </p:to>
                                    </p:set>
                                    <p:anim calcmode="lin" valueType="num">
                                      <p:cBhvr additive="base">
                                        <p:cTn id="39" dur="500" fill="hold"/>
                                        <p:tgtEl>
                                          <p:spTgt spid="3075">
                                            <p:txEl>
                                              <p:pRg st="6" end="6"/>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307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8" fill="hold" nodeType="clickEffect">
                                  <p:stCondLst>
                                    <p:cond delay="0"/>
                                  </p:stCondLst>
                                  <p:childTnLst>
                                    <p:set>
                                      <p:cBhvr>
                                        <p:cTn id="44" dur="1" fill="hold">
                                          <p:stCondLst>
                                            <p:cond delay="0"/>
                                          </p:stCondLst>
                                        </p:cTn>
                                        <p:tgtEl>
                                          <p:spTgt spid="3075">
                                            <p:txEl>
                                              <p:pRg st="7" end="7"/>
                                            </p:txEl>
                                          </p:spTgt>
                                        </p:tgtEl>
                                        <p:attrNameLst>
                                          <p:attrName>style.visibility</p:attrName>
                                        </p:attrNameLst>
                                      </p:cBhvr>
                                      <p:to>
                                        <p:strVal val="visible"/>
                                      </p:to>
                                    </p:set>
                                    <p:anim calcmode="lin" valueType="num">
                                      <p:cBhvr additive="base">
                                        <p:cTn id="45" dur="500" fill="hold"/>
                                        <p:tgtEl>
                                          <p:spTgt spid="3075">
                                            <p:txEl>
                                              <p:pRg st="7" end="7"/>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307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cs typeface="Arial" pitchFamily="34" charset="0"/>
              </a:rPr>
              <a:t> </a:t>
            </a:r>
            <a:endParaRPr lang="de-DE" altLang="de-DE" sz="1200" b="1" kern="0" dirty="0">
              <a:cs typeface="Arial" pitchFamily="34" charset="0"/>
            </a:endParaRPr>
          </a:p>
          <a:p>
            <a:pPr eaLnBrk="1" fontAlgn="auto" hangingPunct="1">
              <a:spcBef>
                <a:spcPts val="0"/>
              </a:spcBef>
              <a:spcAft>
                <a:spcPts val="0"/>
              </a:spcAft>
              <a:defRPr/>
            </a:pPr>
            <a:r>
              <a:rPr lang="de-DE" altLang="de-DE" sz="1200" b="1" kern="0" dirty="0">
                <a:cs typeface="Arial" pitchFamily="34" charset="0"/>
              </a:rPr>
              <a:t>Impressum</a:t>
            </a:r>
          </a:p>
          <a:p>
            <a:pPr eaLnBrk="1" fontAlgn="auto" hangingPunct="1">
              <a:spcBef>
                <a:spcPts val="0"/>
              </a:spcBef>
              <a:spcAft>
                <a:spcPts val="0"/>
              </a:spcAft>
              <a:defRPr/>
            </a:pPr>
            <a:r>
              <a:rPr lang="de-DE" altLang="de-DE" sz="1200" kern="0" dirty="0">
                <a:cs typeface="Arial" pitchFamily="34" charset="0"/>
              </a:rPr>
              <a:t>© Österreichischer Bundesverlag Schulbuch GmbH &amp; Co. KG, Wien 2025</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Gestaltung: Julian Wildauer</a:t>
            </a:r>
            <a:br>
              <a:rPr lang="de-DE" altLang="de-DE" sz="1200" kern="0" dirty="0">
                <a:cs typeface="Arial" pitchFamily="34" charset="0"/>
              </a:rPr>
            </a:br>
            <a:br>
              <a:rPr lang="de-DE" altLang="de-DE" sz="1200" kern="0" dirty="0">
                <a:cs typeface="Arial" pitchFamily="34" charset="0"/>
              </a:rPr>
            </a:b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Alle Rechte vorbehalten.</a:t>
            </a:r>
          </a:p>
          <a:p>
            <a:pPr eaLnBrk="1" fontAlgn="auto" hangingPunct="1">
              <a:spcBef>
                <a:spcPts val="0"/>
              </a:spcBef>
              <a:spcAft>
                <a:spcPts val="0"/>
              </a:spcAft>
              <a:defRPr/>
            </a:pPr>
            <a:r>
              <a:rPr lang="de-DE" altLang="de-DE" sz="1200" kern="0" dirty="0">
                <a:cs typeface="Arial" pitchFamily="34" charset="0"/>
              </a:rPr>
              <a:t>www.oebv.at</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Jede Nutzung in anderen als den genannten Fällen bedarf der vorherigen schriftlichen Einwilligung des Verlages.</a:t>
            </a:r>
          </a:p>
        </p:txBody>
      </p:sp>
      <p:sp>
        <p:nvSpPr>
          <p:cNvPr id="6" name="Rectangle 6"/>
          <p:cNvSpPr>
            <a:spLocks noChangeArrowheads="1"/>
          </p:cNvSpPr>
          <p:nvPr/>
        </p:nvSpPr>
        <p:spPr bwMode="auto">
          <a:xfrm>
            <a:off x="467544" y="836712"/>
            <a:ext cx="3744912" cy="4752975"/>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cs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Das Tafelbild bezieht sich auf das Thema „Unterschiede in der Arbeitswelt“ auf den Seiten 40 und 41 im Schulbuch </a:t>
            </a:r>
            <a:r>
              <a:rPr lang="de-DE" altLang="de-DE" sz="1200" i="1" kern="0" dirty="0">
                <a:solidFill>
                  <a:srgbClr val="000000"/>
                </a:solidFill>
                <a:latin typeface="Arial" pitchFamily="34" charset="0"/>
                <a:cs typeface="Arial" pitchFamily="34" charset="0"/>
              </a:rPr>
              <a:t>unterwegs 3</a:t>
            </a:r>
            <a:r>
              <a:rPr lang="de-DE" altLang="de-DE" sz="1200" kern="0" dirty="0">
                <a:solidFill>
                  <a:srgbClr val="000000"/>
                </a:solidFill>
                <a:latin typeface="Arial" pitchFamily="34" charset="0"/>
                <a:cs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Es kann als Einstieg oder Zusammenfassung dienen. </a:t>
            </a:r>
            <a:br>
              <a:rPr lang="de-DE" altLang="de-DE" sz="1100" kern="0" dirty="0">
                <a:solidFill>
                  <a:srgbClr val="000000"/>
                </a:solidFill>
                <a:latin typeface="Arial" pitchFamily="34" charset="0"/>
                <a:cs typeface="Arial" pitchFamily="34" charset="0"/>
              </a:rPr>
            </a:b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cs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225</Words>
  <Application>Microsoft Office PowerPoint</Application>
  <PresentationFormat>Bildschirmpräsentation (4:3)</PresentationFormat>
  <Paragraphs>26</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Syntax LT Std</vt:lpstr>
      <vt:lpstr>Wide Latin</vt:lpstr>
      <vt:lpstr>Wingdings</vt:lpstr>
      <vt:lpstr>Larissa</vt:lpstr>
      <vt:lpstr>§  Gleichbehandlungsgesetz    §</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211</cp:revision>
  <dcterms:created xsi:type="dcterms:W3CDTF">2013-10-08T07:58:50Z</dcterms:created>
  <dcterms:modified xsi:type="dcterms:W3CDTF">2024-09-11T08:25:41Z</dcterms:modified>
</cp:coreProperties>
</file>