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93" r:id="rId2"/>
    <p:sldId id="294" r:id="rId3"/>
    <p:sldId id="304" r:id="rId4"/>
    <p:sldId id="295" r:id="rId5"/>
    <p:sldId id="296" r:id="rId6"/>
    <p:sldId id="301" r:id="rId7"/>
    <p:sldId id="302" r:id="rId8"/>
    <p:sldId id="299" r:id="rId9"/>
    <p:sldId id="298" r:id="rId10"/>
    <p:sldId id="300" r:id="rId11"/>
    <p:sldId id="305" r:id="rId12"/>
    <p:sldId id="306" r:id="rId13"/>
    <p:sldId id="297" r:id="rId14"/>
    <p:sldId id="307" r:id="rId15"/>
    <p:sldId id="292" r:id="rId16"/>
    <p:sldId id="308" r:id="rId17"/>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0" d="100"/>
          <a:sy n="70" d="100"/>
        </p:scale>
        <p:origin x="60"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60930C-EE3D-A36B-A699-48DA0398852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B44BA4D-3024-B064-68C0-B617D5E65A9D}"/>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1C4832C-B3F4-4A7D-AE0F-EBE81C7DEC83}" type="datetimeFigureOut">
              <a:rPr lang="de-AT"/>
              <a:pPr>
                <a:defRPr/>
              </a:pPr>
              <a:t>09.05.2025</a:t>
            </a:fld>
            <a:endParaRPr lang="de-AT"/>
          </a:p>
        </p:txBody>
      </p:sp>
      <p:sp>
        <p:nvSpPr>
          <p:cNvPr id="4" name="Fußzeilenplatzhalter 3">
            <a:extLst>
              <a:ext uri="{FF2B5EF4-FFF2-40B4-BE49-F238E27FC236}">
                <a16:creationId xmlns:a16="http://schemas.microsoft.com/office/drawing/2014/main" id="{01280CA2-74CF-1CE2-F004-34D89077E1A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16453AF-AA00-B495-F184-487ED7DFAFD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2DDE3055-9980-4D29-973E-E3EA83ECBDC8}"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D3EA77E-2ED2-4440-F51E-1F7DAE79F70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72DCA5D-4AD5-A525-0F6D-AD94479B8D0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3956B55-FAE6-4F12-A3C9-F244960F413A}" type="datetimeFigureOut">
              <a:rPr lang="de-AT"/>
              <a:pPr>
                <a:defRPr/>
              </a:pPr>
              <a:t>09.05.2025</a:t>
            </a:fld>
            <a:endParaRPr lang="de-AT"/>
          </a:p>
        </p:txBody>
      </p:sp>
      <p:sp>
        <p:nvSpPr>
          <p:cNvPr id="4" name="Folienbildplatzhalter 3">
            <a:extLst>
              <a:ext uri="{FF2B5EF4-FFF2-40B4-BE49-F238E27FC236}">
                <a16:creationId xmlns:a16="http://schemas.microsoft.com/office/drawing/2014/main" id="{7E424C2C-536C-98B8-62E6-35A0DA02278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E6EF045-41A2-53BF-D2BE-77AC0D108D6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423BF48-28DC-9E4B-91DC-0AA914A253F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BC79162-27D1-1628-D731-CCEF95089E8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FDC6AF5-7EC5-444C-A152-CAC49882365B}"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5914852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A1A43BE1-1CA1-C438-4906-F26290C12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3D3B130C-FD64-3E7D-662E-EDF2E96BBC1C}"/>
              </a:ext>
            </a:extLst>
          </p:cNvPr>
          <p:cNvSpPr>
            <a:spLocks noGrp="1"/>
          </p:cNvSpPr>
          <p:nvPr>
            <p:ph type="title"/>
          </p:nvPr>
        </p:nvSpPr>
        <p:spPr bwMode="auto">
          <a:xfrm>
            <a:off x="314325" y="321310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89DCAC99-8E4B-8570-51AC-F8CA59E826DB}"/>
              </a:ext>
            </a:extLst>
          </p:cNvPr>
          <p:cNvSpPr>
            <a:spLocks noGrp="1"/>
          </p:cNvSpPr>
          <p:nvPr>
            <p:ph type="body" idx="1"/>
          </p:nvPr>
        </p:nvSpPr>
        <p:spPr bwMode="auto">
          <a:xfrm>
            <a:off x="684213" y="5589588"/>
            <a:ext cx="78327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XXX</a:t>
            </a:r>
          </a:p>
        </p:txBody>
      </p:sp>
      <p:pic>
        <p:nvPicPr>
          <p:cNvPr id="1029" name="Picture 19">
            <a:extLst>
              <a:ext uri="{FF2B5EF4-FFF2-40B4-BE49-F238E27FC236}">
                <a16:creationId xmlns:a16="http://schemas.microsoft.com/office/drawing/2014/main" id="{69606DF2-660B-7269-3DB9-65C9BEAB52E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9">
            <a:extLst>
              <a:ext uri="{FF2B5EF4-FFF2-40B4-BE49-F238E27FC236}">
                <a16:creationId xmlns:a16="http://schemas.microsoft.com/office/drawing/2014/main" id="{89798816-1306-A4D2-F3F5-66A83E00A676}"/>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8723EF5-1242-7F02-F1F7-192ABBD9A5DE}"/>
              </a:ext>
            </a:extLst>
          </p:cNvPr>
          <p:cNvPicPr preferRelativeResize="0">
            <a:picLocks noChangeArrowheads="1"/>
          </p:cNvPicPr>
          <p:nvPr/>
        </p:nvPicPr>
        <p:blipFill>
          <a:blip r:embed="rId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81667994-A6AD-5998-E941-AF8927CDF508}"/>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3" name="Picture 13" descr="I:\500-vs_hs\Aushilfen\___Carina\Unterwegs\uw1_schriftzug_weiss.gif">
            <a:extLst>
              <a:ext uri="{FF2B5EF4-FFF2-40B4-BE49-F238E27FC236}">
                <a16:creationId xmlns:a16="http://schemas.microsoft.com/office/drawing/2014/main" id="{11EF4F36-3861-CB8E-A975-3ED9299C0E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990E1BED-5E6F-7F5C-9382-C2C7EADE59D4}"/>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algn="l" rtl="0" eaLnBrk="0" fontAlgn="base" hangingPunct="0">
        <a:spcBef>
          <a:spcPct val="20000"/>
        </a:spcBef>
        <a:spcAft>
          <a:spcPct val="0"/>
        </a:spcAft>
        <a:defRPr lang="de-AT" sz="140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7BA51772-16DF-BD32-F2DA-3A6CE3670D76}"/>
              </a:ext>
            </a:extLst>
          </p:cNvPr>
          <p:cNvSpPr>
            <a:spLocks noGrp="1"/>
          </p:cNvSpPr>
          <p:nvPr>
            <p:ph type="title"/>
          </p:nvPr>
        </p:nvSpPr>
        <p:spPr>
          <a:xfrm>
            <a:off x="611188" y="3009196"/>
            <a:ext cx="8229600" cy="1261884"/>
          </a:xfrm>
        </p:spPr>
        <p:txBody>
          <a:bodyPr/>
          <a:lstStyle/>
          <a:p>
            <a:r>
              <a:rPr lang="de-AT" altLang="de-DE" dirty="0">
                <a:latin typeface="Syntax LT Std"/>
              </a:rPr>
              <a:t>Freizeit, Wohnen, Arbeiten – Beispiel: </a:t>
            </a:r>
            <a:br>
              <a:rPr lang="de-AT" altLang="de-DE" dirty="0">
                <a:latin typeface="Syntax LT Std"/>
              </a:rPr>
            </a:br>
            <a:r>
              <a:rPr lang="de-AT" altLang="de-DE" dirty="0">
                <a:latin typeface="Syntax LT Std"/>
              </a:rPr>
              <a:t>Granit- und </a:t>
            </a:r>
            <a:r>
              <a:rPr lang="de-AT" altLang="de-DE" dirty="0" err="1">
                <a:latin typeface="Syntax LT Std"/>
              </a:rPr>
              <a:t>Gneishochland</a:t>
            </a:r>
            <a:endParaRPr lang="de-AT" altLang="de-DE" dirty="0">
              <a:latin typeface="Syntax LT St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
            <a:extLst>
              <a:ext uri="{FF2B5EF4-FFF2-40B4-BE49-F238E27FC236}">
                <a16:creationId xmlns:a16="http://schemas.microsoft.com/office/drawing/2014/main" id="{36D65A16-613E-62A9-3280-21EAECB60641}"/>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a:solidFill>
                  <a:srgbClr val="000000"/>
                </a:solidFill>
              </a:rPr>
              <a:t>Natur pur</a:t>
            </a:r>
          </a:p>
          <a:p>
            <a:pPr eaLnBrk="1" hangingPunct="1">
              <a:spcBef>
                <a:spcPct val="0"/>
              </a:spcBef>
            </a:pPr>
            <a:r>
              <a:rPr lang="de-AT" altLang="de-DE">
                <a:solidFill>
                  <a:srgbClr val="000000"/>
                </a:solidFill>
              </a:rPr>
              <a:t>Dort, wo der Mensch nur wenig in die Natur eingreift, können Rückzugsgebiete für Tiere und Pflanzen entstehen. Dieser Fischotter war bei seiner Jagd nach Fischen erfolgreich.</a:t>
            </a:r>
            <a:endParaRPr lang="de-DE" altLang="de-DE">
              <a:solidFill>
                <a:srgbClr val="000000"/>
              </a:solidFill>
            </a:endParaRPr>
          </a:p>
        </p:txBody>
      </p:sp>
      <p:pic>
        <p:nvPicPr>
          <p:cNvPr id="13315" name="Grafik 1">
            <a:extLst>
              <a:ext uri="{FF2B5EF4-FFF2-40B4-BE49-F238E27FC236}">
                <a16:creationId xmlns:a16="http://schemas.microsoft.com/office/drawing/2014/main" id="{0C214052-6629-14A1-2722-4065718CE9A2}"/>
              </a:ext>
            </a:extLst>
          </p:cNvPr>
          <p:cNvPicPr>
            <a:picLocks noChangeAspect="1"/>
          </p:cNvPicPr>
          <p:nvPr/>
        </p:nvPicPr>
        <p:blipFill>
          <a:blip r:embed="rId2">
            <a:extLst>
              <a:ext uri="{28A0092B-C50C-407E-A947-70E740481C1C}">
                <a14:useLocalDpi xmlns:a14="http://schemas.microsoft.com/office/drawing/2010/main" val="0"/>
              </a:ext>
            </a:extLst>
          </a:blip>
          <a:srcRect l="9895" t="10362" r="9584" b="5507"/>
          <a:stretch>
            <a:fillRect/>
          </a:stretch>
        </p:blipFill>
        <p:spPr bwMode="auto">
          <a:xfrm>
            <a:off x="684213" y="908050"/>
            <a:ext cx="7559675" cy="464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
            <a:extLst>
              <a:ext uri="{FF2B5EF4-FFF2-40B4-BE49-F238E27FC236}">
                <a16:creationId xmlns:a16="http://schemas.microsoft.com/office/drawing/2014/main" id="{266A32C0-0559-71D5-482E-6158C689CC8F}"/>
              </a:ext>
            </a:extLst>
          </p:cNvPr>
          <p:cNvSpPr>
            <a:spLocks noChangeArrowheads="1"/>
          </p:cNvSpPr>
          <p:nvPr/>
        </p:nvSpPr>
        <p:spPr bwMode="auto">
          <a:xfrm>
            <a:off x="684213" y="5661024"/>
            <a:ext cx="7891462" cy="93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Granitsteinbruch</a:t>
            </a:r>
          </a:p>
          <a:p>
            <a:pPr eaLnBrk="1" hangingPunct="1">
              <a:spcBef>
                <a:spcPct val="0"/>
              </a:spcBef>
            </a:pPr>
            <a:r>
              <a:rPr lang="de-AT" altLang="de-DE" dirty="0">
                <a:solidFill>
                  <a:srgbClr val="000000"/>
                </a:solidFill>
              </a:rPr>
              <a:t>In Steinbrüchen wird Granit herausgesprengt und anschließend mit Maschinen zerkleinert. Granitschotter benötigt man als Straßenunterbau und zum Anlegen von Bahnstrecken.</a:t>
            </a:r>
          </a:p>
        </p:txBody>
      </p:sp>
      <p:pic>
        <p:nvPicPr>
          <p:cNvPr id="10243" name="Grafik 2">
            <a:extLst>
              <a:ext uri="{FF2B5EF4-FFF2-40B4-BE49-F238E27FC236}">
                <a16:creationId xmlns:a16="http://schemas.microsoft.com/office/drawing/2014/main" id="{BC2F02F6-4A75-5F3C-A21D-D6935D5EA148}"/>
              </a:ext>
            </a:extLst>
          </p:cNvPr>
          <p:cNvPicPr>
            <a:picLocks noChangeAspect="1"/>
          </p:cNvPicPr>
          <p:nvPr/>
        </p:nvPicPr>
        <p:blipFill>
          <a:blip r:embed="rId2">
            <a:extLst>
              <a:ext uri="{28A0092B-C50C-407E-A947-70E740481C1C}">
                <a14:useLocalDpi xmlns:a14="http://schemas.microsoft.com/office/drawing/2010/main" val="0"/>
              </a:ext>
            </a:extLst>
          </a:blip>
          <a:srcRect t="2032" b="4218"/>
          <a:stretch>
            <a:fillRect/>
          </a:stretch>
        </p:blipFill>
        <p:spPr bwMode="auto">
          <a:xfrm>
            <a:off x="684213" y="1052513"/>
            <a:ext cx="7775575"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
            <a:extLst>
              <a:ext uri="{FF2B5EF4-FFF2-40B4-BE49-F238E27FC236}">
                <a16:creationId xmlns:a16="http://schemas.microsoft.com/office/drawing/2014/main" id="{266A32C0-0559-71D5-482E-6158C689CC8F}"/>
              </a:ext>
            </a:extLst>
          </p:cNvPr>
          <p:cNvSpPr>
            <a:spLocks noChangeArrowheads="1"/>
          </p:cNvSpPr>
          <p:nvPr/>
        </p:nvSpPr>
        <p:spPr bwMode="auto">
          <a:xfrm>
            <a:off x="684213" y="5661024"/>
            <a:ext cx="7891462" cy="86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Arbeitsplätze in der Industrie</a:t>
            </a:r>
          </a:p>
          <a:p>
            <a:pPr eaLnBrk="1" hangingPunct="1">
              <a:spcBef>
                <a:spcPct val="0"/>
              </a:spcBef>
            </a:pPr>
            <a:r>
              <a:rPr lang="de-AT" altLang="de-DE" dirty="0">
                <a:solidFill>
                  <a:srgbClr val="000000"/>
                </a:solidFill>
              </a:rPr>
              <a:t>Große Industriebetriebe gibt es hier nur wenige. Beispiele sind: Nahrungsmittelindustrie in Gmünd (Kartoffelstärke), Nahrungsmittelindustrie, Elektronikindustrie und Bekleidungsindustrie in Schrems oder einige Bauunternehmen in größeren Städten.</a:t>
            </a:r>
          </a:p>
        </p:txBody>
      </p:sp>
      <p:grpSp>
        <p:nvGrpSpPr>
          <p:cNvPr id="8" name="Gruppieren 7">
            <a:extLst>
              <a:ext uri="{FF2B5EF4-FFF2-40B4-BE49-F238E27FC236}">
                <a16:creationId xmlns:a16="http://schemas.microsoft.com/office/drawing/2014/main" id="{F481E170-1E89-2766-5BA8-1A4640977F14}"/>
              </a:ext>
            </a:extLst>
          </p:cNvPr>
          <p:cNvGrpSpPr/>
          <p:nvPr/>
        </p:nvGrpSpPr>
        <p:grpSpPr>
          <a:xfrm>
            <a:off x="755576" y="836712"/>
            <a:ext cx="6264696" cy="4698521"/>
            <a:chOff x="755576" y="836712"/>
            <a:chExt cx="6264696" cy="4698521"/>
          </a:xfrm>
        </p:grpSpPr>
        <p:pic>
          <p:nvPicPr>
            <p:cNvPr id="3" name="Grafik 2">
              <a:extLst>
                <a:ext uri="{FF2B5EF4-FFF2-40B4-BE49-F238E27FC236}">
                  <a16:creationId xmlns:a16="http://schemas.microsoft.com/office/drawing/2014/main" id="{CA2A452E-6404-C15F-6AC2-65237C3B7D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836712"/>
              <a:ext cx="6264696" cy="4698521"/>
            </a:xfrm>
            <a:prstGeom prst="rect">
              <a:avLst/>
            </a:prstGeom>
          </p:spPr>
        </p:pic>
        <p:sp>
          <p:nvSpPr>
            <p:cNvPr id="5" name="Ellipse 4">
              <a:extLst>
                <a:ext uri="{FF2B5EF4-FFF2-40B4-BE49-F238E27FC236}">
                  <a16:creationId xmlns:a16="http://schemas.microsoft.com/office/drawing/2014/main" id="{677CCCF2-F83A-BFA9-21CE-ABA5A8315265}"/>
                </a:ext>
              </a:extLst>
            </p:cNvPr>
            <p:cNvSpPr/>
            <p:nvPr/>
          </p:nvSpPr>
          <p:spPr>
            <a:xfrm>
              <a:off x="2267744" y="1700808"/>
              <a:ext cx="1296144" cy="3600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Rechteck 3">
            <a:extLst>
              <a:ext uri="{FF2B5EF4-FFF2-40B4-BE49-F238E27FC236}">
                <a16:creationId xmlns:a16="http://schemas.microsoft.com/office/drawing/2014/main" id="{9811365C-BDD1-70F0-4F20-02FAAB67492F}"/>
              </a:ext>
            </a:extLst>
          </p:cNvPr>
          <p:cNvSpPr>
            <a:spLocks noChangeArrowheads="1"/>
          </p:cNvSpPr>
          <p:nvPr/>
        </p:nvSpPr>
        <p:spPr bwMode="auto">
          <a:xfrm>
            <a:off x="7164288" y="5022065"/>
            <a:ext cx="1728192"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sz="1200" dirty="0">
                <a:solidFill>
                  <a:srgbClr val="000000"/>
                </a:solidFill>
              </a:rPr>
              <a:t>Die Stadt Gmünd, </a:t>
            </a:r>
            <a:br>
              <a:rPr lang="de-AT" altLang="de-DE" sz="1200" dirty="0">
                <a:solidFill>
                  <a:srgbClr val="000000"/>
                </a:solidFill>
              </a:rPr>
            </a:br>
            <a:r>
              <a:rPr lang="de-AT" altLang="de-DE" sz="1200" dirty="0">
                <a:solidFill>
                  <a:srgbClr val="000000"/>
                </a:solidFill>
              </a:rPr>
              <a:t>im Hintergrund die Nahrungsmittelindustrie</a:t>
            </a:r>
          </a:p>
        </p:txBody>
      </p:sp>
    </p:spTree>
    <p:extLst>
      <p:ext uri="{BB962C8B-B14F-4D97-AF65-F5344CB8AC3E}">
        <p14:creationId xmlns:p14="http://schemas.microsoft.com/office/powerpoint/2010/main" val="3376058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
            <a:extLst>
              <a:ext uri="{FF2B5EF4-FFF2-40B4-BE49-F238E27FC236}">
                <a16:creationId xmlns:a16="http://schemas.microsoft.com/office/drawing/2014/main" id="{2F0753E8-94CD-6DA8-AAFA-74FCEFD8B06F}"/>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Menschen ziehen weg</a:t>
            </a:r>
          </a:p>
          <a:p>
            <a:pPr eaLnBrk="1" hangingPunct="1">
              <a:spcBef>
                <a:spcPct val="0"/>
              </a:spcBef>
            </a:pPr>
            <a:r>
              <a:rPr lang="de-AT" altLang="de-DE" dirty="0">
                <a:solidFill>
                  <a:srgbClr val="000000"/>
                </a:solidFill>
              </a:rPr>
              <a:t>Heute verlassen viele Menschen auf der Suche nach Arbeit und besserer Infrastruktur das Granit- und </a:t>
            </a:r>
            <a:r>
              <a:rPr lang="de-AT" altLang="de-DE" dirty="0" err="1">
                <a:solidFill>
                  <a:srgbClr val="000000"/>
                </a:solidFill>
              </a:rPr>
              <a:t>Gneishochland</a:t>
            </a:r>
            <a:r>
              <a:rPr lang="de-AT" altLang="de-DE" dirty="0">
                <a:solidFill>
                  <a:srgbClr val="000000"/>
                </a:solidFill>
              </a:rPr>
              <a:t>. Zahlreiche Häuser stehen zum Verkauf oder verfallen langsam.</a:t>
            </a:r>
            <a:endParaRPr lang="de-DE" altLang="de-DE" dirty="0">
              <a:solidFill>
                <a:srgbClr val="000000"/>
              </a:solidFill>
            </a:endParaRPr>
          </a:p>
        </p:txBody>
      </p:sp>
      <p:pic>
        <p:nvPicPr>
          <p:cNvPr id="2" name="Grafik 1">
            <a:extLst>
              <a:ext uri="{FF2B5EF4-FFF2-40B4-BE49-F238E27FC236}">
                <a16:creationId xmlns:a16="http://schemas.microsoft.com/office/drawing/2014/main" id="{0B990C0F-C5E2-79FB-06F1-751F8FF6FA0F}"/>
              </a:ext>
            </a:extLst>
          </p:cNvPr>
          <p:cNvPicPr>
            <a:picLocks noChangeAspect="1"/>
          </p:cNvPicPr>
          <p:nvPr/>
        </p:nvPicPr>
        <p:blipFill>
          <a:blip r:embed="rId2">
            <a:extLst>
              <a:ext uri="{28A0092B-C50C-407E-A947-70E740481C1C}">
                <a14:useLocalDpi xmlns:a14="http://schemas.microsoft.com/office/drawing/2010/main" val="0"/>
              </a:ext>
            </a:extLst>
          </a:blip>
          <a:srcRect t="2425" b="9956"/>
          <a:stretch>
            <a:fillRect/>
          </a:stretch>
        </p:blipFill>
        <p:spPr bwMode="auto">
          <a:xfrm>
            <a:off x="684212" y="908720"/>
            <a:ext cx="6984131" cy="4589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
            <a:extLst>
              <a:ext uri="{FF2B5EF4-FFF2-40B4-BE49-F238E27FC236}">
                <a16:creationId xmlns:a16="http://schemas.microsoft.com/office/drawing/2014/main" id="{2F0753E8-94CD-6DA8-AAFA-74FCEFD8B06F}"/>
              </a:ext>
            </a:extLst>
          </p:cNvPr>
          <p:cNvSpPr>
            <a:spLocks noChangeArrowheads="1"/>
          </p:cNvSpPr>
          <p:nvPr/>
        </p:nvSpPr>
        <p:spPr bwMode="auto">
          <a:xfrm>
            <a:off x="684213" y="5733256"/>
            <a:ext cx="7891462" cy="791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Geschäfte müssen schließen</a:t>
            </a:r>
          </a:p>
          <a:p>
            <a:pPr eaLnBrk="1" hangingPunct="1">
              <a:spcBef>
                <a:spcPct val="0"/>
              </a:spcBef>
            </a:pPr>
            <a:r>
              <a:rPr lang="de-AT" altLang="de-DE" dirty="0">
                <a:solidFill>
                  <a:srgbClr val="000000"/>
                </a:solidFill>
              </a:rPr>
              <a:t>In den Dörfern wurden Geschäfte aufgelassen, weil viele Menschen abgewandert sind. Auch Gasthäuser mussten zusperren, weil man sie nicht mehr mit Gewinn betreiben konnte.</a:t>
            </a:r>
            <a:endParaRPr lang="de-DE" altLang="de-DE" dirty="0">
              <a:solidFill>
                <a:srgbClr val="000000"/>
              </a:solidFill>
            </a:endParaRPr>
          </a:p>
        </p:txBody>
      </p:sp>
      <p:pic>
        <p:nvPicPr>
          <p:cNvPr id="4" name="Grafik 3">
            <a:extLst>
              <a:ext uri="{FF2B5EF4-FFF2-40B4-BE49-F238E27FC236}">
                <a16:creationId xmlns:a16="http://schemas.microsoft.com/office/drawing/2014/main" id="{4BF7A600-1AC5-4AC8-96E5-27E504A8BBF0}"/>
              </a:ext>
            </a:extLst>
          </p:cNvPr>
          <p:cNvPicPr>
            <a:picLocks noChangeAspect="1"/>
          </p:cNvPicPr>
          <p:nvPr/>
        </p:nvPicPr>
        <p:blipFill>
          <a:blip r:embed="rId2">
            <a:extLst>
              <a:ext uri="{28A0092B-C50C-407E-A947-70E740481C1C}">
                <a14:useLocalDpi xmlns:a14="http://schemas.microsoft.com/office/drawing/2010/main" val="0"/>
              </a:ext>
            </a:extLst>
          </a:blip>
          <a:srcRect t="6790"/>
          <a:stretch/>
        </p:blipFill>
        <p:spPr>
          <a:xfrm>
            <a:off x="706806" y="779372"/>
            <a:ext cx="6889530" cy="4816296"/>
          </a:xfrm>
          <a:prstGeom prst="rect">
            <a:avLst/>
          </a:prstGeom>
        </p:spPr>
      </p:pic>
    </p:spTree>
    <p:extLst>
      <p:ext uri="{BB962C8B-B14F-4D97-AF65-F5344CB8AC3E}">
        <p14:creationId xmlns:p14="http://schemas.microsoft.com/office/powerpoint/2010/main" val="1091238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
            <a:extLst>
              <a:ext uri="{FF2B5EF4-FFF2-40B4-BE49-F238E27FC236}">
                <a16:creationId xmlns:a16="http://schemas.microsoft.com/office/drawing/2014/main" id="{C6FC12CF-BB94-BD7D-B516-73CEB256B04E}"/>
              </a:ext>
            </a:extLst>
          </p:cNvPr>
          <p:cNvSpPr>
            <a:spLocks noChangeArrowheads="1"/>
          </p:cNvSpPr>
          <p:nvPr/>
        </p:nvSpPr>
        <p:spPr bwMode="auto">
          <a:xfrm>
            <a:off x="285569" y="836711"/>
            <a:ext cx="8214082" cy="69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pPr>
            <a:r>
              <a:rPr lang="de-AT" altLang="de-DE" sz="1800" b="1" dirty="0">
                <a:solidFill>
                  <a:schemeClr val="accent1">
                    <a:lumMod val="50000"/>
                  </a:schemeClr>
                </a:solidFill>
              </a:rPr>
              <a:t>Waldviertel – echt &amp; unverfälscht.</a:t>
            </a:r>
            <a:endParaRPr lang="de-DE" altLang="de-DE" sz="1800" dirty="0">
              <a:solidFill>
                <a:schemeClr val="accent1">
                  <a:lumMod val="50000"/>
                </a:schemeClr>
              </a:solidFill>
            </a:endParaRPr>
          </a:p>
        </p:txBody>
      </p:sp>
      <p:pic>
        <p:nvPicPr>
          <p:cNvPr id="3" name="Picture 2" descr="I:\xxx-transfer\SWA\Bildergalerien unterwegs\Granit Gneishochland\Waldviertel\IMG_3279.JPG">
            <a:extLst>
              <a:ext uri="{FF2B5EF4-FFF2-40B4-BE49-F238E27FC236}">
                <a16:creationId xmlns:a16="http://schemas.microsoft.com/office/drawing/2014/main" id="{51957B7D-C33A-5CDA-6200-F1B6993C17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806" b="10809"/>
          <a:stretch>
            <a:fillRect/>
          </a:stretch>
        </p:blipFill>
        <p:spPr bwMode="auto">
          <a:xfrm>
            <a:off x="285569" y="1314382"/>
            <a:ext cx="2578745" cy="1328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1">
            <a:extLst>
              <a:ext uri="{FF2B5EF4-FFF2-40B4-BE49-F238E27FC236}">
                <a16:creationId xmlns:a16="http://schemas.microsoft.com/office/drawing/2014/main" id="{A7D0E336-2FC8-3717-AAB1-9C39EEC0EBF2}"/>
              </a:ext>
            </a:extLst>
          </p:cNvPr>
          <p:cNvPicPr>
            <a:picLocks noChangeAspect="1"/>
          </p:cNvPicPr>
          <p:nvPr/>
        </p:nvPicPr>
        <p:blipFill rotWithShape="1">
          <a:blip r:embed="rId3">
            <a:extLst>
              <a:ext uri="{28A0092B-C50C-407E-A947-70E740481C1C}">
                <a14:useLocalDpi xmlns:a14="http://schemas.microsoft.com/office/drawing/2010/main" val="0"/>
              </a:ext>
            </a:extLst>
          </a:blip>
          <a:srcRect l="20937" t="28379" b="9822"/>
          <a:stretch/>
        </p:blipFill>
        <p:spPr bwMode="auto">
          <a:xfrm>
            <a:off x="3085866" y="1314382"/>
            <a:ext cx="2556497" cy="1328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1">
            <a:extLst>
              <a:ext uri="{FF2B5EF4-FFF2-40B4-BE49-F238E27FC236}">
                <a16:creationId xmlns:a16="http://schemas.microsoft.com/office/drawing/2014/main" id="{3751E116-C991-36DC-10D5-797736B9A05D}"/>
              </a:ext>
            </a:extLst>
          </p:cNvPr>
          <p:cNvPicPr>
            <a:picLocks noChangeAspect="1"/>
          </p:cNvPicPr>
          <p:nvPr/>
        </p:nvPicPr>
        <p:blipFill>
          <a:blip r:embed="rId4">
            <a:extLst>
              <a:ext uri="{28A0092B-C50C-407E-A947-70E740481C1C}">
                <a14:useLocalDpi xmlns:a14="http://schemas.microsoft.com/office/drawing/2010/main" val="0"/>
              </a:ext>
            </a:extLst>
          </a:blip>
          <a:srcRect t="4015" b="2148"/>
          <a:stretch>
            <a:fillRect/>
          </a:stretch>
        </p:blipFill>
        <p:spPr bwMode="auto">
          <a:xfrm>
            <a:off x="285569" y="2894821"/>
            <a:ext cx="2578745" cy="15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1">
            <a:extLst>
              <a:ext uri="{FF2B5EF4-FFF2-40B4-BE49-F238E27FC236}">
                <a16:creationId xmlns:a16="http://schemas.microsoft.com/office/drawing/2014/main" id="{C79F0A94-AECB-1246-E322-83FC9A01CDCD}"/>
              </a:ext>
            </a:extLst>
          </p:cNvPr>
          <p:cNvPicPr>
            <a:picLocks noChangeAspect="1"/>
          </p:cNvPicPr>
          <p:nvPr/>
        </p:nvPicPr>
        <p:blipFill>
          <a:blip r:embed="rId5">
            <a:extLst>
              <a:ext uri="{28A0092B-C50C-407E-A947-70E740481C1C}">
                <a14:useLocalDpi xmlns:a14="http://schemas.microsoft.com/office/drawing/2010/main" val="0"/>
              </a:ext>
            </a:extLst>
          </a:blip>
          <a:srcRect t="3578" b="29984"/>
          <a:stretch>
            <a:fillRect/>
          </a:stretch>
        </p:blipFill>
        <p:spPr bwMode="auto">
          <a:xfrm>
            <a:off x="298369" y="4732551"/>
            <a:ext cx="2565945" cy="148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1">
            <a:extLst>
              <a:ext uri="{FF2B5EF4-FFF2-40B4-BE49-F238E27FC236}">
                <a16:creationId xmlns:a16="http://schemas.microsoft.com/office/drawing/2014/main" id="{5FB5FE83-8A23-9F96-8D11-15B2F8628DA5}"/>
              </a:ext>
            </a:extLst>
          </p:cNvPr>
          <p:cNvPicPr>
            <a:picLocks noChangeAspect="1"/>
          </p:cNvPicPr>
          <p:nvPr/>
        </p:nvPicPr>
        <p:blipFill rotWithShape="1">
          <a:blip r:embed="rId6">
            <a:extLst>
              <a:ext uri="{28A0092B-C50C-407E-A947-70E740481C1C}">
                <a14:useLocalDpi xmlns:a14="http://schemas.microsoft.com/office/drawing/2010/main" val="0"/>
              </a:ext>
            </a:extLst>
          </a:blip>
          <a:srcRect t="5298" b="10872"/>
          <a:stretch/>
        </p:blipFill>
        <p:spPr bwMode="auto">
          <a:xfrm>
            <a:off x="5868144" y="2894821"/>
            <a:ext cx="2631507" cy="15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k 1">
            <a:extLst>
              <a:ext uri="{FF2B5EF4-FFF2-40B4-BE49-F238E27FC236}">
                <a16:creationId xmlns:a16="http://schemas.microsoft.com/office/drawing/2014/main" id="{F73032D0-0621-8B75-9BD3-E9576499B13C}"/>
              </a:ext>
            </a:extLst>
          </p:cNvPr>
          <p:cNvPicPr>
            <a:picLocks noChangeAspect="1"/>
          </p:cNvPicPr>
          <p:nvPr/>
        </p:nvPicPr>
        <p:blipFill rotWithShape="1">
          <a:blip r:embed="rId7">
            <a:extLst>
              <a:ext uri="{28A0092B-C50C-407E-A947-70E740481C1C}">
                <a14:useLocalDpi xmlns:a14="http://schemas.microsoft.com/office/drawing/2010/main" val="0"/>
              </a:ext>
            </a:extLst>
          </a:blip>
          <a:srcRect t="13333" r="12291" b="11617"/>
          <a:stretch/>
        </p:blipFill>
        <p:spPr bwMode="auto">
          <a:xfrm>
            <a:off x="3076856" y="4733222"/>
            <a:ext cx="2631507" cy="148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
            <a:extLst>
              <a:ext uri="{FF2B5EF4-FFF2-40B4-BE49-F238E27FC236}">
                <a16:creationId xmlns:a16="http://schemas.microsoft.com/office/drawing/2014/main" id="{ADFB0EC0-1316-405C-3064-2DE077BCCC09}"/>
              </a:ext>
            </a:extLst>
          </p:cNvPr>
          <p:cNvPicPr>
            <a:picLocks noChangeAspect="1"/>
          </p:cNvPicPr>
          <p:nvPr/>
        </p:nvPicPr>
        <p:blipFill rotWithShape="1">
          <a:blip r:embed="rId8">
            <a:extLst>
              <a:ext uri="{28A0092B-C50C-407E-A947-70E740481C1C}">
                <a14:useLocalDpi xmlns:a14="http://schemas.microsoft.com/office/drawing/2010/main" val="0"/>
              </a:ext>
            </a:extLst>
          </a:blip>
          <a:srcRect l="7475" t="6291" b="15622"/>
          <a:stretch/>
        </p:blipFill>
        <p:spPr bwMode="auto">
          <a:xfrm>
            <a:off x="5868144" y="1314937"/>
            <a:ext cx="2644083" cy="1328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k 1">
            <a:extLst>
              <a:ext uri="{FF2B5EF4-FFF2-40B4-BE49-F238E27FC236}">
                <a16:creationId xmlns:a16="http://schemas.microsoft.com/office/drawing/2014/main" id="{A0F6BA7E-BCDF-41CD-8A29-38C1671602D0}"/>
              </a:ext>
            </a:extLst>
          </p:cNvPr>
          <p:cNvPicPr>
            <a:picLocks noChangeAspect="1"/>
          </p:cNvPicPr>
          <p:nvPr/>
        </p:nvPicPr>
        <p:blipFill rotWithShape="1">
          <a:blip r:embed="rId9">
            <a:extLst>
              <a:ext uri="{28A0092B-C50C-407E-A947-70E740481C1C}">
                <a14:useLocalDpi xmlns:a14="http://schemas.microsoft.com/office/drawing/2010/main" val="0"/>
              </a:ext>
            </a:extLst>
          </a:blip>
          <a:srcRect l="9895" t="10361" r="9584" b="7187"/>
          <a:stretch/>
        </p:blipFill>
        <p:spPr bwMode="auto">
          <a:xfrm>
            <a:off x="3055647" y="2895809"/>
            <a:ext cx="2631507" cy="15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hteck 3">
            <a:extLst>
              <a:ext uri="{FF2B5EF4-FFF2-40B4-BE49-F238E27FC236}">
                <a16:creationId xmlns:a16="http://schemas.microsoft.com/office/drawing/2014/main" id="{918B04FC-DB13-173A-7DAA-E2417068C8ED}"/>
              </a:ext>
            </a:extLst>
          </p:cNvPr>
          <p:cNvSpPr>
            <a:spLocks noChangeArrowheads="1"/>
          </p:cNvSpPr>
          <p:nvPr/>
        </p:nvSpPr>
        <p:spPr bwMode="auto">
          <a:xfrm>
            <a:off x="5972577" y="4732552"/>
            <a:ext cx="2631507" cy="1586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dirty="0">
                <a:solidFill>
                  <a:srgbClr val="000000"/>
                </a:solidFill>
              </a:rPr>
              <a:t>Bewerte den oben stehenden Slogan des Waldviertel Tourismus. Findest du ihn passend für das Waldviertel? Begründe deine Meinung.</a:t>
            </a:r>
          </a:p>
          <a:p>
            <a:pPr eaLnBrk="1" hangingPunct="1">
              <a:spcBef>
                <a:spcPct val="0"/>
              </a:spcBef>
            </a:pPr>
            <a:r>
              <a:rPr lang="de-AT" altLang="de-DE" dirty="0">
                <a:solidFill>
                  <a:srgbClr val="000000"/>
                </a:solidFill>
              </a:rPr>
              <a:t>Diskutiert dann eure Einschätzungen in der Klasse.</a:t>
            </a:r>
            <a:endParaRPr lang="de-DE" altLang="de-DE"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0438D-EF11-CB26-9C0E-BC3558BCF17D}"/>
            </a:ext>
          </a:extLst>
        </p:cNvPr>
        <p:cNvGrpSpPr/>
        <p:nvPr/>
      </p:nvGrpSpPr>
      <p:grpSpPr>
        <a:xfrm>
          <a:off x="0" y="0"/>
          <a:ext cx="0" cy="0"/>
          <a:chOff x="0" y="0"/>
          <a:chExt cx="0" cy="0"/>
        </a:xfrm>
      </p:grpSpPr>
      <p:sp>
        <p:nvSpPr>
          <p:cNvPr id="4" name="Rectangle 6">
            <a:extLst>
              <a:ext uri="{FF2B5EF4-FFF2-40B4-BE49-F238E27FC236}">
                <a16:creationId xmlns:a16="http://schemas.microsoft.com/office/drawing/2014/main" id="{30A60C8B-40B5-EC92-6208-972AD6E72053}"/>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Bildrechte wenn nicht anders angegeben: Christian Fridrich, </a:t>
            </a:r>
            <a:r>
              <a:rPr lang="de-DE" altLang="de-DE" sz="1200" kern="0" dirty="0" err="1"/>
              <a:t>Großweikersdorf</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Folie 3: Gabriela Swoboda-</a:t>
            </a:r>
            <a:r>
              <a:rPr lang="de-DE" altLang="de-DE" sz="1200" kern="0" dirty="0" err="1"/>
              <a:t>Asmera</a:t>
            </a:r>
            <a:r>
              <a:rPr lang="de-DE" altLang="de-DE" sz="1200" kern="0" dirty="0"/>
              <a:t>, Wien; Folie 12: </a:t>
            </a:r>
            <a:r>
              <a:rPr lang="de-AT" sz="1200" kern="0" dirty="0" err="1"/>
              <a:t>mrpluck</a:t>
            </a:r>
            <a:r>
              <a:rPr lang="de-AT" sz="1200" kern="0" dirty="0"/>
              <a:t> / Getty Images</a:t>
            </a:r>
            <a:r>
              <a:rPr lang="de-DE" sz="1200" kern="0" dirty="0"/>
              <a:t>; </a:t>
            </a:r>
            <a:r>
              <a:rPr lang="de-DE" altLang="de-DE" sz="1200" kern="0" dirty="0"/>
              <a:t>14: Dr. Andreas Müllner, Baden bei Wien;</a:t>
            </a:r>
            <a:br>
              <a:rPr lang="de-DE" altLang="de-DE" sz="1200" kern="0" dirty="0"/>
            </a:br>
            <a:r>
              <a:rPr lang="de-DE" altLang="de-DE" sz="1200" kern="0" dirty="0"/>
              <a:t>Folie 15/Slogan: www.waldviertel.at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EDC8A76F-604A-F66A-4F33-33193865B3C2}"/>
              </a:ext>
            </a:extLst>
          </p:cNvPr>
          <p:cNvSpPr>
            <a:spLocks noChangeArrowheads="1"/>
          </p:cNvSpPr>
          <p:nvPr/>
        </p:nvSpPr>
        <p:spPr bwMode="auto">
          <a:xfrm>
            <a:off x="468313" y="836613"/>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„Freizeit und Wohnen – Beispiel: Granit- und </a:t>
            </a:r>
            <a:r>
              <a:rPr lang="de-DE" altLang="de-DE" sz="1200" kern="0" dirty="0" err="1">
                <a:solidFill>
                  <a:srgbClr val="000000"/>
                </a:solidFill>
                <a:latin typeface="Arial" pitchFamily="34" charset="0"/>
              </a:rPr>
              <a:t>Gneishochland</a:t>
            </a:r>
            <a:r>
              <a:rPr lang="de-DE" altLang="de-DE" sz="1200" kern="0" dirty="0">
                <a:solidFill>
                  <a:srgbClr val="000000"/>
                </a:solidFill>
                <a:latin typeface="Arial" pitchFamily="34" charset="0"/>
              </a:rPr>
              <a:t>“ auf den Seiten 22 und 23 im Schulbuch </a:t>
            </a:r>
            <a:r>
              <a:rPr lang="de-DE" altLang="de-DE" sz="1200" i="1" kern="0" dirty="0">
                <a:solidFill>
                  <a:srgbClr val="000000"/>
                </a:solidFill>
                <a:latin typeface="Arial" pitchFamily="34" charset="0"/>
              </a:rPr>
              <a:t>unterwegs 3.</a:t>
            </a: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Sie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extLst>
      <p:ext uri="{BB962C8B-B14F-4D97-AF65-F5344CB8AC3E}">
        <p14:creationId xmlns:p14="http://schemas.microsoft.com/office/powerpoint/2010/main" val="982960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hteck 3">
            <a:extLst>
              <a:ext uri="{FF2B5EF4-FFF2-40B4-BE49-F238E27FC236}">
                <a16:creationId xmlns:a16="http://schemas.microsoft.com/office/drawing/2014/main" id="{86BDC14D-D1A7-9D75-3689-A7E59B6AD3DF}"/>
              </a:ext>
            </a:extLst>
          </p:cNvPr>
          <p:cNvSpPr>
            <a:spLocks noChangeArrowheads="1"/>
          </p:cNvSpPr>
          <p:nvPr/>
        </p:nvSpPr>
        <p:spPr bwMode="auto">
          <a:xfrm>
            <a:off x="452438" y="5157192"/>
            <a:ext cx="8239124" cy="1295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Hochland bei Hardegg – weniger fruchtbar und kühler</a:t>
            </a:r>
          </a:p>
          <a:p>
            <a:pPr eaLnBrk="1" hangingPunct="1">
              <a:spcBef>
                <a:spcPct val="0"/>
              </a:spcBef>
            </a:pPr>
            <a:r>
              <a:rPr lang="de-AT" altLang="de-DE" dirty="0">
                <a:solidFill>
                  <a:srgbClr val="000000"/>
                </a:solidFill>
              </a:rPr>
              <a:t>Das Granit- und </a:t>
            </a:r>
            <a:r>
              <a:rPr lang="de-AT" altLang="de-DE" dirty="0" err="1">
                <a:solidFill>
                  <a:srgbClr val="000000"/>
                </a:solidFill>
              </a:rPr>
              <a:t>Gneishochland</a:t>
            </a:r>
            <a:r>
              <a:rPr lang="de-AT" altLang="de-DE" dirty="0">
                <a:solidFill>
                  <a:srgbClr val="000000"/>
                </a:solidFill>
              </a:rPr>
              <a:t> ist der älteste Teil von Österreich. Früher befand sich da ein Hochgebirge. Durch die Verwitterung wurde in vielen Millionen Jahren daraus ein Hochland. Wälder wurden für die Landwirtschaft gerodet. Weil der Boden weniger fruchtbar und das Klima kühler ist, werden Erdäpfel, Getreide, Mohn und Heilkräuter angebaut. Die Forstwirtschaft ist bis heute bedeutend.</a:t>
            </a:r>
            <a:endParaRPr lang="de-DE" altLang="de-DE" dirty="0">
              <a:solidFill>
                <a:srgbClr val="000000"/>
              </a:solidFill>
            </a:endParaRPr>
          </a:p>
        </p:txBody>
      </p:sp>
      <p:pic>
        <p:nvPicPr>
          <p:cNvPr id="5123" name="Grafik 1">
            <a:extLst>
              <a:ext uri="{FF2B5EF4-FFF2-40B4-BE49-F238E27FC236}">
                <a16:creationId xmlns:a16="http://schemas.microsoft.com/office/drawing/2014/main" id="{94CE2E3A-695E-2AC8-A332-1770F9FC3872}"/>
              </a:ext>
            </a:extLst>
          </p:cNvPr>
          <p:cNvPicPr>
            <a:picLocks noChangeAspect="1"/>
          </p:cNvPicPr>
          <p:nvPr/>
        </p:nvPicPr>
        <p:blipFill rotWithShape="1">
          <a:blip r:embed="rId2">
            <a:extLst>
              <a:ext uri="{28A0092B-C50C-407E-A947-70E740481C1C}">
                <a14:useLocalDpi xmlns:a14="http://schemas.microsoft.com/office/drawing/2010/main" val="0"/>
              </a:ext>
            </a:extLst>
          </a:blip>
          <a:srcRect l="9895" t="17784" b="20277"/>
          <a:stretch/>
        </p:blipFill>
        <p:spPr bwMode="auto">
          <a:xfrm>
            <a:off x="452437" y="764704"/>
            <a:ext cx="8239125" cy="4247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
            <a:extLst>
              <a:ext uri="{FF2B5EF4-FFF2-40B4-BE49-F238E27FC236}">
                <a16:creationId xmlns:a16="http://schemas.microsoft.com/office/drawing/2014/main" id="{C10760E3-520C-8136-A220-F21FA0F8F2E5}"/>
              </a:ext>
            </a:extLst>
          </p:cNvPr>
          <p:cNvSpPr>
            <a:spLocks noChangeArrowheads="1"/>
          </p:cNvSpPr>
          <p:nvPr/>
        </p:nvSpPr>
        <p:spPr bwMode="auto">
          <a:xfrm>
            <a:off x="684213" y="5516563"/>
            <a:ext cx="78914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DE" altLang="de-DE" b="1" dirty="0">
                <a:solidFill>
                  <a:srgbClr val="000000"/>
                </a:solidFill>
              </a:rPr>
              <a:t>Wackelsteine ‒ typisch für das Waldviertel</a:t>
            </a:r>
          </a:p>
          <a:p>
            <a:pPr eaLnBrk="1" hangingPunct="1">
              <a:spcBef>
                <a:spcPct val="0"/>
              </a:spcBef>
            </a:pPr>
            <a:r>
              <a:rPr lang="de-DE" altLang="de-DE" dirty="0">
                <a:solidFill>
                  <a:srgbClr val="000000"/>
                </a:solidFill>
              </a:rPr>
              <a:t>Granit und Gneis sind sehr harte Gesteine, aber in Millionen Jahren verwittern auch sie. Dadurch haben sich Blöcke gebildet, die sich in der Landschaft auftürmen. Manche sind beweglich geworden. </a:t>
            </a:r>
          </a:p>
          <a:p>
            <a:pPr eaLnBrk="1" hangingPunct="1">
              <a:spcBef>
                <a:spcPct val="0"/>
              </a:spcBef>
            </a:pPr>
            <a:r>
              <a:rPr lang="de-DE" altLang="de-DE" dirty="0">
                <a:solidFill>
                  <a:srgbClr val="000000"/>
                </a:solidFill>
              </a:rPr>
              <a:t>Daher kommt ihr Name: Wackelsteine. Sie sind ein beliebtes Ziel für Wanderungen.</a:t>
            </a:r>
          </a:p>
        </p:txBody>
      </p:sp>
      <p:pic>
        <p:nvPicPr>
          <p:cNvPr id="6147" name="Picture 2" descr="I:\xxx-transfer\SWA\Bildergalerien unterwegs\Granit Gneishochland\Waldviertel\IMG_3279.JPG">
            <a:extLst>
              <a:ext uri="{FF2B5EF4-FFF2-40B4-BE49-F238E27FC236}">
                <a16:creationId xmlns:a16="http://schemas.microsoft.com/office/drawing/2014/main" id="{57B4C06F-59B5-FCB4-BE35-58980515FE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806" b="10809"/>
          <a:stretch>
            <a:fillRect/>
          </a:stretch>
        </p:blipFill>
        <p:spPr bwMode="auto">
          <a:xfrm>
            <a:off x="677863" y="1412875"/>
            <a:ext cx="7494587"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
            <a:extLst>
              <a:ext uri="{FF2B5EF4-FFF2-40B4-BE49-F238E27FC236}">
                <a16:creationId xmlns:a16="http://schemas.microsoft.com/office/drawing/2014/main" id="{F1061EAB-9AAE-B7A5-CDC5-3B218B6B86F3}"/>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Beim Stift </a:t>
            </a:r>
            <a:r>
              <a:rPr lang="de-AT" altLang="de-DE" b="1" dirty="0" err="1">
                <a:solidFill>
                  <a:srgbClr val="000000"/>
                </a:solidFill>
              </a:rPr>
              <a:t>Zwettl</a:t>
            </a:r>
            <a:endParaRPr lang="de-AT" altLang="de-DE" b="1" dirty="0">
              <a:solidFill>
                <a:srgbClr val="000000"/>
              </a:solidFill>
            </a:endParaRPr>
          </a:p>
          <a:p>
            <a:pPr eaLnBrk="1" hangingPunct="1">
              <a:spcBef>
                <a:spcPct val="0"/>
              </a:spcBef>
            </a:pPr>
            <a:r>
              <a:rPr lang="de-AT" altLang="de-DE" dirty="0">
                <a:solidFill>
                  <a:srgbClr val="000000"/>
                </a:solidFill>
              </a:rPr>
              <a:t>Das Hochland ist von sanften und leicht geschwungenen Hochflächen gekennzeichnet. Im Mittelalter wurden Klöster gegründet. </a:t>
            </a:r>
            <a:endParaRPr lang="de-DE" altLang="de-DE" dirty="0">
              <a:solidFill>
                <a:srgbClr val="000000"/>
              </a:solidFill>
            </a:endParaRPr>
          </a:p>
        </p:txBody>
      </p:sp>
      <p:pic>
        <p:nvPicPr>
          <p:cNvPr id="7171" name="Grafik 1">
            <a:extLst>
              <a:ext uri="{FF2B5EF4-FFF2-40B4-BE49-F238E27FC236}">
                <a16:creationId xmlns:a16="http://schemas.microsoft.com/office/drawing/2014/main" id="{98927F80-754B-510A-16F2-4C6CEFE0EE2B}"/>
              </a:ext>
            </a:extLst>
          </p:cNvPr>
          <p:cNvPicPr>
            <a:picLocks noChangeAspect="1"/>
          </p:cNvPicPr>
          <p:nvPr/>
        </p:nvPicPr>
        <p:blipFill>
          <a:blip r:embed="rId2">
            <a:extLst>
              <a:ext uri="{28A0092B-C50C-407E-A947-70E740481C1C}">
                <a14:useLocalDpi xmlns:a14="http://schemas.microsoft.com/office/drawing/2010/main" val="0"/>
              </a:ext>
            </a:extLst>
          </a:blip>
          <a:srcRect l="20937" t="28380" b="5507"/>
          <a:stretch>
            <a:fillRect/>
          </a:stretch>
        </p:blipFill>
        <p:spPr bwMode="auto">
          <a:xfrm>
            <a:off x="681038" y="1146175"/>
            <a:ext cx="7707312"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
            <a:extLst>
              <a:ext uri="{FF2B5EF4-FFF2-40B4-BE49-F238E27FC236}">
                <a16:creationId xmlns:a16="http://schemas.microsoft.com/office/drawing/2014/main" id="{E365098C-5DF4-A281-FF67-6409C411CFD3}"/>
              </a:ext>
            </a:extLst>
          </p:cNvPr>
          <p:cNvSpPr>
            <a:spLocks noChangeArrowheads="1"/>
          </p:cNvSpPr>
          <p:nvPr/>
        </p:nvSpPr>
        <p:spPr bwMode="auto">
          <a:xfrm>
            <a:off x="827088" y="5589240"/>
            <a:ext cx="7891462" cy="93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Rosenburg</a:t>
            </a:r>
          </a:p>
          <a:p>
            <a:pPr eaLnBrk="1" hangingPunct="1">
              <a:spcBef>
                <a:spcPct val="0"/>
              </a:spcBef>
            </a:pPr>
            <a:r>
              <a:rPr lang="de-AT" altLang="de-DE" dirty="0">
                <a:solidFill>
                  <a:srgbClr val="000000"/>
                </a:solidFill>
              </a:rPr>
              <a:t>Weil das Gebiet früher umkämpft war, wurden Burgen errichtet. Diese Burgen, Klöster und historische Orte fördern den Tourismus in einem wirtschaftlich schwachen Gebiet. Viele Menschen suchen im Waldviertel oder Mühlviertel Ruhe und Erholung. </a:t>
            </a:r>
            <a:endParaRPr lang="de-DE" altLang="de-DE" dirty="0">
              <a:solidFill>
                <a:srgbClr val="000000"/>
              </a:solidFill>
            </a:endParaRPr>
          </a:p>
        </p:txBody>
      </p:sp>
      <p:pic>
        <p:nvPicPr>
          <p:cNvPr id="8195" name="Grafik 1">
            <a:extLst>
              <a:ext uri="{FF2B5EF4-FFF2-40B4-BE49-F238E27FC236}">
                <a16:creationId xmlns:a16="http://schemas.microsoft.com/office/drawing/2014/main" id="{662B4608-809D-FD86-6E3E-1F04EB76FBB9}"/>
              </a:ext>
            </a:extLst>
          </p:cNvPr>
          <p:cNvPicPr>
            <a:picLocks noChangeAspect="1"/>
          </p:cNvPicPr>
          <p:nvPr/>
        </p:nvPicPr>
        <p:blipFill>
          <a:blip r:embed="rId2">
            <a:extLst>
              <a:ext uri="{28A0092B-C50C-407E-A947-70E740481C1C}">
                <a14:useLocalDpi xmlns:a14="http://schemas.microsoft.com/office/drawing/2010/main" val="0"/>
              </a:ext>
            </a:extLst>
          </a:blip>
          <a:srcRect t="4015" b="2148"/>
          <a:stretch>
            <a:fillRect/>
          </a:stretch>
        </p:blipFill>
        <p:spPr bwMode="auto">
          <a:xfrm>
            <a:off x="827088" y="885825"/>
            <a:ext cx="74898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
            <a:extLst>
              <a:ext uri="{FF2B5EF4-FFF2-40B4-BE49-F238E27FC236}">
                <a16:creationId xmlns:a16="http://schemas.microsoft.com/office/drawing/2014/main" id="{14D9BE80-52BA-98FC-DBE0-69E2B54F1252}"/>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Burgruine </a:t>
            </a:r>
            <a:r>
              <a:rPr lang="de-AT" altLang="de-DE" b="1" dirty="0" err="1">
                <a:solidFill>
                  <a:srgbClr val="000000"/>
                </a:solidFill>
              </a:rPr>
              <a:t>Aggstein</a:t>
            </a:r>
            <a:r>
              <a:rPr lang="de-AT" altLang="de-DE" b="1" dirty="0">
                <a:solidFill>
                  <a:srgbClr val="000000"/>
                </a:solidFill>
              </a:rPr>
              <a:t> in der Wachau</a:t>
            </a:r>
          </a:p>
          <a:p>
            <a:pPr eaLnBrk="1" hangingPunct="1">
              <a:spcBef>
                <a:spcPct val="0"/>
              </a:spcBef>
            </a:pPr>
            <a:r>
              <a:rPr lang="de-AT" altLang="de-DE" dirty="0">
                <a:solidFill>
                  <a:srgbClr val="000000"/>
                </a:solidFill>
              </a:rPr>
              <a:t>Die Donau hat sich im Granit und Gneis des Waldviertels eingeschnitten. Sie bildet zwischen </a:t>
            </a:r>
            <a:r>
              <a:rPr lang="de-AT" altLang="de-DE" dirty="0" err="1">
                <a:solidFill>
                  <a:srgbClr val="000000"/>
                </a:solidFill>
              </a:rPr>
              <a:t>Melk</a:t>
            </a:r>
            <a:r>
              <a:rPr lang="de-AT" altLang="de-DE" dirty="0">
                <a:solidFill>
                  <a:srgbClr val="000000"/>
                </a:solidFill>
              </a:rPr>
              <a:t> und Krems ein wunderschönes Tal: die Wachau, ein Weltkulturerbe.</a:t>
            </a:r>
            <a:endParaRPr lang="de-DE" altLang="de-DE" dirty="0">
              <a:solidFill>
                <a:srgbClr val="000000"/>
              </a:solidFill>
            </a:endParaRPr>
          </a:p>
        </p:txBody>
      </p:sp>
      <p:pic>
        <p:nvPicPr>
          <p:cNvPr id="14339" name="Grafik 1">
            <a:extLst>
              <a:ext uri="{FF2B5EF4-FFF2-40B4-BE49-F238E27FC236}">
                <a16:creationId xmlns:a16="http://schemas.microsoft.com/office/drawing/2014/main" id="{5EA2D92E-5446-37FB-44A0-EA7FF4CD3517}"/>
              </a:ext>
            </a:extLst>
          </p:cNvPr>
          <p:cNvPicPr>
            <a:picLocks noChangeAspect="1"/>
          </p:cNvPicPr>
          <p:nvPr/>
        </p:nvPicPr>
        <p:blipFill>
          <a:blip r:embed="rId2">
            <a:extLst>
              <a:ext uri="{28A0092B-C50C-407E-A947-70E740481C1C}">
                <a14:useLocalDpi xmlns:a14="http://schemas.microsoft.com/office/drawing/2010/main" val="0"/>
              </a:ext>
            </a:extLst>
          </a:blip>
          <a:srcRect t="3578" b="29984"/>
          <a:stretch>
            <a:fillRect/>
          </a:stretch>
        </p:blipFill>
        <p:spPr bwMode="auto">
          <a:xfrm>
            <a:off x="611188" y="1052513"/>
            <a:ext cx="7921625"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
            <a:extLst>
              <a:ext uri="{FF2B5EF4-FFF2-40B4-BE49-F238E27FC236}">
                <a16:creationId xmlns:a16="http://schemas.microsoft.com/office/drawing/2014/main" id="{E6702132-92CA-15FF-86C4-9728E7E4D7BB}"/>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a:solidFill>
                  <a:srgbClr val="000000"/>
                </a:solidFill>
              </a:rPr>
              <a:t>Spitz an der Donau</a:t>
            </a:r>
          </a:p>
          <a:p>
            <a:pPr eaLnBrk="1" hangingPunct="1">
              <a:spcBef>
                <a:spcPct val="0"/>
              </a:spcBef>
            </a:pPr>
            <a:r>
              <a:rPr lang="de-AT" altLang="de-DE">
                <a:solidFill>
                  <a:srgbClr val="000000"/>
                </a:solidFill>
              </a:rPr>
              <a:t>Hier hat die Donau Niedrigwasser. Bei Hochwasser wurden früher viele an der Donau liegende Siedlungen überschwemmt. Heute kann bei Bedarf ein Hochwasserschutz installiert werden.</a:t>
            </a:r>
            <a:endParaRPr lang="de-DE" altLang="de-DE">
              <a:solidFill>
                <a:srgbClr val="000000"/>
              </a:solidFill>
            </a:endParaRPr>
          </a:p>
        </p:txBody>
      </p:sp>
      <p:pic>
        <p:nvPicPr>
          <p:cNvPr id="15363" name="Grafik 1">
            <a:extLst>
              <a:ext uri="{FF2B5EF4-FFF2-40B4-BE49-F238E27FC236}">
                <a16:creationId xmlns:a16="http://schemas.microsoft.com/office/drawing/2014/main" id="{8DA314A6-D20E-0015-C29F-120DE776FC36}"/>
              </a:ext>
            </a:extLst>
          </p:cNvPr>
          <p:cNvPicPr>
            <a:picLocks noChangeAspect="1"/>
          </p:cNvPicPr>
          <p:nvPr/>
        </p:nvPicPr>
        <p:blipFill>
          <a:blip r:embed="rId2">
            <a:extLst>
              <a:ext uri="{28A0092B-C50C-407E-A947-70E740481C1C}">
                <a14:useLocalDpi xmlns:a14="http://schemas.microsoft.com/office/drawing/2010/main" val="0"/>
              </a:ext>
            </a:extLst>
          </a:blip>
          <a:srcRect t="3011" b="14793"/>
          <a:stretch>
            <a:fillRect/>
          </a:stretch>
        </p:blipFill>
        <p:spPr bwMode="auto">
          <a:xfrm>
            <a:off x="684213" y="908050"/>
            <a:ext cx="7775575" cy="459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
            <a:extLst>
              <a:ext uri="{FF2B5EF4-FFF2-40B4-BE49-F238E27FC236}">
                <a16:creationId xmlns:a16="http://schemas.microsoft.com/office/drawing/2014/main" id="{EC2A12DC-B61D-DA13-4B3C-12A51851C845}"/>
              </a:ext>
            </a:extLst>
          </p:cNvPr>
          <p:cNvSpPr>
            <a:spLocks noChangeArrowheads="1"/>
          </p:cNvSpPr>
          <p:nvPr/>
        </p:nvSpPr>
        <p:spPr bwMode="auto">
          <a:xfrm>
            <a:off x="684213" y="5661024"/>
            <a:ext cx="7891462" cy="936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dirty="0">
                <a:solidFill>
                  <a:srgbClr val="000000"/>
                </a:solidFill>
              </a:rPr>
              <a:t>Kampstausee Ottenstein</a:t>
            </a:r>
          </a:p>
          <a:p>
            <a:pPr eaLnBrk="1" hangingPunct="1">
              <a:spcBef>
                <a:spcPct val="0"/>
              </a:spcBef>
            </a:pPr>
            <a:r>
              <a:rPr lang="de-AT" altLang="de-DE" dirty="0">
                <a:solidFill>
                  <a:srgbClr val="000000"/>
                </a:solidFill>
              </a:rPr>
              <a:t>Der Fluss Kamp hat sich im Laufe der Zeit tief in den Granit und Gneis eingeschnitten. Deswegen war es dort relativ einfach, Kraftwerke zu errichten. Stauseen wurden zu Erholungsgebieten.</a:t>
            </a:r>
            <a:endParaRPr lang="de-DE" altLang="de-DE" dirty="0">
              <a:solidFill>
                <a:srgbClr val="000000"/>
              </a:solidFill>
            </a:endParaRPr>
          </a:p>
        </p:txBody>
      </p:sp>
      <p:pic>
        <p:nvPicPr>
          <p:cNvPr id="11267" name="Grafik 1">
            <a:extLst>
              <a:ext uri="{FF2B5EF4-FFF2-40B4-BE49-F238E27FC236}">
                <a16:creationId xmlns:a16="http://schemas.microsoft.com/office/drawing/2014/main" id="{B80D9B7C-FEE8-E04B-1222-5316269709B1}"/>
              </a:ext>
            </a:extLst>
          </p:cNvPr>
          <p:cNvPicPr>
            <a:picLocks noChangeAspect="1"/>
          </p:cNvPicPr>
          <p:nvPr/>
        </p:nvPicPr>
        <p:blipFill>
          <a:blip r:embed="rId2">
            <a:extLst>
              <a:ext uri="{28A0092B-C50C-407E-A947-70E740481C1C}">
                <a14:useLocalDpi xmlns:a14="http://schemas.microsoft.com/office/drawing/2010/main" val="0"/>
              </a:ext>
            </a:extLst>
          </a:blip>
          <a:srcRect t="10677" r="12291" b="11617"/>
          <a:stretch>
            <a:fillRect/>
          </a:stretch>
        </p:blipFill>
        <p:spPr bwMode="auto">
          <a:xfrm>
            <a:off x="669925" y="981075"/>
            <a:ext cx="7789863" cy="453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
            <a:extLst>
              <a:ext uri="{FF2B5EF4-FFF2-40B4-BE49-F238E27FC236}">
                <a16:creationId xmlns:a16="http://schemas.microsoft.com/office/drawing/2014/main" id="{63BB3A7B-1C10-D58B-C6A9-9E8F05DF70A2}"/>
              </a:ext>
            </a:extLst>
          </p:cNvPr>
          <p:cNvSpPr>
            <a:spLocks noChangeArrowheads="1"/>
          </p:cNvSpPr>
          <p:nvPr/>
        </p:nvSpPr>
        <p:spPr bwMode="auto">
          <a:xfrm>
            <a:off x="684213" y="5661025"/>
            <a:ext cx="789146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defRPr sz="1400">
                <a:solidFill>
                  <a:srgbClr val="333333"/>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0"/>
              </a:spcBef>
            </a:pPr>
            <a:r>
              <a:rPr lang="de-AT" altLang="de-DE" b="1">
                <a:solidFill>
                  <a:srgbClr val="000000"/>
                </a:solidFill>
              </a:rPr>
              <a:t>Kamp</a:t>
            </a:r>
          </a:p>
          <a:p>
            <a:pPr eaLnBrk="1" hangingPunct="1">
              <a:spcBef>
                <a:spcPct val="0"/>
              </a:spcBef>
            </a:pPr>
            <a:r>
              <a:rPr lang="de-AT" altLang="de-DE">
                <a:solidFill>
                  <a:srgbClr val="000000"/>
                </a:solidFill>
              </a:rPr>
              <a:t>Die tief eingeschnittenen Flüsse im Granit- und Gneishochland bilden manchmal Schlingen. Solche Flussschlingen nennt man Mäander.</a:t>
            </a:r>
            <a:endParaRPr lang="de-DE" altLang="de-DE">
              <a:solidFill>
                <a:srgbClr val="000000"/>
              </a:solidFill>
            </a:endParaRPr>
          </a:p>
        </p:txBody>
      </p:sp>
      <p:pic>
        <p:nvPicPr>
          <p:cNvPr id="12291" name="Grafik 1">
            <a:extLst>
              <a:ext uri="{FF2B5EF4-FFF2-40B4-BE49-F238E27FC236}">
                <a16:creationId xmlns:a16="http://schemas.microsoft.com/office/drawing/2014/main" id="{17FEAA99-D08C-0EDC-E933-B3709892233E}"/>
              </a:ext>
            </a:extLst>
          </p:cNvPr>
          <p:cNvPicPr>
            <a:picLocks noChangeAspect="1"/>
          </p:cNvPicPr>
          <p:nvPr/>
        </p:nvPicPr>
        <p:blipFill>
          <a:blip r:embed="rId2">
            <a:extLst>
              <a:ext uri="{28A0092B-C50C-407E-A947-70E740481C1C}">
                <a14:useLocalDpi xmlns:a14="http://schemas.microsoft.com/office/drawing/2010/main" val="0"/>
              </a:ext>
            </a:extLst>
          </a:blip>
          <a:srcRect l="7475" t="6290" b="7370"/>
          <a:stretch>
            <a:fillRect/>
          </a:stretch>
        </p:blipFill>
        <p:spPr bwMode="auto">
          <a:xfrm>
            <a:off x="539750" y="981075"/>
            <a:ext cx="803592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732</Words>
  <Application>Microsoft Office PowerPoint</Application>
  <PresentationFormat>Bildschirmpräsentation (4:3)</PresentationFormat>
  <Paragraphs>54</Paragraphs>
  <Slides>16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Syntax LT Std</vt:lpstr>
      <vt:lpstr>Wingdings</vt:lpstr>
      <vt:lpstr>Larissa</vt:lpstr>
      <vt:lpstr>Freizeit, Wohnen, Arbeiten – Beispiel:  Granit- und Gneishochland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238</cp:revision>
  <dcterms:created xsi:type="dcterms:W3CDTF">2013-10-08T07:58:50Z</dcterms:created>
  <dcterms:modified xsi:type="dcterms:W3CDTF">2025-05-09T08:31:34Z</dcterms:modified>
</cp:coreProperties>
</file>