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93" r:id="rId2"/>
    <p:sldId id="294" r:id="rId3"/>
    <p:sldId id="304" r:id="rId4"/>
    <p:sldId id="295" r:id="rId5"/>
    <p:sldId id="296" r:id="rId6"/>
    <p:sldId id="301" r:id="rId7"/>
    <p:sldId id="302" r:id="rId8"/>
    <p:sldId id="299" r:id="rId9"/>
    <p:sldId id="298" r:id="rId10"/>
    <p:sldId id="300" r:id="rId11"/>
    <p:sldId id="305" r:id="rId12"/>
    <p:sldId id="306" r:id="rId13"/>
    <p:sldId id="297" r:id="rId14"/>
    <p:sldId id="307" r:id="rId15"/>
    <p:sldId id="292" r:id="rId16"/>
    <p:sldId id="308" r:id="rId17"/>
  </p:sldIdLst>
  <p:sldSz cx="9144000" cy="6858000" type="screen4x3"/>
  <p:notesSz cx="6858000" cy="9144000"/>
  <p:defaultTex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886">
          <p15:clr>
            <a:srgbClr val="A4A3A4"/>
          </p15:clr>
        </p15:guide>
        <p15:guide id="2" pos="24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9933"/>
    <a:srgbClr val="0A0A0A"/>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94545" autoAdjust="0"/>
  </p:normalViewPr>
  <p:slideViewPr>
    <p:cSldViewPr>
      <p:cViewPr varScale="1">
        <p:scale>
          <a:sx n="70" d="100"/>
          <a:sy n="70" d="100"/>
        </p:scale>
        <p:origin x="60" y="258"/>
      </p:cViewPr>
      <p:guideLst>
        <p:guide orient="horz" pos="2886"/>
        <p:guide pos="24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204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0260930C-EE3D-A36B-A699-48DA0398852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de-AT"/>
          </a:p>
        </p:txBody>
      </p:sp>
      <p:sp>
        <p:nvSpPr>
          <p:cNvPr id="3" name="Datumsplatzhalter 2">
            <a:extLst>
              <a:ext uri="{FF2B5EF4-FFF2-40B4-BE49-F238E27FC236}">
                <a16:creationId xmlns:a16="http://schemas.microsoft.com/office/drawing/2014/main" id="{3B44BA4D-3024-B064-68C0-B617D5E65A9D}"/>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71C4832C-B3F4-4A7D-AE0F-EBE81C7DEC83}" type="datetimeFigureOut">
              <a:rPr lang="de-AT"/>
              <a:pPr>
                <a:defRPr/>
              </a:pPr>
              <a:t>09.05.2025</a:t>
            </a:fld>
            <a:endParaRPr lang="de-AT"/>
          </a:p>
        </p:txBody>
      </p:sp>
      <p:sp>
        <p:nvSpPr>
          <p:cNvPr id="4" name="Fußzeilenplatzhalter 3">
            <a:extLst>
              <a:ext uri="{FF2B5EF4-FFF2-40B4-BE49-F238E27FC236}">
                <a16:creationId xmlns:a16="http://schemas.microsoft.com/office/drawing/2014/main" id="{01280CA2-74CF-1CE2-F004-34D89077E1A1}"/>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de-AT"/>
          </a:p>
        </p:txBody>
      </p:sp>
      <p:sp>
        <p:nvSpPr>
          <p:cNvPr id="5" name="Foliennummernplatzhalter 4">
            <a:extLst>
              <a:ext uri="{FF2B5EF4-FFF2-40B4-BE49-F238E27FC236}">
                <a16:creationId xmlns:a16="http://schemas.microsoft.com/office/drawing/2014/main" id="{D16453AF-AA00-B495-F184-487ED7DFAFD4}"/>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2DDE3055-9980-4D29-973E-E3EA83ECBDC8}" type="slidenum">
              <a:rPr lang="de-AT" altLang="de-DE"/>
              <a:pPr>
                <a:defRPr/>
              </a:pPr>
              <a:t>‹Nr.›</a:t>
            </a:fld>
            <a:endParaRPr lang="de-AT"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1D3EA77E-2ED2-4440-F51E-1F7DAE79F70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de-AT"/>
          </a:p>
        </p:txBody>
      </p:sp>
      <p:sp>
        <p:nvSpPr>
          <p:cNvPr id="3" name="Datumsplatzhalter 2">
            <a:extLst>
              <a:ext uri="{FF2B5EF4-FFF2-40B4-BE49-F238E27FC236}">
                <a16:creationId xmlns:a16="http://schemas.microsoft.com/office/drawing/2014/main" id="{372DCA5D-4AD5-A525-0F6D-AD94479B8D0B}"/>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83956B55-FAE6-4F12-A3C9-F244960F413A}" type="datetimeFigureOut">
              <a:rPr lang="de-AT"/>
              <a:pPr>
                <a:defRPr/>
              </a:pPr>
              <a:t>09.05.2025</a:t>
            </a:fld>
            <a:endParaRPr lang="de-AT"/>
          </a:p>
        </p:txBody>
      </p:sp>
      <p:sp>
        <p:nvSpPr>
          <p:cNvPr id="4" name="Folienbildplatzhalter 3">
            <a:extLst>
              <a:ext uri="{FF2B5EF4-FFF2-40B4-BE49-F238E27FC236}">
                <a16:creationId xmlns:a16="http://schemas.microsoft.com/office/drawing/2014/main" id="{7E424C2C-536C-98B8-62E6-35A0DA02278E}"/>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AT" noProof="0"/>
          </a:p>
        </p:txBody>
      </p:sp>
      <p:sp>
        <p:nvSpPr>
          <p:cNvPr id="5" name="Notizenplatzhalter 4">
            <a:extLst>
              <a:ext uri="{FF2B5EF4-FFF2-40B4-BE49-F238E27FC236}">
                <a16:creationId xmlns:a16="http://schemas.microsoft.com/office/drawing/2014/main" id="{9E6EF045-41A2-53BF-D2BE-77AC0D108D62}"/>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AT" noProof="0"/>
          </a:p>
        </p:txBody>
      </p:sp>
      <p:sp>
        <p:nvSpPr>
          <p:cNvPr id="6" name="Fußzeilenplatzhalter 5">
            <a:extLst>
              <a:ext uri="{FF2B5EF4-FFF2-40B4-BE49-F238E27FC236}">
                <a16:creationId xmlns:a16="http://schemas.microsoft.com/office/drawing/2014/main" id="{3423BF48-28DC-9E4B-91DC-0AA914A253F2}"/>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de-AT"/>
          </a:p>
        </p:txBody>
      </p:sp>
      <p:sp>
        <p:nvSpPr>
          <p:cNvPr id="7" name="Foliennummernplatzhalter 6">
            <a:extLst>
              <a:ext uri="{FF2B5EF4-FFF2-40B4-BE49-F238E27FC236}">
                <a16:creationId xmlns:a16="http://schemas.microsoft.com/office/drawing/2014/main" id="{EBC79162-27D1-1628-D731-CCEF95089E8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AFDC6AF5-7EC5-444C-A152-CAC49882365B}" type="slidenum">
              <a:rPr lang="de-AT" altLang="de-DE"/>
              <a:pPr>
                <a:defRPr/>
              </a:pPr>
              <a:t>‹Nr.›</a:t>
            </a:fld>
            <a:endParaRPr lang="de-AT"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11560" y="2348880"/>
            <a:ext cx="8229600" cy="1143000"/>
          </a:xfrm>
        </p:spPr>
        <p:txBody>
          <a:bodyPr/>
          <a:lstStyle/>
          <a:p>
            <a:r>
              <a:rPr lang="de-DE" dirty="0"/>
              <a:t>Titelmasterformat durch Klicken bearbeiten</a:t>
            </a:r>
            <a:endParaRPr lang="de-AT" dirty="0"/>
          </a:p>
        </p:txBody>
      </p:sp>
    </p:spTree>
    <p:extLst>
      <p:ext uri="{BB962C8B-B14F-4D97-AF65-F5344CB8AC3E}">
        <p14:creationId xmlns:p14="http://schemas.microsoft.com/office/powerpoint/2010/main" val="5914852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a:extLst>
              <a:ext uri="{FF2B5EF4-FFF2-40B4-BE49-F238E27FC236}">
                <a16:creationId xmlns:a16="http://schemas.microsoft.com/office/drawing/2014/main" id="{A1A43BE1-1CA1-C438-4906-F26290C126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0"/>
            <a:ext cx="915987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elplatzhalter 1">
            <a:extLst>
              <a:ext uri="{FF2B5EF4-FFF2-40B4-BE49-F238E27FC236}">
                <a16:creationId xmlns:a16="http://schemas.microsoft.com/office/drawing/2014/main" id="{3D3B130C-FD64-3E7D-662E-EDF2E96BBC1C}"/>
              </a:ext>
            </a:extLst>
          </p:cNvPr>
          <p:cNvSpPr>
            <a:spLocks noGrp="1"/>
          </p:cNvSpPr>
          <p:nvPr>
            <p:ph type="title"/>
          </p:nvPr>
        </p:nvSpPr>
        <p:spPr bwMode="auto">
          <a:xfrm>
            <a:off x="314325" y="3213100"/>
            <a:ext cx="82296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endParaRPr lang="de-AT" altLang="de-DE"/>
          </a:p>
        </p:txBody>
      </p:sp>
      <p:sp>
        <p:nvSpPr>
          <p:cNvPr id="1028" name="Textplatzhalter 2">
            <a:extLst>
              <a:ext uri="{FF2B5EF4-FFF2-40B4-BE49-F238E27FC236}">
                <a16:creationId xmlns:a16="http://schemas.microsoft.com/office/drawing/2014/main" id="{89DCAC99-8E4B-8570-51AC-F8CA59E826DB}"/>
              </a:ext>
            </a:extLst>
          </p:cNvPr>
          <p:cNvSpPr>
            <a:spLocks noGrp="1"/>
          </p:cNvSpPr>
          <p:nvPr>
            <p:ph type="body" idx="1"/>
          </p:nvPr>
        </p:nvSpPr>
        <p:spPr bwMode="auto">
          <a:xfrm>
            <a:off x="684213" y="5589588"/>
            <a:ext cx="78327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AT" altLang="de-DE"/>
              <a:t>XXX</a:t>
            </a:r>
          </a:p>
        </p:txBody>
      </p:sp>
      <p:pic>
        <p:nvPicPr>
          <p:cNvPr id="1029" name="Picture 19">
            <a:extLst>
              <a:ext uri="{FF2B5EF4-FFF2-40B4-BE49-F238E27FC236}">
                <a16:creationId xmlns:a16="http://schemas.microsoft.com/office/drawing/2014/main" id="{69606DF2-660B-7269-3DB9-65C9BEAB52E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212138" y="0"/>
            <a:ext cx="6080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9">
            <a:extLst>
              <a:ext uri="{FF2B5EF4-FFF2-40B4-BE49-F238E27FC236}">
                <a16:creationId xmlns:a16="http://schemas.microsoft.com/office/drawing/2014/main" id="{89798816-1306-A4D2-F3F5-66A83E00A676}"/>
              </a:ext>
            </a:extLst>
          </p:cNvP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5" y="566738"/>
            <a:ext cx="9159875"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9">
            <a:extLst>
              <a:ext uri="{FF2B5EF4-FFF2-40B4-BE49-F238E27FC236}">
                <a16:creationId xmlns:a16="http://schemas.microsoft.com/office/drawing/2014/main" id="{A8723EF5-1242-7F02-F1F7-192ABBD9A5DE}"/>
              </a:ext>
            </a:extLst>
          </p:cNvPr>
          <p:cNvPicPr preferRelativeResize="0">
            <a:picLocks noChangeArrowheads="1"/>
          </p:cNvPicPr>
          <p:nvPr/>
        </p:nvPicPr>
        <p:blipFill>
          <a:blip r:embed="rId5"/>
          <a:stretch>
            <a:fillRect/>
          </a:stretch>
        </p:blipFill>
        <p:spPr bwMode="auto">
          <a:xfrm>
            <a:off x="0" y="6602413"/>
            <a:ext cx="9144000" cy="25558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pic>
      <p:sp>
        <p:nvSpPr>
          <p:cNvPr id="1035" name="Rechteck 21">
            <a:extLst>
              <a:ext uri="{FF2B5EF4-FFF2-40B4-BE49-F238E27FC236}">
                <a16:creationId xmlns:a16="http://schemas.microsoft.com/office/drawing/2014/main" id="{81667994-A6AD-5998-E941-AF8927CDF508}"/>
              </a:ext>
            </a:extLst>
          </p:cNvPr>
          <p:cNvSpPr>
            <a:spLocks noChangeArrowheads="1"/>
          </p:cNvSpPr>
          <p:nvPr/>
        </p:nvSpPr>
        <p:spPr bwMode="auto">
          <a:xfrm>
            <a:off x="-15875" y="6516688"/>
            <a:ext cx="9144000" cy="368300"/>
          </a:xfrm>
          <a:prstGeom prst="rect">
            <a:avLst/>
          </a:prstGeom>
          <a:noFill/>
          <a:ln>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de-DE" altLang="de-DE" dirty="0">
                <a:solidFill>
                  <a:srgbClr val="333333"/>
                </a:solidFill>
                <a:cs typeface="Arial" charset="0"/>
              </a:rPr>
              <a:t> </a:t>
            </a:r>
            <a:r>
              <a:rPr lang="de-DE" altLang="de-DE" sz="1000" dirty="0">
                <a:solidFill>
                  <a:srgbClr val="333333"/>
                </a:solidFill>
                <a:latin typeface="Syntax LT Std" pitchFamily="34" charset="0"/>
                <a:cs typeface="Arial" charset="0"/>
              </a:rPr>
              <a:t>© Österreichischer Bundesverlag Schulbuch GmbH &amp; Co. KG, Wien 2025</a:t>
            </a:r>
          </a:p>
        </p:txBody>
      </p:sp>
      <p:pic>
        <p:nvPicPr>
          <p:cNvPr id="1033" name="Picture 13" descr="I:\500-vs_hs\Aushilfen\___Carina\Unterwegs\uw1_schriftzug_weiss.gif">
            <a:extLst>
              <a:ext uri="{FF2B5EF4-FFF2-40B4-BE49-F238E27FC236}">
                <a16:creationId xmlns:a16="http://schemas.microsoft.com/office/drawing/2014/main" id="{11EF4F36-3861-CB8E-A975-3ED9299C0E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r="17387"/>
          <a:stretch>
            <a:fillRect/>
          </a:stretch>
        </p:blipFill>
        <p:spPr bwMode="auto">
          <a:xfrm>
            <a:off x="250825" y="77788"/>
            <a:ext cx="16065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Textfeld 1">
            <a:extLst>
              <a:ext uri="{FF2B5EF4-FFF2-40B4-BE49-F238E27FC236}">
                <a16:creationId xmlns:a16="http://schemas.microsoft.com/office/drawing/2014/main" id="{990E1BED-5E6F-7F5C-9382-C2C7EADE59D4}"/>
              </a:ext>
            </a:extLst>
          </p:cNvPr>
          <p:cNvSpPr txBox="1">
            <a:spLocks noChangeArrowheads="1"/>
          </p:cNvSpPr>
          <p:nvPr userDrawn="1"/>
        </p:nvSpPr>
        <p:spPr bwMode="auto">
          <a:xfrm>
            <a:off x="1835150" y="-128588"/>
            <a:ext cx="496888" cy="830263"/>
          </a:xfrm>
          <a:prstGeom prst="rect">
            <a:avLst/>
          </a:prstGeom>
          <a:noFill/>
          <a:ln>
            <a:noFill/>
          </a:ln>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de-AT" altLang="de-DE" sz="4800" b="1" dirty="0">
                <a:solidFill>
                  <a:schemeClr val="bg1"/>
                </a:solidFill>
                <a:latin typeface="+mj-lt"/>
              </a:rPr>
              <a:t>3</a:t>
            </a: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rtl="0" eaLnBrk="0" fontAlgn="base" hangingPunct="0">
        <a:spcBef>
          <a:spcPct val="0"/>
        </a:spcBef>
        <a:spcAft>
          <a:spcPct val="0"/>
        </a:spcAft>
        <a:defRPr sz="3800" b="1" kern="1200">
          <a:solidFill>
            <a:srgbClr val="333333"/>
          </a:solidFill>
          <a:latin typeface="Syntax LT Std" pitchFamily="34" charset="0"/>
          <a:ea typeface="+mj-ea"/>
          <a:cs typeface="+mj-cs"/>
        </a:defRPr>
      </a:lvl1pPr>
      <a:lvl2pPr algn="ctr" rtl="0" eaLnBrk="0" fontAlgn="base" hangingPunct="0">
        <a:spcBef>
          <a:spcPct val="0"/>
        </a:spcBef>
        <a:spcAft>
          <a:spcPct val="0"/>
        </a:spcAft>
        <a:defRPr sz="3800" b="1">
          <a:solidFill>
            <a:srgbClr val="333333"/>
          </a:solidFill>
          <a:latin typeface="Syntax LT Std" pitchFamily="34" charset="0"/>
        </a:defRPr>
      </a:lvl2pPr>
      <a:lvl3pPr algn="ctr" rtl="0" eaLnBrk="0" fontAlgn="base" hangingPunct="0">
        <a:spcBef>
          <a:spcPct val="0"/>
        </a:spcBef>
        <a:spcAft>
          <a:spcPct val="0"/>
        </a:spcAft>
        <a:defRPr sz="3800" b="1">
          <a:solidFill>
            <a:srgbClr val="333333"/>
          </a:solidFill>
          <a:latin typeface="Syntax LT Std" pitchFamily="34" charset="0"/>
        </a:defRPr>
      </a:lvl3pPr>
      <a:lvl4pPr algn="ctr" rtl="0" eaLnBrk="0" fontAlgn="base" hangingPunct="0">
        <a:spcBef>
          <a:spcPct val="0"/>
        </a:spcBef>
        <a:spcAft>
          <a:spcPct val="0"/>
        </a:spcAft>
        <a:defRPr sz="3800" b="1">
          <a:solidFill>
            <a:srgbClr val="333333"/>
          </a:solidFill>
          <a:latin typeface="Syntax LT Std" pitchFamily="34" charset="0"/>
        </a:defRPr>
      </a:lvl4pPr>
      <a:lvl5pPr algn="ctr" rtl="0" eaLnBrk="0" fontAlgn="base" hangingPunct="0">
        <a:spcBef>
          <a:spcPct val="0"/>
        </a:spcBef>
        <a:spcAft>
          <a:spcPct val="0"/>
        </a:spcAft>
        <a:defRPr sz="3800" b="1">
          <a:solidFill>
            <a:srgbClr val="333333"/>
          </a:solidFill>
          <a:latin typeface="Syntax LT Std" pitchFamily="34" charset="0"/>
        </a:defRPr>
      </a:lvl5pPr>
      <a:lvl6pPr marL="457200" algn="ctr" rtl="0" fontAlgn="base">
        <a:spcBef>
          <a:spcPct val="0"/>
        </a:spcBef>
        <a:spcAft>
          <a:spcPct val="0"/>
        </a:spcAft>
        <a:defRPr sz="3800" b="1">
          <a:solidFill>
            <a:srgbClr val="333333"/>
          </a:solidFill>
          <a:latin typeface="Syntax LT Std" pitchFamily="34" charset="0"/>
        </a:defRPr>
      </a:lvl6pPr>
      <a:lvl7pPr marL="914400" algn="ctr" rtl="0" fontAlgn="base">
        <a:spcBef>
          <a:spcPct val="0"/>
        </a:spcBef>
        <a:spcAft>
          <a:spcPct val="0"/>
        </a:spcAft>
        <a:defRPr sz="3800" b="1">
          <a:solidFill>
            <a:srgbClr val="333333"/>
          </a:solidFill>
          <a:latin typeface="Syntax LT Std" pitchFamily="34" charset="0"/>
        </a:defRPr>
      </a:lvl7pPr>
      <a:lvl8pPr marL="1371600" algn="ctr" rtl="0" fontAlgn="base">
        <a:spcBef>
          <a:spcPct val="0"/>
        </a:spcBef>
        <a:spcAft>
          <a:spcPct val="0"/>
        </a:spcAft>
        <a:defRPr sz="3800" b="1">
          <a:solidFill>
            <a:srgbClr val="333333"/>
          </a:solidFill>
          <a:latin typeface="Syntax LT Std" pitchFamily="34" charset="0"/>
        </a:defRPr>
      </a:lvl8pPr>
      <a:lvl9pPr marL="1828800" algn="ctr" rtl="0" fontAlgn="base">
        <a:spcBef>
          <a:spcPct val="0"/>
        </a:spcBef>
        <a:spcAft>
          <a:spcPct val="0"/>
        </a:spcAft>
        <a:defRPr sz="3800" b="1">
          <a:solidFill>
            <a:srgbClr val="333333"/>
          </a:solidFill>
          <a:latin typeface="Syntax LT Std" pitchFamily="34" charset="0"/>
        </a:defRPr>
      </a:lvl9pPr>
    </p:titleStyle>
    <p:bodyStyle>
      <a:lvl1pPr algn="l" rtl="0" eaLnBrk="0" fontAlgn="base" hangingPunct="0">
        <a:spcBef>
          <a:spcPct val="20000"/>
        </a:spcBef>
        <a:spcAft>
          <a:spcPct val="0"/>
        </a:spcAft>
        <a:defRPr lang="de-AT" sz="1400" kern="1200" dirty="0">
          <a:solidFill>
            <a:srgbClr val="333333"/>
          </a:solidFill>
          <a:latin typeface="Arial" panose="020B0604020202020204" pitchFamily="34" charset="0"/>
          <a:ea typeface="+mj-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a:extLst>
              <a:ext uri="{FF2B5EF4-FFF2-40B4-BE49-F238E27FC236}">
                <a16:creationId xmlns:a16="http://schemas.microsoft.com/office/drawing/2014/main" id="{7BA51772-16DF-BD32-F2DA-3A6CE3670D76}"/>
              </a:ext>
            </a:extLst>
          </p:cNvPr>
          <p:cNvSpPr>
            <a:spLocks noGrp="1"/>
          </p:cNvSpPr>
          <p:nvPr>
            <p:ph type="title"/>
          </p:nvPr>
        </p:nvSpPr>
        <p:spPr>
          <a:xfrm>
            <a:off x="611188" y="3009196"/>
            <a:ext cx="8229600" cy="1261884"/>
          </a:xfrm>
        </p:spPr>
        <p:txBody>
          <a:bodyPr/>
          <a:lstStyle/>
          <a:p>
            <a:r>
              <a:rPr lang="de-AT" altLang="de-DE" dirty="0">
                <a:latin typeface="Syntax LT Std"/>
              </a:rPr>
              <a:t>Freizeit, Wohnen, Arbeiten – Beispiel: </a:t>
            </a:r>
            <a:br>
              <a:rPr lang="de-AT" altLang="de-DE" dirty="0">
                <a:latin typeface="Syntax LT Std"/>
              </a:rPr>
            </a:br>
            <a:r>
              <a:rPr lang="de-AT" altLang="de-DE" dirty="0">
                <a:latin typeface="Syntax LT Std"/>
              </a:rPr>
              <a:t>Granit- und </a:t>
            </a:r>
            <a:r>
              <a:rPr lang="de-AT" altLang="de-DE" dirty="0" err="1">
                <a:latin typeface="Syntax LT Std"/>
              </a:rPr>
              <a:t>Gneishochland</a:t>
            </a:r>
            <a:endParaRPr lang="de-AT" altLang="de-DE" dirty="0">
              <a:latin typeface="Syntax LT St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hteck 3">
            <a:extLst>
              <a:ext uri="{FF2B5EF4-FFF2-40B4-BE49-F238E27FC236}">
                <a16:creationId xmlns:a16="http://schemas.microsoft.com/office/drawing/2014/main" id="{36D65A16-613E-62A9-3280-21EAECB60641}"/>
              </a:ext>
            </a:extLst>
          </p:cNvPr>
          <p:cNvSpPr>
            <a:spLocks noChangeArrowheads="1"/>
          </p:cNvSpPr>
          <p:nvPr/>
        </p:nvSpPr>
        <p:spPr bwMode="auto">
          <a:xfrm>
            <a:off x="684213" y="5661025"/>
            <a:ext cx="7891462"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sz="1400">
                <a:solidFill>
                  <a:srgbClr val="333333"/>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pPr>
            <a:r>
              <a:rPr lang="de-AT" altLang="de-DE" b="1">
                <a:solidFill>
                  <a:srgbClr val="000000"/>
                </a:solidFill>
              </a:rPr>
              <a:t>Natur pur</a:t>
            </a:r>
          </a:p>
          <a:p>
            <a:pPr eaLnBrk="1" hangingPunct="1">
              <a:spcBef>
                <a:spcPct val="0"/>
              </a:spcBef>
            </a:pPr>
            <a:r>
              <a:rPr lang="de-AT" altLang="de-DE">
                <a:solidFill>
                  <a:srgbClr val="000000"/>
                </a:solidFill>
              </a:rPr>
              <a:t>Dort, wo der Mensch nur wenig in die Natur eingreift, können Rückzugsgebiete für Tiere und Pflanzen entstehen. Dieser Fischotter war bei seiner Jagd nach Fischen erfolgreich.</a:t>
            </a:r>
            <a:endParaRPr lang="de-DE" altLang="de-DE">
              <a:solidFill>
                <a:srgbClr val="000000"/>
              </a:solidFill>
            </a:endParaRPr>
          </a:p>
        </p:txBody>
      </p:sp>
      <p:pic>
        <p:nvPicPr>
          <p:cNvPr id="13315" name="Grafik 1">
            <a:extLst>
              <a:ext uri="{FF2B5EF4-FFF2-40B4-BE49-F238E27FC236}">
                <a16:creationId xmlns:a16="http://schemas.microsoft.com/office/drawing/2014/main" id="{0C214052-6629-14A1-2722-4065718CE9A2}"/>
              </a:ext>
            </a:extLst>
          </p:cNvPr>
          <p:cNvPicPr>
            <a:picLocks noChangeAspect="1"/>
          </p:cNvPicPr>
          <p:nvPr/>
        </p:nvPicPr>
        <p:blipFill>
          <a:blip r:embed="rId2">
            <a:extLst>
              <a:ext uri="{28A0092B-C50C-407E-A947-70E740481C1C}">
                <a14:useLocalDpi xmlns:a14="http://schemas.microsoft.com/office/drawing/2010/main" val="0"/>
              </a:ext>
            </a:extLst>
          </a:blip>
          <a:srcRect l="9895" t="10362" r="9584" b="5507"/>
          <a:stretch>
            <a:fillRect/>
          </a:stretch>
        </p:blipFill>
        <p:spPr bwMode="auto">
          <a:xfrm>
            <a:off x="684213" y="908050"/>
            <a:ext cx="7559675" cy="46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hteck 3">
            <a:extLst>
              <a:ext uri="{FF2B5EF4-FFF2-40B4-BE49-F238E27FC236}">
                <a16:creationId xmlns:a16="http://schemas.microsoft.com/office/drawing/2014/main" id="{266A32C0-0559-71D5-482E-6158C689CC8F}"/>
              </a:ext>
            </a:extLst>
          </p:cNvPr>
          <p:cNvSpPr>
            <a:spLocks noChangeArrowheads="1"/>
          </p:cNvSpPr>
          <p:nvPr/>
        </p:nvSpPr>
        <p:spPr bwMode="auto">
          <a:xfrm>
            <a:off x="684213" y="5661024"/>
            <a:ext cx="7891462" cy="93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sz="1400">
                <a:solidFill>
                  <a:srgbClr val="333333"/>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pPr>
            <a:r>
              <a:rPr lang="de-AT" altLang="de-DE" b="1" dirty="0">
                <a:solidFill>
                  <a:srgbClr val="000000"/>
                </a:solidFill>
              </a:rPr>
              <a:t>Granitsteinbruch</a:t>
            </a:r>
          </a:p>
          <a:p>
            <a:pPr eaLnBrk="1" hangingPunct="1">
              <a:spcBef>
                <a:spcPct val="0"/>
              </a:spcBef>
            </a:pPr>
            <a:r>
              <a:rPr lang="de-AT" altLang="de-DE" dirty="0">
                <a:solidFill>
                  <a:srgbClr val="000000"/>
                </a:solidFill>
              </a:rPr>
              <a:t>In Steinbrüchen wird Granit herausgesprengt und anschließend mit Maschinen zerkleinert. Granitschotter benötigt man als Straßenunterbau und zum Anlegen von Bahnstrecken.</a:t>
            </a:r>
          </a:p>
        </p:txBody>
      </p:sp>
      <p:pic>
        <p:nvPicPr>
          <p:cNvPr id="10243" name="Grafik 2">
            <a:extLst>
              <a:ext uri="{FF2B5EF4-FFF2-40B4-BE49-F238E27FC236}">
                <a16:creationId xmlns:a16="http://schemas.microsoft.com/office/drawing/2014/main" id="{BC2F02F6-4A75-5F3C-A21D-D6935D5EA148}"/>
              </a:ext>
            </a:extLst>
          </p:cNvPr>
          <p:cNvPicPr>
            <a:picLocks noChangeAspect="1"/>
          </p:cNvPicPr>
          <p:nvPr/>
        </p:nvPicPr>
        <p:blipFill>
          <a:blip r:embed="rId2">
            <a:extLst>
              <a:ext uri="{28A0092B-C50C-407E-A947-70E740481C1C}">
                <a14:useLocalDpi xmlns:a14="http://schemas.microsoft.com/office/drawing/2010/main" val="0"/>
              </a:ext>
            </a:extLst>
          </a:blip>
          <a:srcRect t="2032" b="4218"/>
          <a:stretch>
            <a:fillRect/>
          </a:stretch>
        </p:blipFill>
        <p:spPr bwMode="auto">
          <a:xfrm>
            <a:off x="684213" y="1052513"/>
            <a:ext cx="7775575"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hteck 3">
            <a:extLst>
              <a:ext uri="{FF2B5EF4-FFF2-40B4-BE49-F238E27FC236}">
                <a16:creationId xmlns:a16="http://schemas.microsoft.com/office/drawing/2014/main" id="{266A32C0-0559-71D5-482E-6158C689CC8F}"/>
              </a:ext>
            </a:extLst>
          </p:cNvPr>
          <p:cNvSpPr>
            <a:spLocks noChangeArrowheads="1"/>
          </p:cNvSpPr>
          <p:nvPr/>
        </p:nvSpPr>
        <p:spPr bwMode="auto">
          <a:xfrm>
            <a:off x="684213" y="5661024"/>
            <a:ext cx="7891462" cy="86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sz="1400">
                <a:solidFill>
                  <a:srgbClr val="333333"/>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pPr>
            <a:r>
              <a:rPr lang="de-AT" altLang="de-DE" b="1" dirty="0">
                <a:solidFill>
                  <a:srgbClr val="000000"/>
                </a:solidFill>
              </a:rPr>
              <a:t>Arbeitsplätze in der Industrie</a:t>
            </a:r>
          </a:p>
          <a:p>
            <a:pPr eaLnBrk="1" hangingPunct="1">
              <a:spcBef>
                <a:spcPct val="0"/>
              </a:spcBef>
            </a:pPr>
            <a:r>
              <a:rPr lang="de-AT" altLang="de-DE" dirty="0">
                <a:solidFill>
                  <a:srgbClr val="000000"/>
                </a:solidFill>
              </a:rPr>
              <a:t>Große Industriebetriebe gibt es hier nur wenige. Beispiele sind: Nahrungsmittelindustrie in Gmünd (Kartoffelstärke), Nahrungsmittelindustrie, Elektronikindustrie und Bekleidungsindustrie in Schrems oder einige Bauunternehmen in größeren Städten.</a:t>
            </a:r>
          </a:p>
        </p:txBody>
      </p:sp>
      <p:grpSp>
        <p:nvGrpSpPr>
          <p:cNvPr id="8" name="Gruppieren 7">
            <a:extLst>
              <a:ext uri="{FF2B5EF4-FFF2-40B4-BE49-F238E27FC236}">
                <a16:creationId xmlns:a16="http://schemas.microsoft.com/office/drawing/2014/main" id="{F481E170-1E89-2766-5BA8-1A4640977F14}"/>
              </a:ext>
            </a:extLst>
          </p:cNvPr>
          <p:cNvGrpSpPr/>
          <p:nvPr/>
        </p:nvGrpSpPr>
        <p:grpSpPr>
          <a:xfrm>
            <a:off x="755576" y="836712"/>
            <a:ext cx="6264696" cy="4698521"/>
            <a:chOff x="755576" y="836712"/>
            <a:chExt cx="6264696" cy="4698521"/>
          </a:xfrm>
        </p:grpSpPr>
        <p:pic>
          <p:nvPicPr>
            <p:cNvPr id="3" name="Grafik 2">
              <a:extLst>
                <a:ext uri="{FF2B5EF4-FFF2-40B4-BE49-F238E27FC236}">
                  <a16:creationId xmlns:a16="http://schemas.microsoft.com/office/drawing/2014/main" id="{CA2A452E-6404-C15F-6AC2-65237C3B7D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836712"/>
              <a:ext cx="6264696" cy="4698521"/>
            </a:xfrm>
            <a:prstGeom prst="rect">
              <a:avLst/>
            </a:prstGeom>
          </p:spPr>
        </p:pic>
        <p:sp>
          <p:nvSpPr>
            <p:cNvPr id="5" name="Ellipse 4">
              <a:extLst>
                <a:ext uri="{FF2B5EF4-FFF2-40B4-BE49-F238E27FC236}">
                  <a16:creationId xmlns:a16="http://schemas.microsoft.com/office/drawing/2014/main" id="{677CCCF2-F83A-BFA9-21CE-ABA5A8315265}"/>
                </a:ext>
              </a:extLst>
            </p:cNvPr>
            <p:cNvSpPr/>
            <p:nvPr/>
          </p:nvSpPr>
          <p:spPr>
            <a:xfrm>
              <a:off x="2267744" y="1700808"/>
              <a:ext cx="1296144" cy="36004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sp>
        <p:nvSpPr>
          <p:cNvPr id="7" name="Rechteck 3">
            <a:extLst>
              <a:ext uri="{FF2B5EF4-FFF2-40B4-BE49-F238E27FC236}">
                <a16:creationId xmlns:a16="http://schemas.microsoft.com/office/drawing/2014/main" id="{9811365C-BDD1-70F0-4F20-02FAAB67492F}"/>
              </a:ext>
            </a:extLst>
          </p:cNvPr>
          <p:cNvSpPr>
            <a:spLocks noChangeArrowheads="1"/>
          </p:cNvSpPr>
          <p:nvPr/>
        </p:nvSpPr>
        <p:spPr bwMode="auto">
          <a:xfrm>
            <a:off x="7164288" y="5022065"/>
            <a:ext cx="1728192"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sz="1400">
                <a:solidFill>
                  <a:srgbClr val="333333"/>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pPr>
            <a:r>
              <a:rPr lang="de-AT" altLang="de-DE" sz="1200" dirty="0">
                <a:solidFill>
                  <a:srgbClr val="000000"/>
                </a:solidFill>
              </a:rPr>
              <a:t>Die Stadt Gmünd, </a:t>
            </a:r>
            <a:br>
              <a:rPr lang="de-AT" altLang="de-DE" sz="1200" dirty="0">
                <a:solidFill>
                  <a:srgbClr val="000000"/>
                </a:solidFill>
              </a:rPr>
            </a:br>
            <a:r>
              <a:rPr lang="de-AT" altLang="de-DE" sz="1200" dirty="0">
                <a:solidFill>
                  <a:srgbClr val="000000"/>
                </a:solidFill>
              </a:rPr>
              <a:t>im Hintergrund die Nahrungsmittelindustrie</a:t>
            </a:r>
          </a:p>
        </p:txBody>
      </p:sp>
    </p:spTree>
    <p:extLst>
      <p:ext uri="{BB962C8B-B14F-4D97-AF65-F5344CB8AC3E}">
        <p14:creationId xmlns:p14="http://schemas.microsoft.com/office/powerpoint/2010/main" val="3376058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hteck 3">
            <a:extLst>
              <a:ext uri="{FF2B5EF4-FFF2-40B4-BE49-F238E27FC236}">
                <a16:creationId xmlns:a16="http://schemas.microsoft.com/office/drawing/2014/main" id="{2F0753E8-94CD-6DA8-AAFA-74FCEFD8B06F}"/>
              </a:ext>
            </a:extLst>
          </p:cNvPr>
          <p:cNvSpPr>
            <a:spLocks noChangeArrowheads="1"/>
          </p:cNvSpPr>
          <p:nvPr/>
        </p:nvSpPr>
        <p:spPr bwMode="auto">
          <a:xfrm>
            <a:off x="684213" y="5661025"/>
            <a:ext cx="7891462"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sz="1400">
                <a:solidFill>
                  <a:srgbClr val="333333"/>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pPr>
            <a:r>
              <a:rPr lang="de-AT" altLang="de-DE" b="1" dirty="0">
                <a:solidFill>
                  <a:srgbClr val="000000"/>
                </a:solidFill>
              </a:rPr>
              <a:t>Menschen ziehen weg</a:t>
            </a:r>
          </a:p>
          <a:p>
            <a:pPr eaLnBrk="1" hangingPunct="1">
              <a:spcBef>
                <a:spcPct val="0"/>
              </a:spcBef>
            </a:pPr>
            <a:r>
              <a:rPr lang="de-AT" altLang="de-DE" dirty="0">
                <a:solidFill>
                  <a:srgbClr val="000000"/>
                </a:solidFill>
              </a:rPr>
              <a:t>Heute verlassen viele Menschen auf der Suche nach Arbeit und besserer Infrastruktur das Granit- und </a:t>
            </a:r>
            <a:r>
              <a:rPr lang="de-AT" altLang="de-DE" dirty="0" err="1">
                <a:solidFill>
                  <a:srgbClr val="000000"/>
                </a:solidFill>
              </a:rPr>
              <a:t>Gneishochland</a:t>
            </a:r>
            <a:r>
              <a:rPr lang="de-AT" altLang="de-DE" dirty="0">
                <a:solidFill>
                  <a:srgbClr val="000000"/>
                </a:solidFill>
              </a:rPr>
              <a:t>. Zahlreiche Häuser stehen zum Verkauf oder verfallen langsam.</a:t>
            </a:r>
            <a:endParaRPr lang="de-DE" altLang="de-DE" dirty="0">
              <a:solidFill>
                <a:srgbClr val="000000"/>
              </a:solidFill>
            </a:endParaRPr>
          </a:p>
        </p:txBody>
      </p:sp>
      <p:pic>
        <p:nvPicPr>
          <p:cNvPr id="2" name="Grafik 1">
            <a:extLst>
              <a:ext uri="{FF2B5EF4-FFF2-40B4-BE49-F238E27FC236}">
                <a16:creationId xmlns:a16="http://schemas.microsoft.com/office/drawing/2014/main" id="{0B990C0F-C5E2-79FB-06F1-751F8FF6FA0F}"/>
              </a:ext>
            </a:extLst>
          </p:cNvPr>
          <p:cNvPicPr>
            <a:picLocks noChangeAspect="1"/>
          </p:cNvPicPr>
          <p:nvPr/>
        </p:nvPicPr>
        <p:blipFill>
          <a:blip r:embed="rId2">
            <a:extLst>
              <a:ext uri="{28A0092B-C50C-407E-A947-70E740481C1C}">
                <a14:useLocalDpi xmlns:a14="http://schemas.microsoft.com/office/drawing/2010/main" val="0"/>
              </a:ext>
            </a:extLst>
          </a:blip>
          <a:srcRect t="2425" b="9956"/>
          <a:stretch>
            <a:fillRect/>
          </a:stretch>
        </p:blipFill>
        <p:spPr bwMode="auto">
          <a:xfrm>
            <a:off x="684212" y="908720"/>
            <a:ext cx="6984131" cy="4589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hteck 3">
            <a:extLst>
              <a:ext uri="{FF2B5EF4-FFF2-40B4-BE49-F238E27FC236}">
                <a16:creationId xmlns:a16="http://schemas.microsoft.com/office/drawing/2014/main" id="{2F0753E8-94CD-6DA8-AAFA-74FCEFD8B06F}"/>
              </a:ext>
            </a:extLst>
          </p:cNvPr>
          <p:cNvSpPr>
            <a:spLocks noChangeArrowheads="1"/>
          </p:cNvSpPr>
          <p:nvPr/>
        </p:nvSpPr>
        <p:spPr bwMode="auto">
          <a:xfrm>
            <a:off x="684213" y="5733256"/>
            <a:ext cx="7891462" cy="791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sz="1400">
                <a:solidFill>
                  <a:srgbClr val="333333"/>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pPr>
            <a:r>
              <a:rPr lang="de-AT" altLang="de-DE" b="1" dirty="0">
                <a:solidFill>
                  <a:srgbClr val="000000"/>
                </a:solidFill>
              </a:rPr>
              <a:t>Geschäfte müssen schließen</a:t>
            </a:r>
          </a:p>
          <a:p>
            <a:pPr eaLnBrk="1" hangingPunct="1">
              <a:spcBef>
                <a:spcPct val="0"/>
              </a:spcBef>
            </a:pPr>
            <a:r>
              <a:rPr lang="de-AT" altLang="de-DE" dirty="0">
                <a:solidFill>
                  <a:srgbClr val="000000"/>
                </a:solidFill>
              </a:rPr>
              <a:t>In den Dörfern wurden Geschäfte aufgelassen, weil viele Menschen abgewandert sind. Auch Gasthäuser mussten zusperren, weil man sie nicht mehr mit Gewinn betreiben konnte.</a:t>
            </a:r>
            <a:endParaRPr lang="de-DE" altLang="de-DE" dirty="0">
              <a:solidFill>
                <a:srgbClr val="000000"/>
              </a:solidFill>
            </a:endParaRPr>
          </a:p>
        </p:txBody>
      </p:sp>
      <p:pic>
        <p:nvPicPr>
          <p:cNvPr id="4" name="Grafik 3">
            <a:extLst>
              <a:ext uri="{FF2B5EF4-FFF2-40B4-BE49-F238E27FC236}">
                <a16:creationId xmlns:a16="http://schemas.microsoft.com/office/drawing/2014/main" id="{4BF7A600-1AC5-4AC8-96E5-27E504A8BBF0}"/>
              </a:ext>
            </a:extLst>
          </p:cNvPr>
          <p:cNvPicPr>
            <a:picLocks noChangeAspect="1"/>
          </p:cNvPicPr>
          <p:nvPr/>
        </p:nvPicPr>
        <p:blipFill>
          <a:blip r:embed="rId2">
            <a:extLst>
              <a:ext uri="{28A0092B-C50C-407E-A947-70E740481C1C}">
                <a14:useLocalDpi xmlns:a14="http://schemas.microsoft.com/office/drawing/2010/main" val="0"/>
              </a:ext>
            </a:extLst>
          </a:blip>
          <a:srcRect t="6790"/>
          <a:stretch/>
        </p:blipFill>
        <p:spPr>
          <a:xfrm>
            <a:off x="706806" y="779372"/>
            <a:ext cx="6889530" cy="4816296"/>
          </a:xfrm>
          <a:prstGeom prst="rect">
            <a:avLst/>
          </a:prstGeom>
        </p:spPr>
      </p:pic>
    </p:spTree>
    <p:extLst>
      <p:ext uri="{BB962C8B-B14F-4D97-AF65-F5344CB8AC3E}">
        <p14:creationId xmlns:p14="http://schemas.microsoft.com/office/powerpoint/2010/main" val="1091238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3">
            <a:extLst>
              <a:ext uri="{FF2B5EF4-FFF2-40B4-BE49-F238E27FC236}">
                <a16:creationId xmlns:a16="http://schemas.microsoft.com/office/drawing/2014/main" id="{C6FC12CF-BB94-BD7D-B516-73CEB256B04E}"/>
              </a:ext>
            </a:extLst>
          </p:cNvPr>
          <p:cNvSpPr>
            <a:spLocks noChangeArrowheads="1"/>
          </p:cNvSpPr>
          <p:nvPr/>
        </p:nvSpPr>
        <p:spPr bwMode="auto">
          <a:xfrm>
            <a:off x="285569" y="836711"/>
            <a:ext cx="8214082" cy="695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sz="1400">
                <a:solidFill>
                  <a:srgbClr val="333333"/>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pPr>
            <a:r>
              <a:rPr lang="de-AT" altLang="de-DE" sz="1800" b="1" dirty="0">
                <a:solidFill>
                  <a:schemeClr val="accent1">
                    <a:lumMod val="50000"/>
                  </a:schemeClr>
                </a:solidFill>
              </a:rPr>
              <a:t>Waldviertel – echt &amp; unverfälscht.</a:t>
            </a:r>
            <a:endParaRPr lang="de-DE" altLang="de-DE" sz="1800" dirty="0">
              <a:solidFill>
                <a:schemeClr val="accent1">
                  <a:lumMod val="50000"/>
                </a:schemeClr>
              </a:solidFill>
            </a:endParaRPr>
          </a:p>
        </p:txBody>
      </p:sp>
      <p:pic>
        <p:nvPicPr>
          <p:cNvPr id="3" name="Picture 2" descr="I:\xxx-transfer\SWA\Bildergalerien unterwegs\Granit Gneishochland\Waldviertel\IMG_3279.JPG">
            <a:extLst>
              <a:ext uri="{FF2B5EF4-FFF2-40B4-BE49-F238E27FC236}">
                <a16:creationId xmlns:a16="http://schemas.microsoft.com/office/drawing/2014/main" id="{51957B7D-C33A-5CDA-6200-F1B6993C17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1806" b="10809"/>
          <a:stretch>
            <a:fillRect/>
          </a:stretch>
        </p:blipFill>
        <p:spPr bwMode="auto">
          <a:xfrm>
            <a:off x="285569" y="1314382"/>
            <a:ext cx="2578745" cy="1328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1">
            <a:extLst>
              <a:ext uri="{FF2B5EF4-FFF2-40B4-BE49-F238E27FC236}">
                <a16:creationId xmlns:a16="http://schemas.microsoft.com/office/drawing/2014/main" id="{A7D0E336-2FC8-3717-AAB1-9C39EEC0EBF2}"/>
              </a:ext>
            </a:extLst>
          </p:cNvPr>
          <p:cNvPicPr>
            <a:picLocks noChangeAspect="1"/>
          </p:cNvPicPr>
          <p:nvPr/>
        </p:nvPicPr>
        <p:blipFill rotWithShape="1">
          <a:blip r:embed="rId3">
            <a:extLst>
              <a:ext uri="{28A0092B-C50C-407E-A947-70E740481C1C}">
                <a14:useLocalDpi xmlns:a14="http://schemas.microsoft.com/office/drawing/2010/main" val="0"/>
              </a:ext>
            </a:extLst>
          </a:blip>
          <a:srcRect l="20937" t="28379" b="9822"/>
          <a:stretch/>
        </p:blipFill>
        <p:spPr bwMode="auto">
          <a:xfrm>
            <a:off x="3085866" y="1314382"/>
            <a:ext cx="2556497" cy="1328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fik 1">
            <a:extLst>
              <a:ext uri="{FF2B5EF4-FFF2-40B4-BE49-F238E27FC236}">
                <a16:creationId xmlns:a16="http://schemas.microsoft.com/office/drawing/2014/main" id="{3751E116-C991-36DC-10D5-797736B9A05D}"/>
              </a:ext>
            </a:extLst>
          </p:cNvPr>
          <p:cNvPicPr>
            <a:picLocks noChangeAspect="1"/>
          </p:cNvPicPr>
          <p:nvPr/>
        </p:nvPicPr>
        <p:blipFill>
          <a:blip r:embed="rId4">
            <a:extLst>
              <a:ext uri="{28A0092B-C50C-407E-A947-70E740481C1C}">
                <a14:useLocalDpi xmlns:a14="http://schemas.microsoft.com/office/drawing/2010/main" val="0"/>
              </a:ext>
            </a:extLst>
          </a:blip>
          <a:srcRect t="4015" b="2148"/>
          <a:stretch>
            <a:fillRect/>
          </a:stretch>
        </p:blipFill>
        <p:spPr bwMode="auto">
          <a:xfrm>
            <a:off x="285569" y="2894821"/>
            <a:ext cx="2578745" cy="1586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1">
            <a:extLst>
              <a:ext uri="{FF2B5EF4-FFF2-40B4-BE49-F238E27FC236}">
                <a16:creationId xmlns:a16="http://schemas.microsoft.com/office/drawing/2014/main" id="{C79F0A94-AECB-1246-E322-83FC9A01CDCD}"/>
              </a:ext>
            </a:extLst>
          </p:cNvPr>
          <p:cNvPicPr>
            <a:picLocks noChangeAspect="1"/>
          </p:cNvPicPr>
          <p:nvPr/>
        </p:nvPicPr>
        <p:blipFill>
          <a:blip r:embed="rId5">
            <a:extLst>
              <a:ext uri="{28A0092B-C50C-407E-A947-70E740481C1C}">
                <a14:useLocalDpi xmlns:a14="http://schemas.microsoft.com/office/drawing/2010/main" val="0"/>
              </a:ext>
            </a:extLst>
          </a:blip>
          <a:srcRect t="3578" b="29984"/>
          <a:stretch>
            <a:fillRect/>
          </a:stretch>
        </p:blipFill>
        <p:spPr bwMode="auto">
          <a:xfrm>
            <a:off x="298369" y="4732551"/>
            <a:ext cx="2565945" cy="1480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fik 1">
            <a:extLst>
              <a:ext uri="{FF2B5EF4-FFF2-40B4-BE49-F238E27FC236}">
                <a16:creationId xmlns:a16="http://schemas.microsoft.com/office/drawing/2014/main" id="{5FB5FE83-8A23-9F96-8D11-15B2F8628DA5}"/>
              </a:ext>
            </a:extLst>
          </p:cNvPr>
          <p:cNvPicPr>
            <a:picLocks noChangeAspect="1"/>
          </p:cNvPicPr>
          <p:nvPr/>
        </p:nvPicPr>
        <p:blipFill rotWithShape="1">
          <a:blip r:embed="rId6">
            <a:extLst>
              <a:ext uri="{28A0092B-C50C-407E-A947-70E740481C1C}">
                <a14:useLocalDpi xmlns:a14="http://schemas.microsoft.com/office/drawing/2010/main" val="0"/>
              </a:ext>
            </a:extLst>
          </a:blip>
          <a:srcRect t="5298" b="10872"/>
          <a:stretch/>
        </p:blipFill>
        <p:spPr bwMode="auto">
          <a:xfrm>
            <a:off x="5868144" y="2894821"/>
            <a:ext cx="2631507" cy="1586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fik 1">
            <a:extLst>
              <a:ext uri="{FF2B5EF4-FFF2-40B4-BE49-F238E27FC236}">
                <a16:creationId xmlns:a16="http://schemas.microsoft.com/office/drawing/2014/main" id="{F73032D0-0621-8B75-9BD3-E9576499B13C}"/>
              </a:ext>
            </a:extLst>
          </p:cNvPr>
          <p:cNvPicPr>
            <a:picLocks noChangeAspect="1"/>
          </p:cNvPicPr>
          <p:nvPr/>
        </p:nvPicPr>
        <p:blipFill rotWithShape="1">
          <a:blip r:embed="rId7">
            <a:extLst>
              <a:ext uri="{28A0092B-C50C-407E-A947-70E740481C1C}">
                <a14:useLocalDpi xmlns:a14="http://schemas.microsoft.com/office/drawing/2010/main" val="0"/>
              </a:ext>
            </a:extLst>
          </a:blip>
          <a:srcRect t="13333" r="12291" b="11617"/>
          <a:stretch/>
        </p:blipFill>
        <p:spPr bwMode="auto">
          <a:xfrm>
            <a:off x="3076856" y="4733222"/>
            <a:ext cx="2631507" cy="1480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fik 1">
            <a:extLst>
              <a:ext uri="{FF2B5EF4-FFF2-40B4-BE49-F238E27FC236}">
                <a16:creationId xmlns:a16="http://schemas.microsoft.com/office/drawing/2014/main" id="{ADFB0EC0-1316-405C-3064-2DE077BCCC09}"/>
              </a:ext>
            </a:extLst>
          </p:cNvPr>
          <p:cNvPicPr>
            <a:picLocks noChangeAspect="1"/>
          </p:cNvPicPr>
          <p:nvPr/>
        </p:nvPicPr>
        <p:blipFill rotWithShape="1">
          <a:blip r:embed="rId8">
            <a:extLst>
              <a:ext uri="{28A0092B-C50C-407E-A947-70E740481C1C}">
                <a14:useLocalDpi xmlns:a14="http://schemas.microsoft.com/office/drawing/2010/main" val="0"/>
              </a:ext>
            </a:extLst>
          </a:blip>
          <a:srcRect l="7475" t="6291" b="15622"/>
          <a:stretch/>
        </p:blipFill>
        <p:spPr bwMode="auto">
          <a:xfrm>
            <a:off x="5868144" y="1314937"/>
            <a:ext cx="2644083" cy="1328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fik 1">
            <a:extLst>
              <a:ext uri="{FF2B5EF4-FFF2-40B4-BE49-F238E27FC236}">
                <a16:creationId xmlns:a16="http://schemas.microsoft.com/office/drawing/2014/main" id="{A0F6BA7E-BCDF-41CD-8A29-38C1671602D0}"/>
              </a:ext>
            </a:extLst>
          </p:cNvPr>
          <p:cNvPicPr>
            <a:picLocks noChangeAspect="1"/>
          </p:cNvPicPr>
          <p:nvPr/>
        </p:nvPicPr>
        <p:blipFill rotWithShape="1">
          <a:blip r:embed="rId9">
            <a:extLst>
              <a:ext uri="{28A0092B-C50C-407E-A947-70E740481C1C}">
                <a14:useLocalDpi xmlns:a14="http://schemas.microsoft.com/office/drawing/2010/main" val="0"/>
              </a:ext>
            </a:extLst>
          </a:blip>
          <a:srcRect l="9895" t="10361" r="9584" b="7187"/>
          <a:stretch/>
        </p:blipFill>
        <p:spPr bwMode="auto">
          <a:xfrm>
            <a:off x="3055647" y="2895809"/>
            <a:ext cx="2631507" cy="1586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hteck 3">
            <a:extLst>
              <a:ext uri="{FF2B5EF4-FFF2-40B4-BE49-F238E27FC236}">
                <a16:creationId xmlns:a16="http://schemas.microsoft.com/office/drawing/2014/main" id="{918B04FC-DB13-173A-7DAA-E2417068C8ED}"/>
              </a:ext>
            </a:extLst>
          </p:cNvPr>
          <p:cNvSpPr>
            <a:spLocks noChangeArrowheads="1"/>
          </p:cNvSpPr>
          <p:nvPr/>
        </p:nvSpPr>
        <p:spPr bwMode="auto">
          <a:xfrm>
            <a:off x="5972577" y="4732552"/>
            <a:ext cx="2631507" cy="1586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sz="1400">
                <a:solidFill>
                  <a:srgbClr val="333333"/>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pPr>
            <a:r>
              <a:rPr lang="de-AT" altLang="de-DE" dirty="0">
                <a:solidFill>
                  <a:srgbClr val="000000"/>
                </a:solidFill>
              </a:rPr>
              <a:t>Bewerte den oben stehenden Slogan des Waldviertel Tourismus. Findest du ihn passend für das Waldviertel? Begründe deine Meinung.</a:t>
            </a:r>
          </a:p>
          <a:p>
            <a:pPr eaLnBrk="1" hangingPunct="1">
              <a:spcBef>
                <a:spcPct val="0"/>
              </a:spcBef>
            </a:pPr>
            <a:r>
              <a:rPr lang="de-AT" altLang="de-DE" dirty="0">
                <a:solidFill>
                  <a:srgbClr val="000000"/>
                </a:solidFill>
              </a:rPr>
              <a:t>Diskutiert dann eure Einschätzungen in der Klasse.</a:t>
            </a:r>
            <a:endParaRPr lang="de-DE" altLang="de-DE"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0438D-EF11-CB26-9C0E-BC3558BCF17D}"/>
            </a:ext>
          </a:extLst>
        </p:cNvPr>
        <p:cNvGrpSpPr/>
        <p:nvPr/>
      </p:nvGrpSpPr>
      <p:grpSpPr>
        <a:xfrm>
          <a:off x="0" y="0"/>
          <a:ext cx="0" cy="0"/>
          <a:chOff x="0" y="0"/>
          <a:chExt cx="0" cy="0"/>
        </a:xfrm>
      </p:grpSpPr>
      <p:sp>
        <p:nvSpPr>
          <p:cNvPr id="4" name="Rectangle 6">
            <a:extLst>
              <a:ext uri="{FF2B5EF4-FFF2-40B4-BE49-F238E27FC236}">
                <a16:creationId xmlns:a16="http://schemas.microsoft.com/office/drawing/2014/main" id="{30A60C8B-40B5-EC92-6208-972AD6E72053}"/>
              </a:ext>
            </a:extLst>
          </p:cNvPr>
          <p:cNvSpPr>
            <a:spLocks noChangeArrowheads="1"/>
          </p:cNvSpPr>
          <p:nvPr/>
        </p:nvSpPr>
        <p:spPr bwMode="auto">
          <a:xfrm>
            <a:off x="4427538" y="692150"/>
            <a:ext cx="4465637" cy="5473700"/>
          </a:xfrm>
          <a:prstGeom prst="rect">
            <a:avLst/>
          </a:prstGeom>
          <a:noFill/>
          <a:ln>
            <a:noFill/>
          </a:ln>
        </p:spPr>
        <p:txBody>
          <a:bodyPr/>
          <a:lstStyle>
            <a:lvl1pPr eaLnBrk="0" hangingPunct="0">
              <a:defRPr sz="4200">
                <a:solidFill>
                  <a:srgbClr val="000000"/>
                </a:solidFill>
                <a:latin typeface="Arial" pitchFamily="34" charset="0"/>
              </a:defRPr>
            </a:lvl1pPr>
            <a:lvl2pPr marL="742950" indent="-285750" eaLnBrk="0" hangingPunct="0">
              <a:defRPr sz="4200">
                <a:solidFill>
                  <a:srgbClr val="000000"/>
                </a:solidFill>
                <a:latin typeface="Arial" pitchFamily="34" charset="0"/>
              </a:defRPr>
            </a:lvl2pPr>
            <a:lvl3pPr marL="1143000" indent="-228600" eaLnBrk="0" hangingPunct="0">
              <a:defRPr sz="4200">
                <a:solidFill>
                  <a:srgbClr val="000000"/>
                </a:solidFill>
                <a:latin typeface="Arial" pitchFamily="34" charset="0"/>
              </a:defRPr>
            </a:lvl3pPr>
            <a:lvl4pPr marL="1600200" indent="-228600" eaLnBrk="0" hangingPunct="0">
              <a:defRPr sz="4200">
                <a:solidFill>
                  <a:srgbClr val="000000"/>
                </a:solidFill>
                <a:latin typeface="Arial" pitchFamily="34" charset="0"/>
              </a:defRPr>
            </a:lvl4pPr>
            <a:lvl5pPr marL="2057400" indent="-228600" eaLnBrk="0" hangingPunct="0">
              <a:defRPr sz="4200">
                <a:solidFill>
                  <a:srgbClr val="000000"/>
                </a:solidFill>
                <a:latin typeface="Arial" pitchFamily="34" charset="0"/>
              </a:defRPr>
            </a:lvl5pPr>
            <a:lvl6pPr marL="2514600" indent="-228600" eaLnBrk="0" fontAlgn="base" hangingPunct="0">
              <a:spcBef>
                <a:spcPct val="0"/>
              </a:spcBef>
              <a:spcAft>
                <a:spcPct val="0"/>
              </a:spcAft>
              <a:defRPr sz="4200">
                <a:solidFill>
                  <a:srgbClr val="000000"/>
                </a:solidFill>
                <a:latin typeface="Arial" pitchFamily="34" charset="0"/>
              </a:defRPr>
            </a:lvl6pPr>
            <a:lvl7pPr marL="2971800" indent="-228600" eaLnBrk="0" fontAlgn="base" hangingPunct="0">
              <a:spcBef>
                <a:spcPct val="0"/>
              </a:spcBef>
              <a:spcAft>
                <a:spcPct val="0"/>
              </a:spcAft>
              <a:defRPr sz="4200">
                <a:solidFill>
                  <a:srgbClr val="000000"/>
                </a:solidFill>
                <a:latin typeface="Arial" pitchFamily="34" charset="0"/>
              </a:defRPr>
            </a:lvl7pPr>
            <a:lvl8pPr marL="3429000" indent="-228600" eaLnBrk="0" fontAlgn="base" hangingPunct="0">
              <a:spcBef>
                <a:spcPct val="0"/>
              </a:spcBef>
              <a:spcAft>
                <a:spcPct val="0"/>
              </a:spcAft>
              <a:defRPr sz="4200">
                <a:solidFill>
                  <a:srgbClr val="000000"/>
                </a:solidFill>
                <a:latin typeface="Arial" pitchFamily="34" charset="0"/>
              </a:defRPr>
            </a:lvl8pPr>
            <a:lvl9pPr marL="3886200" indent="-228600" eaLnBrk="0" fontAlgn="base" hangingPunct="0">
              <a:spcBef>
                <a:spcPct val="0"/>
              </a:spcBef>
              <a:spcAft>
                <a:spcPct val="0"/>
              </a:spcAft>
              <a:defRPr sz="4200">
                <a:solidFill>
                  <a:srgbClr val="000000"/>
                </a:solidFill>
                <a:latin typeface="Arial" pitchFamily="34" charset="0"/>
              </a:defRPr>
            </a:lvl9pPr>
          </a:lstStyle>
          <a:p>
            <a:pPr eaLnBrk="1" fontAlgn="auto" hangingPunct="1">
              <a:lnSpc>
                <a:spcPct val="80000"/>
              </a:lnSpc>
              <a:spcBef>
                <a:spcPct val="20000"/>
              </a:spcBef>
              <a:spcAft>
                <a:spcPts val="0"/>
              </a:spcAft>
              <a:buClr>
                <a:srgbClr val="FFFFFF"/>
              </a:buClr>
              <a:buFont typeface="Wingdings" pitchFamily="2" charset="2"/>
              <a:buNone/>
              <a:defRPr/>
            </a:pPr>
            <a:r>
              <a:rPr lang="de-DE" altLang="de-DE" sz="1200" kern="0" dirty="0"/>
              <a:t> </a:t>
            </a:r>
            <a:endParaRPr lang="de-DE" altLang="de-DE" sz="1200" b="1" kern="0" dirty="0"/>
          </a:p>
          <a:p>
            <a:pPr eaLnBrk="1" fontAlgn="auto" hangingPunct="1">
              <a:spcBef>
                <a:spcPts val="0"/>
              </a:spcBef>
              <a:spcAft>
                <a:spcPts val="0"/>
              </a:spcAft>
              <a:defRPr/>
            </a:pPr>
            <a:r>
              <a:rPr lang="de-DE" altLang="de-DE" sz="1200" b="1" kern="0" dirty="0"/>
              <a:t>Impressum</a:t>
            </a:r>
          </a:p>
          <a:p>
            <a:pPr eaLnBrk="1" fontAlgn="auto" hangingPunct="1">
              <a:spcBef>
                <a:spcPts val="0"/>
              </a:spcBef>
              <a:spcAft>
                <a:spcPts val="0"/>
              </a:spcAft>
              <a:defRPr/>
            </a:pPr>
            <a:r>
              <a:rPr lang="de-DE" altLang="de-DE" sz="1200" kern="0" dirty="0"/>
              <a:t>© Österreichischer Bundesverlag Schulbuch GmbH &amp; Co. KG, Wien 2025</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Autor und Bildrechte wenn nicht anders angegeben: Christian Fridrich, </a:t>
            </a:r>
            <a:r>
              <a:rPr lang="de-DE" altLang="de-DE" sz="1200" kern="0" dirty="0" err="1"/>
              <a:t>Großweikersdorf</a:t>
            </a:r>
            <a:endParaRPr lang="de-DE" altLang="de-DE" sz="1200" kern="0" dirty="0"/>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Folie 3: Gabriela Swoboda-</a:t>
            </a:r>
            <a:r>
              <a:rPr lang="de-DE" altLang="de-DE" sz="1200" kern="0" dirty="0" err="1"/>
              <a:t>Asmera</a:t>
            </a:r>
            <a:r>
              <a:rPr lang="de-DE" altLang="de-DE" sz="1200" kern="0" dirty="0"/>
              <a:t>, Wien; Folie 12: </a:t>
            </a:r>
            <a:r>
              <a:rPr lang="de-AT" sz="1200" kern="0" dirty="0" err="1"/>
              <a:t>mrpluck</a:t>
            </a:r>
            <a:r>
              <a:rPr lang="de-AT" sz="1200" kern="0" dirty="0"/>
              <a:t> / Getty Images</a:t>
            </a:r>
            <a:r>
              <a:rPr lang="de-DE" sz="1200" kern="0" dirty="0"/>
              <a:t>; </a:t>
            </a:r>
            <a:r>
              <a:rPr lang="de-DE" altLang="de-DE" sz="1200" kern="0" dirty="0"/>
              <a:t>14: Dr. Andreas Müllner, Baden bei Wien;</a:t>
            </a:r>
            <a:br>
              <a:rPr lang="de-DE" altLang="de-DE" sz="1200" kern="0" dirty="0"/>
            </a:br>
            <a:r>
              <a:rPr lang="de-DE" altLang="de-DE" sz="1200" kern="0" dirty="0"/>
              <a:t>Folie 15/Slogan: www.waldviertel.at</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Alle Rechte vorbehalten.</a:t>
            </a:r>
          </a:p>
          <a:p>
            <a:pPr eaLnBrk="1" fontAlgn="auto" hangingPunct="1">
              <a:spcBef>
                <a:spcPts val="0"/>
              </a:spcBef>
              <a:spcAft>
                <a:spcPts val="0"/>
              </a:spcAft>
              <a:defRPr/>
            </a:pPr>
            <a:r>
              <a:rPr lang="de-DE" altLang="de-DE" sz="1200" kern="0" dirty="0"/>
              <a:t>www.oebv.at</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Das Werk und seine Teile sind urheberrechtlich geschützt. Der Verlag gewährt das Recht des Downloads und des Einsatzes im Unterricht. Das Herauslösen, Kopieren und Bearbeiten von Daten jeder Art ist untersagt. Das Ausdrucken und Anfertigen von Kopien ist ausschließlich für den eigenen Unterrichts-gebrauch gestattet. Urhebervermerke, Seriennummern sowie sonstige der Programmidentifikation dienende Merkmale dürfen nicht entfernt oder geändert werden. Weder das Werk noch seine Teile dürfen in ein Netzwerk gestellt oder über das Internet weiter verbreitet oder veräußert werden.</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Jede Nutzung in anderen als den genannten Fällen bedarf der vorherigen schriftlichen Einwilligung des Verlages.</a:t>
            </a:r>
          </a:p>
        </p:txBody>
      </p:sp>
      <p:sp>
        <p:nvSpPr>
          <p:cNvPr id="6" name="Rectangle 6">
            <a:extLst>
              <a:ext uri="{FF2B5EF4-FFF2-40B4-BE49-F238E27FC236}">
                <a16:creationId xmlns:a16="http://schemas.microsoft.com/office/drawing/2014/main" id="{EDC8A76F-604A-F66A-4F33-33193865B3C2}"/>
              </a:ext>
            </a:extLst>
          </p:cNvPr>
          <p:cNvSpPr>
            <a:spLocks noChangeArrowheads="1"/>
          </p:cNvSpPr>
          <p:nvPr/>
        </p:nvSpPr>
        <p:spPr bwMode="auto">
          <a:xfrm>
            <a:off x="468313" y="836613"/>
            <a:ext cx="3744912" cy="4752975"/>
          </a:xfrm>
          <a:prstGeom prst="rect">
            <a:avLst/>
          </a:prstGeom>
          <a:noFill/>
          <a:ln w="9525">
            <a:solidFill>
              <a:srgbClr val="FFFFFF"/>
            </a:solidFill>
            <a:miter lim="800000"/>
            <a:headEnd/>
            <a:tailEnd/>
          </a:ln>
        </p:spPr>
        <p:txBody>
          <a:bodyPr/>
          <a:lstStyle>
            <a:lvl1pPr eaLnBrk="0" hangingPunct="0">
              <a:spcBef>
                <a:spcPct val="20000"/>
              </a:spcBef>
              <a:buChar char="•"/>
              <a:defRPr sz="3200">
                <a:solidFill>
                  <a:schemeClr val="tx1"/>
                </a:solidFill>
                <a:latin typeface="PoloST11K-Buch" pitchFamily="34" charset="0"/>
              </a:defRPr>
            </a:lvl1pPr>
            <a:lvl2pPr marL="742950" indent="-285750" eaLnBrk="0" hangingPunct="0">
              <a:spcBef>
                <a:spcPct val="20000"/>
              </a:spcBef>
              <a:buChar char="–"/>
              <a:defRPr sz="1200">
                <a:solidFill>
                  <a:srgbClr val="000000"/>
                </a:solidFill>
                <a:latin typeface="Arial" pitchFamily="34" charset="0"/>
                <a:ea typeface="Times New Roman" pitchFamily="18" charset="0"/>
                <a:cs typeface="Arial" pitchFamily="34" charset="0"/>
              </a:defRPr>
            </a:lvl2pPr>
            <a:lvl3pPr marL="1143000" indent="-228600" eaLnBrk="0" hangingPunct="0">
              <a:spcBef>
                <a:spcPct val="20000"/>
              </a:spcBef>
              <a:buChar char="•"/>
              <a:defRPr sz="2400">
                <a:solidFill>
                  <a:schemeClr val="tx1"/>
                </a:solidFill>
                <a:latin typeface="PoloST11K-Buch" pitchFamily="34" charset="0"/>
                <a:cs typeface="Times New Roman" pitchFamily="18" charset="0"/>
              </a:defRPr>
            </a:lvl3pPr>
            <a:lvl4pPr marL="1600200" indent="-228600" eaLnBrk="0" hangingPunct="0">
              <a:spcBef>
                <a:spcPct val="20000"/>
              </a:spcBef>
              <a:buChar char="–"/>
              <a:defRPr sz="2000">
                <a:solidFill>
                  <a:schemeClr val="tx1"/>
                </a:solidFill>
                <a:latin typeface="PoloST11K-Buch" pitchFamily="34" charset="0"/>
                <a:cs typeface="Times New Roman" pitchFamily="18" charset="0"/>
              </a:defRPr>
            </a:lvl4pPr>
            <a:lvl5pPr marL="2057400" indent="-228600" eaLnBrk="0" hangingPunct="0">
              <a:spcBef>
                <a:spcPct val="20000"/>
              </a:spcBef>
              <a:buChar char="»"/>
              <a:defRPr sz="1200">
                <a:solidFill>
                  <a:srgbClr val="000000"/>
                </a:solidFill>
                <a:latin typeface="Arial" pitchFamily="34" charset="0"/>
                <a:ea typeface="Times New Roman" pitchFamily="18" charset="0"/>
                <a:cs typeface="Arial" pitchFamily="34" charset="0"/>
              </a:defRPr>
            </a:lvl5pPr>
            <a:lvl6pPr marL="25146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6pPr>
            <a:lvl7pPr marL="29718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7pPr>
            <a:lvl8pPr marL="34290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8pPr>
            <a:lvl9pPr marL="38862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9pPr>
          </a:lstStyle>
          <a:p>
            <a:pPr eaLnBrk="1" fontAlgn="auto" hangingPunct="1">
              <a:lnSpc>
                <a:spcPts val="1600"/>
              </a:lnSpc>
              <a:spcBef>
                <a:spcPts val="600"/>
              </a:spcBef>
              <a:spcAft>
                <a:spcPts val="0"/>
              </a:spcAft>
              <a:buFontTx/>
              <a:buNone/>
              <a:defRPr/>
            </a:pPr>
            <a:r>
              <a:rPr lang="de-DE" altLang="de-DE" sz="1200" b="1" kern="0" dirty="0">
                <a:solidFill>
                  <a:srgbClr val="000000"/>
                </a:solidFill>
                <a:latin typeface="Arial" pitchFamily="34" charset="0"/>
              </a:rPr>
              <a:t>Hinweise zum Einsatz</a:t>
            </a:r>
          </a:p>
          <a:p>
            <a:pPr eaLnBrk="1" fontAlgn="auto" hangingPunct="1">
              <a:lnSpc>
                <a:spcPts val="1600"/>
              </a:lnSpc>
              <a:spcBef>
                <a:spcPts val="600"/>
              </a:spcBef>
              <a:spcAft>
                <a:spcPts val="0"/>
              </a:spcAft>
              <a:buClr>
                <a:srgbClr val="000000"/>
              </a:buClr>
              <a:buFontTx/>
              <a:buNone/>
              <a:defRPr/>
            </a:pPr>
            <a:r>
              <a:rPr lang="de-DE" altLang="de-DE" sz="1200" kern="0" dirty="0">
                <a:solidFill>
                  <a:srgbClr val="000000"/>
                </a:solidFill>
                <a:latin typeface="Arial" pitchFamily="34" charset="0"/>
              </a:rPr>
              <a:t>Die Bildergalerie bezieht sich auf das Thema </a:t>
            </a:r>
          </a:p>
          <a:p>
            <a:pPr eaLnBrk="1" fontAlgn="auto" hangingPunct="1">
              <a:lnSpc>
                <a:spcPts val="1600"/>
              </a:lnSpc>
              <a:spcBef>
                <a:spcPts val="600"/>
              </a:spcBef>
              <a:spcAft>
                <a:spcPts val="0"/>
              </a:spcAft>
              <a:buClr>
                <a:srgbClr val="000000"/>
              </a:buClr>
              <a:buFontTx/>
              <a:buNone/>
              <a:defRPr/>
            </a:pPr>
            <a:r>
              <a:rPr lang="de-DE" altLang="de-DE" sz="1200" kern="0" dirty="0">
                <a:solidFill>
                  <a:srgbClr val="000000"/>
                </a:solidFill>
                <a:latin typeface="Arial" pitchFamily="34" charset="0"/>
              </a:rPr>
              <a:t>„Freizeit und Wohnen – Beispiel: Granit- und </a:t>
            </a:r>
            <a:r>
              <a:rPr lang="de-DE" altLang="de-DE" sz="1200" kern="0" dirty="0" err="1">
                <a:solidFill>
                  <a:srgbClr val="000000"/>
                </a:solidFill>
                <a:latin typeface="Arial" pitchFamily="34" charset="0"/>
              </a:rPr>
              <a:t>Gneishochland</a:t>
            </a:r>
            <a:r>
              <a:rPr lang="de-DE" altLang="de-DE" sz="1200" kern="0" dirty="0">
                <a:solidFill>
                  <a:srgbClr val="000000"/>
                </a:solidFill>
                <a:latin typeface="Arial" pitchFamily="34" charset="0"/>
              </a:rPr>
              <a:t>“ auf den Seiten 22 und 23 im Schulbuch </a:t>
            </a:r>
            <a:r>
              <a:rPr lang="de-DE" altLang="de-DE" sz="1200" i="1" kern="0" dirty="0">
                <a:solidFill>
                  <a:srgbClr val="000000"/>
                </a:solidFill>
                <a:latin typeface="Arial" pitchFamily="34" charset="0"/>
              </a:rPr>
              <a:t>unterwegs 3.</a:t>
            </a:r>
            <a:endParaRPr lang="de-DE" altLang="de-DE" sz="1200" kern="0" dirty="0">
              <a:solidFill>
                <a:srgbClr val="000000"/>
              </a:solidFill>
              <a:latin typeface="Arial" pitchFamily="34" charset="0"/>
            </a:endParaRPr>
          </a:p>
          <a:p>
            <a:pPr eaLnBrk="1" fontAlgn="auto" hangingPunct="1">
              <a:lnSpc>
                <a:spcPts val="1600"/>
              </a:lnSpc>
              <a:spcBef>
                <a:spcPts val="600"/>
              </a:spcBef>
              <a:spcAft>
                <a:spcPts val="0"/>
              </a:spcAft>
              <a:buClr>
                <a:srgbClr val="000000"/>
              </a:buClr>
              <a:buFontTx/>
              <a:buNone/>
              <a:defRPr/>
            </a:pPr>
            <a:endParaRPr lang="de-DE" altLang="de-DE" sz="1200" kern="0" dirty="0">
              <a:solidFill>
                <a:srgbClr val="000000"/>
              </a:solidFill>
              <a:latin typeface="Arial" pitchFamily="34" charset="0"/>
            </a:endParaRPr>
          </a:p>
          <a:p>
            <a:pPr eaLnBrk="1" fontAlgn="auto" hangingPunct="1">
              <a:lnSpc>
                <a:spcPts val="1600"/>
              </a:lnSpc>
              <a:spcBef>
                <a:spcPts val="600"/>
              </a:spcBef>
              <a:spcAft>
                <a:spcPts val="0"/>
              </a:spcAft>
              <a:buClr>
                <a:srgbClr val="000000"/>
              </a:buClr>
              <a:buFontTx/>
              <a:buNone/>
              <a:defRPr/>
            </a:pPr>
            <a:r>
              <a:rPr lang="de-DE" altLang="de-DE" sz="1200" kern="0" dirty="0">
                <a:solidFill>
                  <a:srgbClr val="000000"/>
                </a:solidFill>
                <a:latin typeface="Arial" pitchFamily="34" charset="0"/>
              </a:rPr>
              <a:t>Sie kann als Einstieg dienen. </a:t>
            </a:r>
            <a:br>
              <a:rPr lang="de-DE" altLang="de-DE" sz="1100" kern="0" dirty="0">
                <a:solidFill>
                  <a:srgbClr val="000000"/>
                </a:solidFill>
                <a:latin typeface="Arial" pitchFamily="34" charset="0"/>
              </a:rPr>
            </a:br>
            <a:endParaRPr lang="de-DE" altLang="de-DE" sz="1200" kern="0" dirty="0">
              <a:solidFill>
                <a:srgbClr val="000000"/>
              </a:solidFill>
              <a:latin typeface="Arial" pitchFamily="34" charset="0"/>
            </a:endParaRPr>
          </a:p>
          <a:p>
            <a:pPr eaLnBrk="1" fontAlgn="auto" hangingPunct="1">
              <a:lnSpc>
                <a:spcPts val="1600"/>
              </a:lnSpc>
              <a:spcBef>
                <a:spcPts val="600"/>
              </a:spcBef>
              <a:spcAft>
                <a:spcPts val="0"/>
              </a:spcAft>
              <a:buClr>
                <a:srgbClr val="009999"/>
              </a:buClr>
              <a:buFontTx/>
              <a:buNone/>
              <a:defRPr/>
            </a:pPr>
            <a:endParaRPr lang="de-DE" altLang="de-DE" sz="1200" kern="0" dirty="0">
              <a:solidFill>
                <a:srgbClr val="000000"/>
              </a:solidFill>
              <a:latin typeface="Arial" pitchFamily="34" charset="0"/>
            </a:endParaRPr>
          </a:p>
          <a:p>
            <a:pPr eaLnBrk="1" fontAlgn="auto" hangingPunct="1">
              <a:lnSpc>
                <a:spcPts val="1600"/>
              </a:lnSpc>
              <a:spcBef>
                <a:spcPts val="600"/>
              </a:spcBef>
              <a:spcAft>
                <a:spcPts val="0"/>
              </a:spcAft>
              <a:buClr>
                <a:srgbClr val="009999"/>
              </a:buClr>
              <a:buFontTx/>
              <a:buNone/>
              <a:defRPr/>
            </a:pPr>
            <a:r>
              <a:rPr lang="de-DE" altLang="de-DE" sz="1200" kern="0" dirty="0">
                <a:solidFill>
                  <a:srgbClr val="000000"/>
                </a:solidFill>
                <a:latin typeface="Arial" pitchFamily="34" charset="0"/>
              </a:rPr>
              <a:t>Wir wünschen Ihnen einen erfolgreichen Unterricht!</a:t>
            </a:r>
          </a:p>
        </p:txBody>
      </p:sp>
    </p:spTree>
    <p:extLst>
      <p:ext uri="{BB962C8B-B14F-4D97-AF65-F5344CB8AC3E}">
        <p14:creationId xmlns:p14="http://schemas.microsoft.com/office/powerpoint/2010/main" val="982960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3">
            <a:extLst>
              <a:ext uri="{FF2B5EF4-FFF2-40B4-BE49-F238E27FC236}">
                <a16:creationId xmlns:a16="http://schemas.microsoft.com/office/drawing/2014/main" id="{86BDC14D-D1A7-9D75-3689-A7E59B6AD3DF}"/>
              </a:ext>
            </a:extLst>
          </p:cNvPr>
          <p:cNvSpPr>
            <a:spLocks noChangeArrowheads="1"/>
          </p:cNvSpPr>
          <p:nvPr/>
        </p:nvSpPr>
        <p:spPr bwMode="auto">
          <a:xfrm>
            <a:off x="452438" y="5157192"/>
            <a:ext cx="8239124" cy="1295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sz="1400">
                <a:solidFill>
                  <a:srgbClr val="333333"/>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pPr>
            <a:r>
              <a:rPr lang="de-AT" altLang="de-DE" b="1" dirty="0">
                <a:solidFill>
                  <a:srgbClr val="000000"/>
                </a:solidFill>
              </a:rPr>
              <a:t>Hochland bei Hardegg – weniger fruchtbar und kühler</a:t>
            </a:r>
          </a:p>
          <a:p>
            <a:pPr eaLnBrk="1" hangingPunct="1">
              <a:spcBef>
                <a:spcPct val="0"/>
              </a:spcBef>
            </a:pPr>
            <a:r>
              <a:rPr lang="de-AT" altLang="de-DE" dirty="0">
                <a:solidFill>
                  <a:srgbClr val="000000"/>
                </a:solidFill>
              </a:rPr>
              <a:t>Das Granit- und </a:t>
            </a:r>
            <a:r>
              <a:rPr lang="de-AT" altLang="de-DE" dirty="0" err="1">
                <a:solidFill>
                  <a:srgbClr val="000000"/>
                </a:solidFill>
              </a:rPr>
              <a:t>Gneishochland</a:t>
            </a:r>
            <a:r>
              <a:rPr lang="de-AT" altLang="de-DE" dirty="0">
                <a:solidFill>
                  <a:srgbClr val="000000"/>
                </a:solidFill>
              </a:rPr>
              <a:t> ist der älteste Teil von Österreich. Früher befand sich da ein Hochgebirge. Durch die Verwitterung wurde in vielen Millionen Jahren daraus ein Hochland. Wälder wurden für die Landwirtschaft gerodet. Weil der Boden weniger fruchtbar und das Klima kühler ist, werden Erdäpfel, Getreide, Mohn und Heilkräuter angebaut. Die Forstwirtschaft ist bis heute bedeutend.</a:t>
            </a:r>
            <a:endParaRPr lang="de-DE" altLang="de-DE" dirty="0">
              <a:solidFill>
                <a:srgbClr val="000000"/>
              </a:solidFill>
            </a:endParaRPr>
          </a:p>
        </p:txBody>
      </p:sp>
      <p:pic>
        <p:nvPicPr>
          <p:cNvPr id="5123" name="Grafik 1">
            <a:extLst>
              <a:ext uri="{FF2B5EF4-FFF2-40B4-BE49-F238E27FC236}">
                <a16:creationId xmlns:a16="http://schemas.microsoft.com/office/drawing/2014/main" id="{94CE2E3A-695E-2AC8-A332-1770F9FC3872}"/>
              </a:ext>
            </a:extLst>
          </p:cNvPr>
          <p:cNvPicPr>
            <a:picLocks noChangeAspect="1"/>
          </p:cNvPicPr>
          <p:nvPr/>
        </p:nvPicPr>
        <p:blipFill rotWithShape="1">
          <a:blip r:embed="rId2">
            <a:extLst>
              <a:ext uri="{28A0092B-C50C-407E-A947-70E740481C1C}">
                <a14:useLocalDpi xmlns:a14="http://schemas.microsoft.com/office/drawing/2010/main" val="0"/>
              </a:ext>
            </a:extLst>
          </a:blip>
          <a:srcRect l="9895" t="17784" b="20277"/>
          <a:stretch/>
        </p:blipFill>
        <p:spPr bwMode="auto">
          <a:xfrm>
            <a:off x="452437" y="764704"/>
            <a:ext cx="8239125" cy="4247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hteck 3">
            <a:extLst>
              <a:ext uri="{FF2B5EF4-FFF2-40B4-BE49-F238E27FC236}">
                <a16:creationId xmlns:a16="http://schemas.microsoft.com/office/drawing/2014/main" id="{C10760E3-520C-8136-A220-F21FA0F8F2E5}"/>
              </a:ext>
            </a:extLst>
          </p:cNvPr>
          <p:cNvSpPr>
            <a:spLocks noChangeArrowheads="1"/>
          </p:cNvSpPr>
          <p:nvPr/>
        </p:nvSpPr>
        <p:spPr bwMode="auto">
          <a:xfrm>
            <a:off x="684213" y="5516563"/>
            <a:ext cx="789146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sz="1400">
                <a:solidFill>
                  <a:srgbClr val="333333"/>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pPr>
            <a:r>
              <a:rPr lang="de-DE" altLang="de-DE" b="1" dirty="0">
                <a:solidFill>
                  <a:srgbClr val="000000"/>
                </a:solidFill>
              </a:rPr>
              <a:t>Wackelsteine ‒ typisch für das Waldviertel</a:t>
            </a:r>
          </a:p>
          <a:p>
            <a:pPr eaLnBrk="1" hangingPunct="1">
              <a:spcBef>
                <a:spcPct val="0"/>
              </a:spcBef>
            </a:pPr>
            <a:r>
              <a:rPr lang="de-DE" altLang="de-DE" dirty="0">
                <a:solidFill>
                  <a:srgbClr val="000000"/>
                </a:solidFill>
              </a:rPr>
              <a:t>Granit und Gneis sind sehr harte Gesteine, aber in Millionen Jahren verwittern auch sie. Dadurch haben sich Blöcke gebildet, die sich in der Landschaft auftürmen. Manche sind beweglich geworden. </a:t>
            </a:r>
          </a:p>
          <a:p>
            <a:pPr eaLnBrk="1" hangingPunct="1">
              <a:spcBef>
                <a:spcPct val="0"/>
              </a:spcBef>
            </a:pPr>
            <a:r>
              <a:rPr lang="de-DE" altLang="de-DE" dirty="0">
                <a:solidFill>
                  <a:srgbClr val="000000"/>
                </a:solidFill>
              </a:rPr>
              <a:t>Daher kommt ihr Name: Wackelsteine. Sie sind ein beliebtes Ziel für Wanderungen.</a:t>
            </a:r>
          </a:p>
        </p:txBody>
      </p:sp>
      <p:pic>
        <p:nvPicPr>
          <p:cNvPr id="6147" name="Picture 2" descr="I:\xxx-transfer\SWA\Bildergalerien unterwegs\Granit Gneishochland\Waldviertel\IMG_3279.JPG">
            <a:extLst>
              <a:ext uri="{FF2B5EF4-FFF2-40B4-BE49-F238E27FC236}">
                <a16:creationId xmlns:a16="http://schemas.microsoft.com/office/drawing/2014/main" id="{57B4C06F-59B5-FCB4-BE35-58980515FE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1806" b="10809"/>
          <a:stretch>
            <a:fillRect/>
          </a:stretch>
        </p:blipFill>
        <p:spPr bwMode="auto">
          <a:xfrm>
            <a:off x="677863" y="1412875"/>
            <a:ext cx="7494587" cy="38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hteck 3">
            <a:extLst>
              <a:ext uri="{FF2B5EF4-FFF2-40B4-BE49-F238E27FC236}">
                <a16:creationId xmlns:a16="http://schemas.microsoft.com/office/drawing/2014/main" id="{F1061EAB-9AAE-B7A5-CDC5-3B218B6B86F3}"/>
              </a:ext>
            </a:extLst>
          </p:cNvPr>
          <p:cNvSpPr>
            <a:spLocks noChangeArrowheads="1"/>
          </p:cNvSpPr>
          <p:nvPr/>
        </p:nvSpPr>
        <p:spPr bwMode="auto">
          <a:xfrm>
            <a:off x="684213" y="5661025"/>
            <a:ext cx="7891462"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sz="1400">
                <a:solidFill>
                  <a:srgbClr val="333333"/>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pPr>
            <a:r>
              <a:rPr lang="de-AT" altLang="de-DE" b="1" dirty="0">
                <a:solidFill>
                  <a:srgbClr val="000000"/>
                </a:solidFill>
              </a:rPr>
              <a:t>Beim Stift </a:t>
            </a:r>
            <a:r>
              <a:rPr lang="de-AT" altLang="de-DE" b="1" dirty="0" err="1">
                <a:solidFill>
                  <a:srgbClr val="000000"/>
                </a:solidFill>
              </a:rPr>
              <a:t>Zwettl</a:t>
            </a:r>
            <a:endParaRPr lang="de-AT" altLang="de-DE" b="1" dirty="0">
              <a:solidFill>
                <a:srgbClr val="000000"/>
              </a:solidFill>
            </a:endParaRPr>
          </a:p>
          <a:p>
            <a:pPr eaLnBrk="1" hangingPunct="1">
              <a:spcBef>
                <a:spcPct val="0"/>
              </a:spcBef>
            </a:pPr>
            <a:r>
              <a:rPr lang="de-AT" altLang="de-DE" dirty="0">
                <a:solidFill>
                  <a:srgbClr val="000000"/>
                </a:solidFill>
              </a:rPr>
              <a:t>Das Hochland ist von sanften und leicht geschwungenen Hochflächen gekennzeichnet. Im Mittelalter wurden Klöster gegründet. </a:t>
            </a:r>
            <a:endParaRPr lang="de-DE" altLang="de-DE" dirty="0">
              <a:solidFill>
                <a:srgbClr val="000000"/>
              </a:solidFill>
            </a:endParaRPr>
          </a:p>
        </p:txBody>
      </p:sp>
      <p:pic>
        <p:nvPicPr>
          <p:cNvPr id="7171" name="Grafik 1">
            <a:extLst>
              <a:ext uri="{FF2B5EF4-FFF2-40B4-BE49-F238E27FC236}">
                <a16:creationId xmlns:a16="http://schemas.microsoft.com/office/drawing/2014/main" id="{98927F80-754B-510A-16F2-4C6CEFE0EE2B}"/>
              </a:ext>
            </a:extLst>
          </p:cNvPr>
          <p:cNvPicPr>
            <a:picLocks noChangeAspect="1"/>
          </p:cNvPicPr>
          <p:nvPr/>
        </p:nvPicPr>
        <p:blipFill>
          <a:blip r:embed="rId2">
            <a:extLst>
              <a:ext uri="{28A0092B-C50C-407E-A947-70E740481C1C}">
                <a14:useLocalDpi xmlns:a14="http://schemas.microsoft.com/office/drawing/2010/main" val="0"/>
              </a:ext>
            </a:extLst>
          </a:blip>
          <a:srcRect l="20937" t="28380" b="5507"/>
          <a:stretch>
            <a:fillRect/>
          </a:stretch>
        </p:blipFill>
        <p:spPr bwMode="auto">
          <a:xfrm>
            <a:off x="681038" y="1146175"/>
            <a:ext cx="7707312"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hteck 3">
            <a:extLst>
              <a:ext uri="{FF2B5EF4-FFF2-40B4-BE49-F238E27FC236}">
                <a16:creationId xmlns:a16="http://schemas.microsoft.com/office/drawing/2014/main" id="{E365098C-5DF4-A281-FF67-6409C411CFD3}"/>
              </a:ext>
            </a:extLst>
          </p:cNvPr>
          <p:cNvSpPr>
            <a:spLocks noChangeArrowheads="1"/>
          </p:cNvSpPr>
          <p:nvPr/>
        </p:nvSpPr>
        <p:spPr bwMode="auto">
          <a:xfrm>
            <a:off x="827088" y="5589240"/>
            <a:ext cx="7891462" cy="93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sz="1400">
                <a:solidFill>
                  <a:srgbClr val="333333"/>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pPr>
            <a:r>
              <a:rPr lang="de-AT" altLang="de-DE" b="1" dirty="0">
                <a:solidFill>
                  <a:srgbClr val="000000"/>
                </a:solidFill>
              </a:rPr>
              <a:t>Rosenburg</a:t>
            </a:r>
          </a:p>
          <a:p>
            <a:pPr eaLnBrk="1" hangingPunct="1">
              <a:spcBef>
                <a:spcPct val="0"/>
              </a:spcBef>
            </a:pPr>
            <a:r>
              <a:rPr lang="de-AT" altLang="de-DE" dirty="0">
                <a:solidFill>
                  <a:srgbClr val="000000"/>
                </a:solidFill>
              </a:rPr>
              <a:t>Weil das Gebiet früher umkämpft war, wurden Burgen errichtet. Diese Burgen, Klöster und historische Orte fördern den Tourismus in einem wirtschaftlich schwachen Gebiet. Viele Menschen suchen im Waldviertel oder Mühlviertel Ruhe und Erholung. </a:t>
            </a:r>
            <a:endParaRPr lang="de-DE" altLang="de-DE" dirty="0">
              <a:solidFill>
                <a:srgbClr val="000000"/>
              </a:solidFill>
            </a:endParaRPr>
          </a:p>
        </p:txBody>
      </p:sp>
      <p:pic>
        <p:nvPicPr>
          <p:cNvPr id="8195" name="Grafik 1">
            <a:extLst>
              <a:ext uri="{FF2B5EF4-FFF2-40B4-BE49-F238E27FC236}">
                <a16:creationId xmlns:a16="http://schemas.microsoft.com/office/drawing/2014/main" id="{662B4608-809D-FD86-6E3E-1F04EB76FBB9}"/>
              </a:ext>
            </a:extLst>
          </p:cNvPr>
          <p:cNvPicPr>
            <a:picLocks noChangeAspect="1"/>
          </p:cNvPicPr>
          <p:nvPr/>
        </p:nvPicPr>
        <p:blipFill>
          <a:blip r:embed="rId2">
            <a:extLst>
              <a:ext uri="{28A0092B-C50C-407E-A947-70E740481C1C}">
                <a14:useLocalDpi xmlns:a14="http://schemas.microsoft.com/office/drawing/2010/main" val="0"/>
              </a:ext>
            </a:extLst>
          </a:blip>
          <a:srcRect t="4015" b="2148"/>
          <a:stretch>
            <a:fillRect/>
          </a:stretch>
        </p:blipFill>
        <p:spPr bwMode="auto">
          <a:xfrm>
            <a:off x="827088" y="885825"/>
            <a:ext cx="7489825"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hteck 3">
            <a:extLst>
              <a:ext uri="{FF2B5EF4-FFF2-40B4-BE49-F238E27FC236}">
                <a16:creationId xmlns:a16="http://schemas.microsoft.com/office/drawing/2014/main" id="{14D9BE80-52BA-98FC-DBE0-69E2B54F1252}"/>
              </a:ext>
            </a:extLst>
          </p:cNvPr>
          <p:cNvSpPr>
            <a:spLocks noChangeArrowheads="1"/>
          </p:cNvSpPr>
          <p:nvPr/>
        </p:nvSpPr>
        <p:spPr bwMode="auto">
          <a:xfrm>
            <a:off x="684213" y="5661025"/>
            <a:ext cx="7891462"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sz="1400">
                <a:solidFill>
                  <a:srgbClr val="333333"/>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pPr>
            <a:r>
              <a:rPr lang="de-AT" altLang="de-DE" b="1" dirty="0">
                <a:solidFill>
                  <a:srgbClr val="000000"/>
                </a:solidFill>
              </a:rPr>
              <a:t>Burgruine </a:t>
            </a:r>
            <a:r>
              <a:rPr lang="de-AT" altLang="de-DE" b="1" dirty="0" err="1">
                <a:solidFill>
                  <a:srgbClr val="000000"/>
                </a:solidFill>
              </a:rPr>
              <a:t>Aggstein</a:t>
            </a:r>
            <a:r>
              <a:rPr lang="de-AT" altLang="de-DE" b="1" dirty="0">
                <a:solidFill>
                  <a:srgbClr val="000000"/>
                </a:solidFill>
              </a:rPr>
              <a:t> in der Wachau</a:t>
            </a:r>
          </a:p>
          <a:p>
            <a:pPr eaLnBrk="1" hangingPunct="1">
              <a:spcBef>
                <a:spcPct val="0"/>
              </a:spcBef>
            </a:pPr>
            <a:r>
              <a:rPr lang="de-AT" altLang="de-DE" dirty="0">
                <a:solidFill>
                  <a:srgbClr val="000000"/>
                </a:solidFill>
              </a:rPr>
              <a:t>Die Donau hat sich im Granit und Gneis des Waldviertels eingeschnitten. Sie bildet zwischen </a:t>
            </a:r>
            <a:r>
              <a:rPr lang="de-AT" altLang="de-DE" dirty="0" err="1">
                <a:solidFill>
                  <a:srgbClr val="000000"/>
                </a:solidFill>
              </a:rPr>
              <a:t>Melk</a:t>
            </a:r>
            <a:r>
              <a:rPr lang="de-AT" altLang="de-DE" dirty="0">
                <a:solidFill>
                  <a:srgbClr val="000000"/>
                </a:solidFill>
              </a:rPr>
              <a:t> und Krems ein wunderschönes Tal: die Wachau, ein Weltkulturerbe.</a:t>
            </a:r>
            <a:endParaRPr lang="de-DE" altLang="de-DE" dirty="0">
              <a:solidFill>
                <a:srgbClr val="000000"/>
              </a:solidFill>
            </a:endParaRPr>
          </a:p>
        </p:txBody>
      </p:sp>
      <p:pic>
        <p:nvPicPr>
          <p:cNvPr id="14339" name="Grafik 1">
            <a:extLst>
              <a:ext uri="{FF2B5EF4-FFF2-40B4-BE49-F238E27FC236}">
                <a16:creationId xmlns:a16="http://schemas.microsoft.com/office/drawing/2014/main" id="{5EA2D92E-5446-37FB-44A0-EA7FF4CD3517}"/>
              </a:ext>
            </a:extLst>
          </p:cNvPr>
          <p:cNvPicPr>
            <a:picLocks noChangeAspect="1"/>
          </p:cNvPicPr>
          <p:nvPr/>
        </p:nvPicPr>
        <p:blipFill>
          <a:blip r:embed="rId2">
            <a:extLst>
              <a:ext uri="{28A0092B-C50C-407E-A947-70E740481C1C}">
                <a14:useLocalDpi xmlns:a14="http://schemas.microsoft.com/office/drawing/2010/main" val="0"/>
              </a:ext>
            </a:extLst>
          </a:blip>
          <a:srcRect t="3578" b="29984"/>
          <a:stretch>
            <a:fillRect/>
          </a:stretch>
        </p:blipFill>
        <p:spPr bwMode="auto">
          <a:xfrm>
            <a:off x="611188" y="1052513"/>
            <a:ext cx="7921625"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hteck 3">
            <a:extLst>
              <a:ext uri="{FF2B5EF4-FFF2-40B4-BE49-F238E27FC236}">
                <a16:creationId xmlns:a16="http://schemas.microsoft.com/office/drawing/2014/main" id="{E6702132-92CA-15FF-86C4-9728E7E4D7BB}"/>
              </a:ext>
            </a:extLst>
          </p:cNvPr>
          <p:cNvSpPr>
            <a:spLocks noChangeArrowheads="1"/>
          </p:cNvSpPr>
          <p:nvPr/>
        </p:nvSpPr>
        <p:spPr bwMode="auto">
          <a:xfrm>
            <a:off x="684213" y="5661025"/>
            <a:ext cx="7891462"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sz="1400">
                <a:solidFill>
                  <a:srgbClr val="333333"/>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pPr>
            <a:r>
              <a:rPr lang="de-AT" altLang="de-DE" b="1">
                <a:solidFill>
                  <a:srgbClr val="000000"/>
                </a:solidFill>
              </a:rPr>
              <a:t>Spitz an der Donau</a:t>
            </a:r>
          </a:p>
          <a:p>
            <a:pPr eaLnBrk="1" hangingPunct="1">
              <a:spcBef>
                <a:spcPct val="0"/>
              </a:spcBef>
            </a:pPr>
            <a:r>
              <a:rPr lang="de-AT" altLang="de-DE">
                <a:solidFill>
                  <a:srgbClr val="000000"/>
                </a:solidFill>
              </a:rPr>
              <a:t>Hier hat die Donau Niedrigwasser. Bei Hochwasser wurden früher viele an der Donau liegende Siedlungen überschwemmt. Heute kann bei Bedarf ein Hochwasserschutz installiert werden.</a:t>
            </a:r>
            <a:endParaRPr lang="de-DE" altLang="de-DE">
              <a:solidFill>
                <a:srgbClr val="000000"/>
              </a:solidFill>
            </a:endParaRPr>
          </a:p>
        </p:txBody>
      </p:sp>
      <p:pic>
        <p:nvPicPr>
          <p:cNvPr id="15363" name="Grafik 1">
            <a:extLst>
              <a:ext uri="{FF2B5EF4-FFF2-40B4-BE49-F238E27FC236}">
                <a16:creationId xmlns:a16="http://schemas.microsoft.com/office/drawing/2014/main" id="{8DA314A6-D20E-0015-C29F-120DE776FC36}"/>
              </a:ext>
            </a:extLst>
          </p:cNvPr>
          <p:cNvPicPr>
            <a:picLocks noChangeAspect="1"/>
          </p:cNvPicPr>
          <p:nvPr/>
        </p:nvPicPr>
        <p:blipFill>
          <a:blip r:embed="rId2">
            <a:extLst>
              <a:ext uri="{28A0092B-C50C-407E-A947-70E740481C1C}">
                <a14:useLocalDpi xmlns:a14="http://schemas.microsoft.com/office/drawing/2010/main" val="0"/>
              </a:ext>
            </a:extLst>
          </a:blip>
          <a:srcRect t="3011" b="14793"/>
          <a:stretch>
            <a:fillRect/>
          </a:stretch>
        </p:blipFill>
        <p:spPr bwMode="auto">
          <a:xfrm>
            <a:off x="684213" y="908050"/>
            <a:ext cx="7775575" cy="459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hteck 3">
            <a:extLst>
              <a:ext uri="{FF2B5EF4-FFF2-40B4-BE49-F238E27FC236}">
                <a16:creationId xmlns:a16="http://schemas.microsoft.com/office/drawing/2014/main" id="{EC2A12DC-B61D-DA13-4B3C-12A51851C845}"/>
              </a:ext>
            </a:extLst>
          </p:cNvPr>
          <p:cNvSpPr>
            <a:spLocks noChangeArrowheads="1"/>
          </p:cNvSpPr>
          <p:nvPr/>
        </p:nvSpPr>
        <p:spPr bwMode="auto">
          <a:xfrm>
            <a:off x="684213" y="5661024"/>
            <a:ext cx="7891462" cy="93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sz="1400">
                <a:solidFill>
                  <a:srgbClr val="333333"/>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pPr>
            <a:r>
              <a:rPr lang="de-AT" altLang="de-DE" b="1" dirty="0">
                <a:solidFill>
                  <a:srgbClr val="000000"/>
                </a:solidFill>
              </a:rPr>
              <a:t>Kampstausee Ottenstein</a:t>
            </a:r>
          </a:p>
          <a:p>
            <a:pPr eaLnBrk="1" hangingPunct="1">
              <a:spcBef>
                <a:spcPct val="0"/>
              </a:spcBef>
            </a:pPr>
            <a:r>
              <a:rPr lang="de-AT" altLang="de-DE" dirty="0">
                <a:solidFill>
                  <a:srgbClr val="000000"/>
                </a:solidFill>
              </a:rPr>
              <a:t>Der Fluss Kamp hat sich im Laufe der Zeit tief in den Granit und Gneis eingeschnitten. Deswegen war es dort relativ einfach, Kraftwerke zu errichten. Stauseen wurden zu Erholungsgebieten.</a:t>
            </a:r>
            <a:endParaRPr lang="de-DE" altLang="de-DE" dirty="0">
              <a:solidFill>
                <a:srgbClr val="000000"/>
              </a:solidFill>
            </a:endParaRPr>
          </a:p>
        </p:txBody>
      </p:sp>
      <p:pic>
        <p:nvPicPr>
          <p:cNvPr id="11267" name="Grafik 1">
            <a:extLst>
              <a:ext uri="{FF2B5EF4-FFF2-40B4-BE49-F238E27FC236}">
                <a16:creationId xmlns:a16="http://schemas.microsoft.com/office/drawing/2014/main" id="{B80D9B7C-FEE8-E04B-1222-5316269709B1}"/>
              </a:ext>
            </a:extLst>
          </p:cNvPr>
          <p:cNvPicPr>
            <a:picLocks noChangeAspect="1"/>
          </p:cNvPicPr>
          <p:nvPr/>
        </p:nvPicPr>
        <p:blipFill>
          <a:blip r:embed="rId2">
            <a:extLst>
              <a:ext uri="{28A0092B-C50C-407E-A947-70E740481C1C}">
                <a14:useLocalDpi xmlns:a14="http://schemas.microsoft.com/office/drawing/2010/main" val="0"/>
              </a:ext>
            </a:extLst>
          </a:blip>
          <a:srcRect t="10677" r="12291" b="11617"/>
          <a:stretch>
            <a:fillRect/>
          </a:stretch>
        </p:blipFill>
        <p:spPr bwMode="auto">
          <a:xfrm>
            <a:off x="669925" y="981075"/>
            <a:ext cx="7789863" cy="45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hteck 3">
            <a:extLst>
              <a:ext uri="{FF2B5EF4-FFF2-40B4-BE49-F238E27FC236}">
                <a16:creationId xmlns:a16="http://schemas.microsoft.com/office/drawing/2014/main" id="{63BB3A7B-1C10-D58B-C6A9-9E8F05DF70A2}"/>
              </a:ext>
            </a:extLst>
          </p:cNvPr>
          <p:cNvSpPr>
            <a:spLocks noChangeArrowheads="1"/>
          </p:cNvSpPr>
          <p:nvPr/>
        </p:nvSpPr>
        <p:spPr bwMode="auto">
          <a:xfrm>
            <a:off x="684213" y="5661025"/>
            <a:ext cx="7891462"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sz="1400">
                <a:solidFill>
                  <a:srgbClr val="333333"/>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pPr>
            <a:r>
              <a:rPr lang="de-AT" altLang="de-DE" b="1">
                <a:solidFill>
                  <a:srgbClr val="000000"/>
                </a:solidFill>
              </a:rPr>
              <a:t>Kamp</a:t>
            </a:r>
          </a:p>
          <a:p>
            <a:pPr eaLnBrk="1" hangingPunct="1">
              <a:spcBef>
                <a:spcPct val="0"/>
              </a:spcBef>
            </a:pPr>
            <a:r>
              <a:rPr lang="de-AT" altLang="de-DE">
                <a:solidFill>
                  <a:srgbClr val="000000"/>
                </a:solidFill>
              </a:rPr>
              <a:t>Die tief eingeschnittenen Flüsse im Granit- und Gneishochland bilden manchmal Schlingen. Solche Flussschlingen nennt man Mäander.</a:t>
            </a:r>
            <a:endParaRPr lang="de-DE" altLang="de-DE">
              <a:solidFill>
                <a:srgbClr val="000000"/>
              </a:solidFill>
            </a:endParaRPr>
          </a:p>
        </p:txBody>
      </p:sp>
      <p:pic>
        <p:nvPicPr>
          <p:cNvPr id="12291" name="Grafik 1">
            <a:extLst>
              <a:ext uri="{FF2B5EF4-FFF2-40B4-BE49-F238E27FC236}">
                <a16:creationId xmlns:a16="http://schemas.microsoft.com/office/drawing/2014/main" id="{17FEAA99-D08C-0EDC-E933-B3709892233E}"/>
              </a:ext>
            </a:extLst>
          </p:cNvPr>
          <p:cNvPicPr>
            <a:picLocks noChangeAspect="1"/>
          </p:cNvPicPr>
          <p:nvPr/>
        </p:nvPicPr>
        <p:blipFill>
          <a:blip r:embed="rId2">
            <a:extLst>
              <a:ext uri="{28A0092B-C50C-407E-A947-70E740481C1C}">
                <a14:useLocalDpi xmlns:a14="http://schemas.microsoft.com/office/drawing/2010/main" val="0"/>
              </a:ext>
            </a:extLst>
          </a:blip>
          <a:srcRect l="7475" t="6290" b="7370"/>
          <a:stretch>
            <a:fillRect/>
          </a:stretch>
        </p:blipFill>
        <p:spPr bwMode="auto">
          <a:xfrm>
            <a:off x="539750" y="981075"/>
            <a:ext cx="8035925"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Larissa">
  <a:themeElements>
    <a:clrScheme name="Zusammengesetzt">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732</Words>
  <Application>Microsoft Office PowerPoint</Application>
  <PresentationFormat>Bildschirmpräsentation (4:3)</PresentationFormat>
  <Paragraphs>54</Paragraphs>
  <Slides>16</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16</vt:i4>
      </vt:variant>
    </vt:vector>
  </HeadingPairs>
  <TitlesOfParts>
    <vt:vector size="21" baseType="lpstr">
      <vt:lpstr>Arial</vt:lpstr>
      <vt:lpstr>Calibri</vt:lpstr>
      <vt:lpstr>Syntax LT Std</vt:lpstr>
      <vt:lpstr>Wingdings</vt:lpstr>
      <vt:lpstr>Larissa</vt:lpstr>
      <vt:lpstr>Freizeit, Wohnen, Arbeiten – Beispiel:  Granit- und Gneishochland</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Aushilfe VS_NMS</dc:creator>
  <cp:lastModifiedBy>Veronika Gregori</cp:lastModifiedBy>
  <cp:revision>238</cp:revision>
  <dcterms:created xsi:type="dcterms:W3CDTF">2013-10-08T07:58:50Z</dcterms:created>
  <dcterms:modified xsi:type="dcterms:W3CDTF">2025-05-09T08:31:34Z</dcterms:modified>
</cp:coreProperties>
</file>