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83" r:id="rId3"/>
    <p:sldId id="281" r:id="rId4"/>
    <p:sldId id="291" r:id="rId5"/>
    <p:sldId id="284" r:id="rId6"/>
    <p:sldId id="286" r:id="rId7"/>
    <p:sldId id="285" r:id="rId8"/>
    <p:sldId id="282" r:id="rId9"/>
    <p:sldId id="290" r:id="rId10"/>
    <p:sldId id="289" r:id="rId11"/>
    <p:sldId id="280" r:id="rId12"/>
    <p:sldId id="288" r:id="rId13"/>
    <p:sldId id="279" r:id="rId14"/>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179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16.07.2026</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13</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Text Box 10"/>
          <p:cNvSpPr txBox="1">
            <a:spLocks noChangeArrowheads="1"/>
          </p:cNvSpPr>
          <p:nvPr/>
        </p:nvSpPr>
        <p:spPr bwMode="auto">
          <a:xfrm>
            <a:off x="1241785" y="2459504"/>
            <a:ext cx="666043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6000" dirty="0">
                <a:solidFill>
                  <a:srgbClr val="333333"/>
                </a:solidFill>
              </a:rPr>
              <a:t>Die „Goldenen Zwanziger“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Der Expressionismus war einer von vielen neuen Kunstrichtungen. Das abgebildete Gemälde „Blick auf </a:t>
            </a:r>
            <a:r>
              <a:rPr lang="de-DE" altLang="de-DE" sz="1400" dirty="0" err="1">
                <a:solidFill>
                  <a:srgbClr val="333333"/>
                </a:solidFill>
              </a:rPr>
              <a:t>Cagne</a:t>
            </a:r>
            <a:r>
              <a:rPr lang="de-DE" altLang="de-DE" sz="1400" dirty="0">
                <a:solidFill>
                  <a:srgbClr val="333333"/>
                </a:solidFill>
              </a:rPr>
              <a:t>“ stammt vom französischen Maler Chaim Soutine. Typisch für expressionistische Kunst sind großflächige Formen und starke Farbkontraste. Wichtig waren die Gefühle, die ein Werk beim Betrachten auslöste.</a:t>
            </a:r>
          </a:p>
        </p:txBody>
      </p:sp>
      <p:pic>
        <p:nvPicPr>
          <p:cNvPr id="3" name="Grafik 2" descr="Ein Bild, das Bild, Zeichnung, Kunst, Landschaft enthält.&#10;&#10;Automatisch generierte Beschreibung">
            <a:extLst>
              <a:ext uri="{FF2B5EF4-FFF2-40B4-BE49-F238E27FC236}">
                <a16:creationId xmlns:a16="http://schemas.microsoft.com/office/drawing/2014/main" id="{DED78730-52B7-3131-229E-F9874030C6E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638" t="11549" r="1337" b="12587"/>
          <a:stretch/>
        </p:blipFill>
        <p:spPr>
          <a:xfrm>
            <a:off x="528928" y="620689"/>
            <a:ext cx="8111248" cy="5202698"/>
          </a:xfrm>
          <a:prstGeom prst="rect">
            <a:avLst/>
          </a:prstGeom>
        </p:spPr>
      </p:pic>
    </p:spTree>
    <p:extLst>
      <p:ext uri="{BB962C8B-B14F-4D97-AF65-F5344CB8AC3E}">
        <p14:creationId xmlns:p14="http://schemas.microsoft.com/office/powerpoint/2010/main" val="5893639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Kirchen und konservative Parteien kämpften gegen den neuen „sündige“ Lebensstil. In den USA entwickelte sich im 19. Jahrhundert der rassistische Ku-Klux-Klan. Er zog viele unzufriedene Weiße an. 1924 sollen ihm etwa vier Millionen Amerikanerinnen und Amerikaner angehört haben.</a:t>
            </a:r>
          </a:p>
        </p:txBody>
      </p:sp>
      <p:pic>
        <p:nvPicPr>
          <p:cNvPr id="5" name="Grafik 4" descr="Ein Bild, das Kleidung, Person, draußen, Uniform enthält.&#10;&#10;Automatisch generierte Beschreibung">
            <a:extLst>
              <a:ext uri="{FF2B5EF4-FFF2-40B4-BE49-F238E27FC236}">
                <a16:creationId xmlns:a16="http://schemas.microsoft.com/office/drawing/2014/main" id="{AB3344F7-F7D7-8095-C5BD-325E407D494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9729"/>
          <a:stretch/>
        </p:blipFill>
        <p:spPr>
          <a:xfrm>
            <a:off x="534110" y="620687"/>
            <a:ext cx="8106066" cy="5202699"/>
          </a:xfrm>
          <a:prstGeom prst="rect">
            <a:avLst/>
          </a:prstGeom>
        </p:spPr>
      </p:pic>
    </p:spTree>
    <p:extLst>
      <p:ext uri="{BB962C8B-B14F-4D97-AF65-F5344CB8AC3E}">
        <p14:creationId xmlns:p14="http://schemas.microsoft.com/office/powerpoint/2010/main" val="22639711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Den Wirtschaftsboom der „Goldenen Zwanziger“ beendete 1929 der Börsenkrach in den USA. Dabei verloren Millionen ihr Erspartes. Unternehmen mussten schließen. Die Arbeitslosigkeit stieg. Bald betraf die Wirtschaftskrise die ganze Welt.</a:t>
            </a:r>
          </a:p>
        </p:txBody>
      </p:sp>
      <p:pic>
        <p:nvPicPr>
          <p:cNvPr id="5" name="Grafik 4" descr="Ein Bild, das Kleidung, Gebäude, Person, Schuhwerk enthält.&#10;&#10;Automatisch generierte Beschreibung">
            <a:extLst>
              <a:ext uri="{FF2B5EF4-FFF2-40B4-BE49-F238E27FC236}">
                <a16:creationId xmlns:a16="http://schemas.microsoft.com/office/drawing/2014/main" id="{2B217B34-2209-811A-170B-76C707C22D6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4350" b="6454"/>
          <a:stretch/>
        </p:blipFill>
        <p:spPr>
          <a:xfrm>
            <a:off x="529784" y="620687"/>
            <a:ext cx="8110391" cy="5202699"/>
          </a:xfrm>
          <a:prstGeom prst="rect">
            <a:avLst/>
          </a:prstGeom>
        </p:spPr>
      </p:pic>
    </p:spTree>
    <p:extLst>
      <p:ext uri="{BB962C8B-B14F-4D97-AF65-F5344CB8AC3E}">
        <p14:creationId xmlns:p14="http://schemas.microsoft.com/office/powerpoint/2010/main" val="2350668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 Bausteine-Bilderreise „“Die Goldenen Zwanziger““ bietet sich als anschaulicher Einstieg zu Schulbuch Seite 14/15 an bzw. kann zur Vertiefung der Inhalte herangezogen werden.</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Fotos: Folie 2-5 und 7-12: Everett Collection / shutterstock.com; Folie 6: </a:t>
            </a:r>
            <a:r>
              <a:rPr lang="de-DE" altLang="de-DE" sz="1200" b="0" dirty="0" err="1">
                <a:solidFill>
                  <a:schemeClr val="tx1"/>
                </a:solidFill>
              </a:rPr>
              <a:t>neftali</a:t>
            </a:r>
            <a:r>
              <a:rPr lang="de-DE" altLang="de-DE" sz="1200" b="0" dirty="0">
                <a:solidFill>
                  <a:schemeClr val="tx1"/>
                </a:solidFill>
              </a:rPr>
              <a:t> / shutterstock.com;</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1920er Jahre brachten große gesellschaftliche Veränderungen. Ein neuer Lebensstil verbreitete sich ausgehend von den Großstädten der USA. Dort zwangen hohe Grundstückspreise die Architekten zum Bau von Wolkenkratzern wie dem Empire State Building. Gebaut wurde mit Stahl, Beton und Glas.</a:t>
            </a:r>
          </a:p>
        </p:txBody>
      </p:sp>
      <p:pic>
        <p:nvPicPr>
          <p:cNvPr id="5" name="Grafik 4" descr="Ein Bild, das draußen, Kleidung, Schwarzweiß, Person enthält.&#10;&#10;Automatisch generierte Beschreibung">
            <a:extLst>
              <a:ext uri="{FF2B5EF4-FFF2-40B4-BE49-F238E27FC236}">
                <a16:creationId xmlns:a16="http://schemas.microsoft.com/office/drawing/2014/main" id="{F101612A-E0B7-BBBB-9BC9-40A0A215E92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4594" b="4861"/>
          <a:stretch/>
        </p:blipFill>
        <p:spPr>
          <a:xfrm>
            <a:off x="532138" y="620687"/>
            <a:ext cx="8108038" cy="5202699"/>
          </a:xfrm>
          <a:prstGeom prst="rect">
            <a:avLst/>
          </a:prstGeom>
        </p:spPr>
      </p:pic>
    </p:spTree>
    <p:extLst>
      <p:ext uri="{BB962C8B-B14F-4D97-AF65-F5344CB8AC3E}">
        <p14:creationId xmlns:p14="http://schemas.microsoft.com/office/powerpoint/2010/main" val="10279789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Massenherstellung machte ehemalige Luxusgüter erschwinglich. Ein bekanntes Beispiel für ein Auto vom Fließband ist das „Modell T“ von Ford, auch „Tin Lizzy“ („</a:t>
            </a:r>
            <a:r>
              <a:rPr lang="de-DE" altLang="de-DE" sz="1400" dirty="0" err="1">
                <a:solidFill>
                  <a:srgbClr val="333333"/>
                </a:solidFill>
              </a:rPr>
              <a:t>Blechliesel</a:t>
            </a:r>
            <a:r>
              <a:rPr lang="de-DE" altLang="de-DE" sz="1400" dirty="0">
                <a:solidFill>
                  <a:srgbClr val="333333"/>
                </a:solidFill>
              </a:rPr>
              <a:t>“) genannt. Die Menschen wurden mobil. Besserverdiener zogen aus den Innenstädten in die Vororte.</a:t>
            </a:r>
          </a:p>
        </p:txBody>
      </p:sp>
      <p:pic>
        <p:nvPicPr>
          <p:cNvPr id="5" name="Grafik 4" descr="Ein Bild, das Rad, Fahrzeug, Landfahrzeug, Gebäude enthält.&#10;&#10;Automatisch generierte Beschreibung">
            <a:extLst>
              <a:ext uri="{FF2B5EF4-FFF2-40B4-BE49-F238E27FC236}">
                <a16:creationId xmlns:a16="http://schemas.microsoft.com/office/drawing/2014/main" id="{DDE3D2CB-D70B-BF31-88B3-6075D432933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609" r="7213" b="5882"/>
          <a:stretch/>
        </p:blipFill>
        <p:spPr>
          <a:xfrm>
            <a:off x="530070" y="620688"/>
            <a:ext cx="8110105" cy="5202698"/>
          </a:xfrm>
          <a:prstGeom prst="rect">
            <a:avLst/>
          </a:prstGeom>
        </p:spPr>
      </p:pic>
    </p:spTree>
    <p:extLst>
      <p:ext uri="{BB962C8B-B14F-4D97-AF65-F5344CB8AC3E}">
        <p14:creationId xmlns:p14="http://schemas.microsoft.com/office/powerpoint/2010/main" val="3411140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Grafik 8" descr="Ein Bild, das Retrostyle, Kleidung, Kleid, Wand enthält.&#10;&#10;Automatisch generierte Beschreibung">
            <a:extLst>
              <a:ext uri="{FF2B5EF4-FFF2-40B4-BE49-F238E27FC236}">
                <a16:creationId xmlns:a16="http://schemas.microsoft.com/office/drawing/2014/main" id="{DBF80F6B-EF87-1A7B-0D8C-62AE12C9CAA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466"/>
          <a:stretch/>
        </p:blipFill>
        <p:spPr>
          <a:xfrm>
            <a:off x="4572000" y="620688"/>
            <a:ext cx="4068176" cy="5202698"/>
          </a:xfrm>
          <a:prstGeom prst="rect">
            <a:avLst/>
          </a:prstGeom>
        </p:spPr>
      </p:pic>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Neue technische Geräte wie Kühlschränke, Staubsauger, Waschmaschinen und Telefone revolutionierten den Alltag und erleichterten das Leben. Die Ratenzahlung wurde populär. Schulden sahen viele nicht mehr als Schande an.</a:t>
            </a:r>
          </a:p>
        </p:txBody>
      </p:sp>
      <p:pic>
        <p:nvPicPr>
          <p:cNvPr id="6" name="Grafik 5" descr="Ein Bild, das Gerät, Küchengerät, Haushaltsgerät, Im Haus enthält.&#10;&#10;Automatisch generierte Beschreibung">
            <a:extLst>
              <a:ext uri="{FF2B5EF4-FFF2-40B4-BE49-F238E27FC236}">
                <a16:creationId xmlns:a16="http://schemas.microsoft.com/office/drawing/2014/main" id="{91D6DE9C-95FF-16F0-E212-94103F0A0ED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858" r="870"/>
          <a:stretch/>
        </p:blipFill>
        <p:spPr>
          <a:xfrm>
            <a:off x="528929" y="620688"/>
            <a:ext cx="4115080" cy="5202698"/>
          </a:xfrm>
          <a:prstGeom prst="rect">
            <a:avLst/>
          </a:prstGeom>
        </p:spPr>
      </p:pic>
    </p:spTree>
    <p:extLst>
      <p:ext uri="{BB962C8B-B14F-4D97-AF65-F5344CB8AC3E}">
        <p14:creationId xmlns:p14="http://schemas.microsoft.com/office/powerpoint/2010/main" val="820433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Das Radio wurde zum wichtigen Massenmedium. Am 1. Oktober 1924 ging die österreichische Rundfunkanstalt RAVAG (Radio-Verkehrs-Aktiengesellschaft) auf Sendung. Die Menschen hörten Musik und Sportübertragungen. Auch Kinderprogramm und ein eigenes Bildungsprogramm wurden gesendet.</a:t>
            </a:r>
          </a:p>
        </p:txBody>
      </p:sp>
      <p:pic>
        <p:nvPicPr>
          <p:cNvPr id="3" name="Grafik 2" descr="Ein Bild, das Schuhwerk, Kleidung, Im Haus, Person enthält.&#10;&#10;Automatisch generierte Beschreibung">
            <a:extLst>
              <a:ext uri="{FF2B5EF4-FFF2-40B4-BE49-F238E27FC236}">
                <a16:creationId xmlns:a16="http://schemas.microsoft.com/office/drawing/2014/main" id="{B5C31FDC-BACD-CFF5-5B16-17438EFB4D8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0639" r="861" b="3669"/>
          <a:stretch/>
        </p:blipFill>
        <p:spPr>
          <a:xfrm>
            <a:off x="528928" y="620688"/>
            <a:ext cx="8111248" cy="5193836"/>
          </a:xfrm>
          <a:prstGeom prst="rect">
            <a:avLst/>
          </a:prstGeom>
        </p:spPr>
      </p:pic>
    </p:spTree>
    <p:extLst>
      <p:ext uri="{BB962C8B-B14F-4D97-AF65-F5344CB8AC3E}">
        <p14:creationId xmlns:p14="http://schemas.microsoft.com/office/powerpoint/2010/main" val="2167913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Im Kino sahen die Menschen anfangs mit Begeisterung Stummfilme. Ab 1929 gab es auch Tonfilme. Charlie Chaplin wurde einer der größten Hollywoodstars. Das Foto zeigt einen Ausschnitt aus seinem Film „Modern Times“. Auch in Wien entstanden in den 1920er Jahren Filme mit mehr als 3 000 Beteiligten.</a:t>
            </a:r>
          </a:p>
        </p:txBody>
      </p:sp>
      <p:pic>
        <p:nvPicPr>
          <p:cNvPr id="3" name="Grafik 2" descr="Ein Bild, das Kleidung, Menschliches Gesicht, Text, Hund enthält.&#10;&#10;Automatisch generierte Beschreibung">
            <a:extLst>
              <a:ext uri="{FF2B5EF4-FFF2-40B4-BE49-F238E27FC236}">
                <a16:creationId xmlns:a16="http://schemas.microsoft.com/office/drawing/2014/main" id="{C2266B75-403B-9E71-AB0E-7D9CDDBA970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391" t="13031" r="8133" b="19551"/>
          <a:stretch/>
        </p:blipFill>
        <p:spPr>
          <a:xfrm>
            <a:off x="528930" y="620689"/>
            <a:ext cx="8111248" cy="5202698"/>
          </a:xfrm>
          <a:prstGeom prst="rect">
            <a:avLst/>
          </a:prstGeom>
        </p:spPr>
      </p:pic>
    </p:spTree>
    <p:extLst>
      <p:ext uri="{BB962C8B-B14F-4D97-AF65-F5344CB8AC3E}">
        <p14:creationId xmlns:p14="http://schemas.microsoft.com/office/powerpoint/2010/main" val="22440953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Neue Musik wie den Jazz konnte man auf Schallplatten hören oder man ging in ein Nachtlokal. Dort tanzten die Menschen moderne Tänze wie Tango oder Charleston. Gerne sah man sich auch Kabaretts oder Revuen an. Das sind Darbietungen von Musik-, Tanz- und Wortbeiträgen ohne inhaltlichen Zusammenhang.</a:t>
            </a:r>
          </a:p>
        </p:txBody>
      </p:sp>
      <p:pic>
        <p:nvPicPr>
          <p:cNvPr id="3" name="Grafik 2" descr="Ein Bild, das Sport, Person, Kleidung, Tanz enthält.&#10;&#10;Automatisch generierte Beschreibung">
            <a:extLst>
              <a:ext uri="{FF2B5EF4-FFF2-40B4-BE49-F238E27FC236}">
                <a16:creationId xmlns:a16="http://schemas.microsoft.com/office/drawing/2014/main" id="{880C97A6-4309-2584-F96D-19DEEA90368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932" t="11937" r="5558" b="12201"/>
          <a:stretch/>
        </p:blipFill>
        <p:spPr>
          <a:xfrm>
            <a:off x="528928" y="620688"/>
            <a:ext cx="8111248" cy="5202698"/>
          </a:xfrm>
          <a:prstGeom prst="rect">
            <a:avLst/>
          </a:prstGeom>
        </p:spPr>
      </p:pic>
    </p:spTree>
    <p:extLst>
      <p:ext uri="{BB962C8B-B14F-4D97-AF65-F5344CB8AC3E}">
        <p14:creationId xmlns:p14="http://schemas.microsoft.com/office/powerpoint/2010/main" val="2378272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Das Frauenbild änderte sich, was sich auch in der Mode zeigte: Die Röcke wurden kürzer, Korsette verschwanden. Strumpfhosen waren begehrt. Nicht wenige Frauen ließen sich ihr Haar kurz schneiden („Bubikopf“). In Großstädten sah man Frauen, die rauchten, Alkohol tranken und Tanzlokale besuchten.</a:t>
            </a:r>
          </a:p>
        </p:txBody>
      </p:sp>
      <p:pic>
        <p:nvPicPr>
          <p:cNvPr id="5" name="Grafik 4" descr="Ein Bild, das draußen, Kleidung, Person, Lächeln enthält.&#10;&#10;Automatisch generierte Beschreibung">
            <a:extLst>
              <a:ext uri="{FF2B5EF4-FFF2-40B4-BE49-F238E27FC236}">
                <a16:creationId xmlns:a16="http://schemas.microsoft.com/office/drawing/2014/main" id="{62E26047-32BF-0400-E7FF-B9C5DD6FE92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406" b="18640"/>
          <a:stretch/>
        </p:blipFill>
        <p:spPr>
          <a:xfrm>
            <a:off x="531253" y="620689"/>
            <a:ext cx="8108923" cy="5202697"/>
          </a:xfrm>
          <a:prstGeom prst="rect">
            <a:avLst/>
          </a:prstGeom>
        </p:spPr>
      </p:pic>
    </p:spTree>
    <p:extLst>
      <p:ext uri="{BB962C8B-B14F-4D97-AF65-F5344CB8AC3E}">
        <p14:creationId xmlns:p14="http://schemas.microsoft.com/office/powerpoint/2010/main" val="15174984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„moderne“ Frau der 1920er Jahre war berufstätig, selbstständig und emanzipiert. Für die Teilnahme am politischen Leben mussten Frauen lange kämpfen. In Österreich durften sie 1919 erstmals wählen. Im selben Jahr zogen die ersten acht weiblichen Abgeordneten ins Parlament ein.</a:t>
            </a:r>
          </a:p>
        </p:txBody>
      </p:sp>
      <p:pic>
        <p:nvPicPr>
          <p:cNvPr id="5" name="Grafik 4" descr="Ein Bild, das Kleidung, Handschrift, Person, Menschliches Gesicht enthält.&#10;&#10;Automatisch generierte Beschreibung">
            <a:extLst>
              <a:ext uri="{FF2B5EF4-FFF2-40B4-BE49-F238E27FC236}">
                <a16:creationId xmlns:a16="http://schemas.microsoft.com/office/drawing/2014/main" id="{4B36C3B4-7102-CEB6-D985-D45AEB1EB95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011" t="13389" r="1712"/>
          <a:stretch/>
        </p:blipFill>
        <p:spPr>
          <a:xfrm>
            <a:off x="528928" y="620689"/>
            <a:ext cx="8111248" cy="5202698"/>
          </a:xfrm>
          <a:prstGeom prst="rect">
            <a:avLst/>
          </a:prstGeom>
        </p:spPr>
      </p:pic>
    </p:spTree>
    <p:extLst>
      <p:ext uri="{BB962C8B-B14F-4D97-AF65-F5344CB8AC3E}">
        <p14:creationId xmlns:p14="http://schemas.microsoft.com/office/powerpoint/2010/main" val="1344121772"/>
      </p:ext>
    </p:extLst>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696</Words>
  <Application>Microsoft Office PowerPoint</Application>
  <PresentationFormat>Bildschirmpräsentation (4:3)</PresentationFormat>
  <Paragraphs>32</Paragraphs>
  <Slides>13</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13</vt:i4>
      </vt:variant>
    </vt:vector>
  </HeadingPairs>
  <TitlesOfParts>
    <vt:vector size="19" baseType="lpstr">
      <vt:lpstr>Arial</vt:lpstr>
      <vt:lpstr>Calibri</vt:lpstr>
      <vt:lpstr>PoloST11K-Buch</vt:lpstr>
      <vt:lpstr>Syntax LT Std</vt:lpstr>
      <vt:lpstr>Wingdings</vt:lpstr>
      <vt:lpstr>Standarddesign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109</cp:revision>
  <dcterms:created xsi:type="dcterms:W3CDTF">2011-07-14T19:54:09Z</dcterms:created>
  <dcterms:modified xsi:type="dcterms:W3CDTF">2026-07-16T10:02:13Z</dcterms:modified>
</cp:coreProperties>
</file>