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9" r:id="rId5"/>
    <p:sldId id="310" r:id="rId6"/>
    <p:sldId id="308"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D9F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B98B6ED-BB86-119D-D852-62C64D76E1CE}"/>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E4581B5-65C5-0B49-5E3D-BF86C0CADBE1}"/>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58B81A39-7BB8-72B4-D2C7-220D18A41977}"/>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E1251769-0F71-F87F-9B5A-025AF1FC212E}"/>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85DA339A-95FD-9975-8C0E-D39CE0E488B7}"/>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8242F387-6B71-CC43-EAE9-81DD1FB9AF1F}"/>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94E6FFCE-EF6D-4E5C-B134-FA57922C299A}"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BB6A6B7B-6BE4-75E8-1901-4C0C86B3D9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7638AD5A-FC5C-4DF5-8028-989609E93AC2}"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4DF27DEE-FEFD-A794-C54B-9F76AA83099C}"/>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1ECA52E7-4BB3-261E-0D69-0E8A163CBD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DF603B2-9462-71B6-509B-BC4B25B1623B}"/>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CEECEF1D-EF0B-9496-8D38-A0057D952825}"/>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1CEEE70F-69A3-731A-5381-967D177EB5F4}"/>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29B50348-DC6C-9944-6B8F-8DD03BEF7D2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38283820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729145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65751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408134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02884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12048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809180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51809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44132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541009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4714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189747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9794598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7799009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27276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2282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86960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6764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68681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485251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6759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0134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085197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2F1CC37C-9504-C1ED-9A45-40C251BDB6ED}"/>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448C7E8A-7944-598A-17F6-89F6F7C62F1B}"/>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01FB5EC-A150-C58D-CF1D-59C388208459}"/>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5CD39310-46F5-59C1-C474-BE59BF79D5A0}"/>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E3A3ED6F-6EF7-1831-08D2-2A7979540FC6}"/>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6C74F379-3262-331B-66F9-59CEBD34A0DB}"/>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845A649B-DA64-30ED-8ADD-E74658DFCD88}"/>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ABE8A2-71B9-94CD-7BAB-57F84264B83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D99BF5A9-BB4D-3E97-7338-96987C991D4D}"/>
              </a:ext>
            </a:extLst>
          </p:cNvPr>
          <p:cNvSpPr>
            <a:spLocks noGrp="1" noChangeArrowheads="1"/>
          </p:cNvSpPr>
          <p:nvPr>
            <p:ph type="ctrTitle"/>
          </p:nvPr>
        </p:nvSpPr>
        <p:spPr>
          <a:xfrm>
            <a:off x="468313" y="836613"/>
            <a:ext cx="7772400" cy="792162"/>
          </a:xfrm>
        </p:spPr>
        <p:txBody>
          <a:bodyPr/>
          <a:lstStyle/>
          <a:p>
            <a:pPr eaLnBrk="1" hangingPunct="1"/>
            <a:r>
              <a:rPr lang="de-DE" altLang="de-DE" sz="3400"/>
              <a:t>Gebirgsbildung</a:t>
            </a:r>
            <a:endParaRPr lang="de-DE" altLang="de-DE"/>
          </a:p>
        </p:txBody>
      </p:sp>
      <p:sp>
        <p:nvSpPr>
          <p:cNvPr id="4099" name="Text Box 17">
            <a:extLst>
              <a:ext uri="{FF2B5EF4-FFF2-40B4-BE49-F238E27FC236}">
                <a16:creationId xmlns:a16="http://schemas.microsoft.com/office/drawing/2014/main" id="{F89593CB-645E-485B-2151-03B8A7B0816F}"/>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5C1CBF7-DC9F-93CD-3E60-DEF334F70FB5}"/>
              </a:ext>
            </a:extLst>
          </p:cNvPr>
          <p:cNvSpPr>
            <a:spLocks noGrp="1" noChangeArrowheads="1"/>
          </p:cNvSpPr>
          <p:nvPr>
            <p:ph type="title"/>
          </p:nvPr>
        </p:nvSpPr>
        <p:spPr/>
        <p:txBody>
          <a:bodyPr/>
          <a:lstStyle/>
          <a:p>
            <a:r>
              <a:rPr lang="de-DE" altLang="de-DE"/>
              <a:t>Gebirgsbildung</a:t>
            </a:r>
          </a:p>
        </p:txBody>
      </p:sp>
      <p:grpSp>
        <p:nvGrpSpPr>
          <p:cNvPr id="116912" name="Group 176">
            <a:extLst>
              <a:ext uri="{FF2B5EF4-FFF2-40B4-BE49-F238E27FC236}">
                <a16:creationId xmlns:a16="http://schemas.microsoft.com/office/drawing/2014/main" id="{E93E09E9-F851-EB2A-358B-3B375CB5949E}"/>
              </a:ext>
            </a:extLst>
          </p:cNvPr>
          <p:cNvGrpSpPr>
            <a:grpSpLocks/>
          </p:cNvGrpSpPr>
          <p:nvPr/>
        </p:nvGrpSpPr>
        <p:grpSpPr bwMode="auto">
          <a:xfrm>
            <a:off x="223838" y="1270000"/>
            <a:ext cx="4204146" cy="1146176"/>
            <a:chOff x="113" y="122"/>
            <a:chExt cx="2432" cy="722"/>
          </a:xfrm>
        </p:grpSpPr>
        <p:sp>
          <p:nvSpPr>
            <p:cNvPr id="5133" name="Rectangle 126">
              <a:extLst>
                <a:ext uri="{FF2B5EF4-FFF2-40B4-BE49-F238E27FC236}">
                  <a16:creationId xmlns:a16="http://schemas.microsoft.com/office/drawing/2014/main" id="{3971AEAF-A5ED-F338-4E8B-C32788B2EB63}"/>
                </a:ext>
              </a:extLst>
            </p:cNvPr>
            <p:cNvSpPr>
              <a:spLocks noChangeArrowheads="1"/>
            </p:cNvSpPr>
            <p:nvPr/>
          </p:nvSpPr>
          <p:spPr bwMode="auto">
            <a:xfrm>
              <a:off x="113" y="122"/>
              <a:ext cx="2404" cy="58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4" name="Text Box 171">
              <a:extLst>
                <a:ext uri="{FF2B5EF4-FFF2-40B4-BE49-F238E27FC236}">
                  <a16:creationId xmlns:a16="http://schemas.microsoft.com/office/drawing/2014/main" id="{A7DC9CD3-311A-EBF4-88B2-2258E91228CE}"/>
                </a:ext>
              </a:extLst>
            </p:cNvPr>
            <p:cNvSpPr txBox="1">
              <a:spLocks noChangeArrowheads="1"/>
            </p:cNvSpPr>
            <p:nvPr/>
          </p:nvSpPr>
          <p:spPr bwMode="auto">
            <a:xfrm>
              <a:off x="158" y="165"/>
              <a:ext cx="2387" cy="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Zwei Platten bewegen sich  auseinander.</a:t>
              </a:r>
              <a:br>
                <a:rPr lang="de-DE" altLang="de-DE" sz="1600" dirty="0">
                  <a:latin typeface="Arial" panose="020B0604020202020204" pitchFamily="34" charset="0"/>
                </a:rPr>
              </a:br>
              <a:r>
                <a:rPr lang="de-DE" altLang="de-DE" sz="1600" dirty="0">
                  <a:latin typeface="Arial" panose="020B0604020202020204" pitchFamily="34" charset="0"/>
                </a:rPr>
                <a:t>Im Spalt zwischen den Platten steigt Magma auf.</a:t>
              </a:r>
            </a:p>
          </p:txBody>
        </p:sp>
      </p:grpSp>
      <p:grpSp>
        <p:nvGrpSpPr>
          <p:cNvPr id="116914" name="Group 178">
            <a:extLst>
              <a:ext uri="{FF2B5EF4-FFF2-40B4-BE49-F238E27FC236}">
                <a16:creationId xmlns:a16="http://schemas.microsoft.com/office/drawing/2014/main" id="{AA4D331A-C9F1-87D7-F2EB-357D6B51B78B}"/>
              </a:ext>
            </a:extLst>
          </p:cNvPr>
          <p:cNvGrpSpPr>
            <a:grpSpLocks/>
          </p:cNvGrpSpPr>
          <p:nvPr/>
        </p:nvGrpSpPr>
        <p:grpSpPr bwMode="auto">
          <a:xfrm>
            <a:off x="223838" y="2925763"/>
            <a:ext cx="4204146" cy="1222375"/>
            <a:chOff x="62" y="2309"/>
            <a:chExt cx="2432" cy="815"/>
          </a:xfrm>
        </p:grpSpPr>
        <p:sp>
          <p:nvSpPr>
            <p:cNvPr id="5131" name="Rectangle 169">
              <a:extLst>
                <a:ext uri="{FF2B5EF4-FFF2-40B4-BE49-F238E27FC236}">
                  <a16:creationId xmlns:a16="http://schemas.microsoft.com/office/drawing/2014/main" id="{321999BC-25FE-6C73-295D-389297F7AA34}"/>
                </a:ext>
              </a:extLst>
            </p:cNvPr>
            <p:cNvSpPr>
              <a:spLocks noChangeArrowheads="1"/>
            </p:cNvSpPr>
            <p:nvPr/>
          </p:nvSpPr>
          <p:spPr bwMode="auto">
            <a:xfrm>
              <a:off x="62" y="2309"/>
              <a:ext cx="2404" cy="81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2" name="Text Box 173">
              <a:extLst>
                <a:ext uri="{FF2B5EF4-FFF2-40B4-BE49-F238E27FC236}">
                  <a16:creationId xmlns:a16="http://schemas.microsoft.com/office/drawing/2014/main" id="{D6A35C22-8F33-0A4F-7C53-2A662B8BE47C}"/>
                </a:ext>
              </a:extLst>
            </p:cNvPr>
            <p:cNvSpPr txBox="1">
              <a:spLocks noChangeArrowheads="1"/>
            </p:cNvSpPr>
            <p:nvPr/>
          </p:nvSpPr>
          <p:spPr bwMode="auto">
            <a:xfrm>
              <a:off x="135" y="2345"/>
              <a:ext cx="2359" cy="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Treffen kontinentale Platten aufeinander,</a:t>
              </a:r>
              <a:br>
                <a:rPr lang="de-DE" altLang="de-DE" sz="1600" dirty="0">
                  <a:latin typeface="Arial" panose="020B0604020202020204" pitchFamily="34" charset="0"/>
                </a:rPr>
              </a:br>
              <a:r>
                <a:rPr lang="de-DE" altLang="de-DE" sz="1600" dirty="0">
                  <a:latin typeface="Arial" panose="020B0604020202020204" pitchFamily="34" charset="0"/>
                </a:rPr>
                <a:t>können sie sich auffalten. Trifft eine kontinentale auf eine ozeanische Platte, können Tiefseegräben entstehen.</a:t>
              </a:r>
            </a:p>
          </p:txBody>
        </p:sp>
      </p:grpSp>
      <p:grpSp>
        <p:nvGrpSpPr>
          <p:cNvPr id="116915" name="Group 179">
            <a:extLst>
              <a:ext uri="{FF2B5EF4-FFF2-40B4-BE49-F238E27FC236}">
                <a16:creationId xmlns:a16="http://schemas.microsoft.com/office/drawing/2014/main" id="{37B8E61E-A400-92A8-7916-31CD3765EAA1}"/>
              </a:ext>
            </a:extLst>
          </p:cNvPr>
          <p:cNvGrpSpPr>
            <a:grpSpLocks/>
          </p:cNvGrpSpPr>
          <p:nvPr/>
        </p:nvGrpSpPr>
        <p:grpSpPr bwMode="auto">
          <a:xfrm>
            <a:off x="223838" y="4797425"/>
            <a:ext cx="4155742" cy="935038"/>
            <a:chOff x="113" y="3614"/>
            <a:chExt cx="2404" cy="589"/>
          </a:xfrm>
        </p:grpSpPr>
        <p:sp>
          <p:nvSpPr>
            <p:cNvPr id="5129" name="Rectangle 170">
              <a:extLst>
                <a:ext uri="{FF2B5EF4-FFF2-40B4-BE49-F238E27FC236}">
                  <a16:creationId xmlns:a16="http://schemas.microsoft.com/office/drawing/2014/main" id="{16A03F07-BB13-4CAF-329C-D8D1C7CB014B}"/>
                </a:ext>
              </a:extLst>
            </p:cNvPr>
            <p:cNvSpPr>
              <a:spLocks noChangeArrowheads="1"/>
            </p:cNvSpPr>
            <p:nvPr/>
          </p:nvSpPr>
          <p:spPr bwMode="auto">
            <a:xfrm>
              <a:off x="113" y="3614"/>
              <a:ext cx="2404" cy="58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0" name="Text Box 174">
              <a:extLst>
                <a:ext uri="{FF2B5EF4-FFF2-40B4-BE49-F238E27FC236}">
                  <a16:creationId xmlns:a16="http://schemas.microsoft.com/office/drawing/2014/main" id="{D86EA4DB-9C23-EDE5-629C-37CDC7A4A1E6}"/>
                </a:ext>
              </a:extLst>
            </p:cNvPr>
            <p:cNvSpPr txBox="1">
              <a:spLocks noChangeArrowheads="1"/>
            </p:cNvSpPr>
            <p:nvPr/>
          </p:nvSpPr>
          <p:spPr bwMode="auto">
            <a:xfrm>
              <a:off x="158" y="3702"/>
              <a:ext cx="2359"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Durch das Auffalten der Gesteinsschichten entstehen Gebirge.</a:t>
              </a:r>
            </a:p>
          </p:txBody>
        </p:sp>
      </p:grpSp>
      <p:pic>
        <p:nvPicPr>
          <p:cNvPr id="5126" name="Picture 180">
            <a:extLst>
              <a:ext uri="{FF2B5EF4-FFF2-40B4-BE49-F238E27FC236}">
                <a16:creationId xmlns:a16="http://schemas.microsoft.com/office/drawing/2014/main" id="{C4B4DD17-C7B6-4441-CF8D-DE29832ADA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806450"/>
            <a:ext cx="2940050"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7" name="Picture 181">
            <a:extLst>
              <a:ext uri="{FF2B5EF4-FFF2-40B4-BE49-F238E27FC236}">
                <a16:creationId xmlns:a16="http://schemas.microsoft.com/office/drawing/2014/main" id="{1E3A5F90-4E60-BBD7-673D-06B957C13A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2213" y="2749550"/>
            <a:ext cx="2733675" cy="1687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8" name="Picture 182">
            <a:extLst>
              <a:ext uri="{FF2B5EF4-FFF2-40B4-BE49-F238E27FC236}">
                <a16:creationId xmlns:a16="http://schemas.microsoft.com/office/drawing/2014/main" id="{BFC384B3-F32C-F91C-8F96-9C13EAC8CB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5238" y="4643438"/>
            <a:ext cx="2660650" cy="1306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9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1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B50A5E9C-76A8-177A-A9F6-8C22FA2164AD}"/>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977FA82A-4403-B4C6-11CA-C665446BFFD7}"/>
              </a:ext>
            </a:extLst>
          </p:cNvPr>
          <p:cNvSpPr>
            <a:spLocks noGrp="1" noChangeArrowheads="1"/>
          </p:cNvSpPr>
          <p:nvPr>
            <p:ph type="title"/>
          </p:nvPr>
        </p:nvSpPr>
        <p:spPr/>
        <p:txBody>
          <a:bodyPr/>
          <a:lstStyle/>
          <a:p>
            <a:r>
              <a:rPr lang="de-DE" altLang="de-DE"/>
              <a:t>Gebirgsbildung</a:t>
            </a:r>
          </a:p>
        </p:txBody>
      </p:sp>
      <p:grpSp>
        <p:nvGrpSpPr>
          <p:cNvPr id="116912" name="Group 176">
            <a:extLst>
              <a:ext uri="{FF2B5EF4-FFF2-40B4-BE49-F238E27FC236}">
                <a16:creationId xmlns:a16="http://schemas.microsoft.com/office/drawing/2014/main" id="{E7157498-AE3A-5074-2E7B-A9BD03E70794}"/>
              </a:ext>
            </a:extLst>
          </p:cNvPr>
          <p:cNvGrpSpPr>
            <a:grpSpLocks/>
          </p:cNvGrpSpPr>
          <p:nvPr/>
        </p:nvGrpSpPr>
        <p:grpSpPr bwMode="auto">
          <a:xfrm>
            <a:off x="223838" y="1270000"/>
            <a:ext cx="4204146" cy="1146176"/>
            <a:chOff x="113" y="122"/>
            <a:chExt cx="2432" cy="722"/>
          </a:xfrm>
        </p:grpSpPr>
        <p:sp>
          <p:nvSpPr>
            <p:cNvPr id="5133" name="Rectangle 126">
              <a:extLst>
                <a:ext uri="{FF2B5EF4-FFF2-40B4-BE49-F238E27FC236}">
                  <a16:creationId xmlns:a16="http://schemas.microsoft.com/office/drawing/2014/main" id="{443CFA3F-3A21-66DF-A79C-9AD357616A49}"/>
                </a:ext>
              </a:extLst>
            </p:cNvPr>
            <p:cNvSpPr>
              <a:spLocks noChangeArrowheads="1"/>
            </p:cNvSpPr>
            <p:nvPr/>
          </p:nvSpPr>
          <p:spPr bwMode="auto">
            <a:xfrm>
              <a:off x="113" y="122"/>
              <a:ext cx="2404" cy="58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4" name="Text Box 171">
              <a:extLst>
                <a:ext uri="{FF2B5EF4-FFF2-40B4-BE49-F238E27FC236}">
                  <a16:creationId xmlns:a16="http://schemas.microsoft.com/office/drawing/2014/main" id="{34879749-39AB-49A3-BE43-CDDCEDC306AD}"/>
                </a:ext>
              </a:extLst>
            </p:cNvPr>
            <p:cNvSpPr txBox="1">
              <a:spLocks noChangeArrowheads="1"/>
            </p:cNvSpPr>
            <p:nvPr/>
          </p:nvSpPr>
          <p:spPr bwMode="auto">
            <a:xfrm>
              <a:off x="158" y="165"/>
              <a:ext cx="2387" cy="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Zwei Platten bewegen sich  auseinander.</a:t>
              </a:r>
              <a:br>
                <a:rPr lang="de-DE" altLang="de-DE" sz="1600" dirty="0">
                  <a:latin typeface="Arial" panose="020B0604020202020204" pitchFamily="34" charset="0"/>
                </a:rPr>
              </a:br>
              <a:r>
                <a:rPr lang="de-DE" altLang="de-DE" sz="1600" dirty="0">
                  <a:latin typeface="Arial" panose="020B0604020202020204" pitchFamily="34" charset="0"/>
                </a:rPr>
                <a:t>Im Spalt zwischen den Platten steigt Magma auf.</a:t>
              </a:r>
            </a:p>
          </p:txBody>
        </p:sp>
      </p:grpSp>
      <p:grpSp>
        <p:nvGrpSpPr>
          <p:cNvPr id="116914" name="Group 178">
            <a:extLst>
              <a:ext uri="{FF2B5EF4-FFF2-40B4-BE49-F238E27FC236}">
                <a16:creationId xmlns:a16="http://schemas.microsoft.com/office/drawing/2014/main" id="{EF3CF8DE-139B-CC57-DDE4-DC3369C19286}"/>
              </a:ext>
            </a:extLst>
          </p:cNvPr>
          <p:cNvGrpSpPr>
            <a:grpSpLocks/>
          </p:cNvGrpSpPr>
          <p:nvPr/>
        </p:nvGrpSpPr>
        <p:grpSpPr bwMode="auto">
          <a:xfrm>
            <a:off x="223838" y="2925763"/>
            <a:ext cx="4204146" cy="1222375"/>
            <a:chOff x="62" y="2309"/>
            <a:chExt cx="2432" cy="815"/>
          </a:xfrm>
        </p:grpSpPr>
        <p:sp>
          <p:nvSpPr>
            <p:cNvPr id="5131" name="Rectangle 169">
              <a:extLst>
                <a:ext uri="{FF2B5EF4-FFF2-40B4-BE49-F238E27FC236}">
                  <a16:creationId xmlns:a16="http://schemas.microsoft.com/office/drawing/2014/main" id="{9D764F37-A2DA-B1F4-1D9A-D1BDB5B8E716}"/>
                </a:ext>
              </a:extLst>
            </p:cNvPr>
            <p:cNvSpPr>
              <a:spLocks noChangeArrowheads="1"/>
            </p:cNvSpPr>
            <p:nvPr/>
          </p:nvSpPr>
          <p:spPr bwMode="auto">
            <a:xfrm>
              <a:off x="62" y="2309"/>
              <a:ext cx="2404" cy="81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2" name="Text Box 173">
              <a:extLst>
                <a:ext uri="{FF2B5EF4-FFF2-40B4-BE49-F238E27FC236}">
                  <a16:creationId xmlns:a16="http://schemas.microsoft.com/office/drawing/2014/main" id="{E3D2E024-AF86-EDED-4156-2512C2787B77}"/>
                </a:ext>
              </a:extLst>
            </p:cNvPr>
            <p:cNvSpPr txBox="1">
              <a:spLocks noChangeArrowheads="1"/>
            </p:cNvSpPr>
            <p:nvPr/>
          </p:nvSpPr>
          <p:spPr bwMode="auto">
            <a:xfrm>
              <a:off x="135" y="2345"/>
              <a:ext cx="2359" cy="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Treffen kontinentale Platten aufeinander,</a:t>
              </a:r>
              <a:br>
                <a:rPr lang="de-DE" altLang="de-DE" sz="1600" dirty="0">
                  <a:latin typeface="Arial" panose="020B0604020202020204" pitchFamily="34" charset="0"/>
                </a:rPr>
              </a:br>
              <a:r>
                <a:rPr lang="de-DE" altLang="de-DE" sz="1600" dirty="0">
                  <a:latin typeface="Arial" panose="020B0604020202020204" pitchFamily="34" charset="0"/>
                </a:rPr>
                <a:t>können sie sich auffalten. Trifft eine kontinentale auf eine ozeanische Platte, können Tiefseegräben entstehen.</a:t>
              </a:r>
            </a:p>
          </p:txBody>
        </p:sp>
      </p:grpSp>
      <p:grpSp>
        <p:nvGrpSpPr>
          <p:cNvPr id="116915" name="Group 179">
            <a:extLst>
              <a:ext uri="{FF2B5EF4-FFF2-40B4-BE49-F238E27FC236}">
                <a16:creationId xmlns:a16="http://schemas.microsoft.com/office/drawing/2014/main" id="{7E553943-B6EC-FC92-A1FE-F1C9BD176789}"/>
              </a:ext>
            </a:extLst>
          </p:cNvPr>
          <p:cNvGrpSpPr>
            <a:grpSpLocks/>
          </p:cNvGrpSpPr>
          <p:nvPr/>
        </p:nvGrpSpPr>
        <p:grpSpPr bwMode="auto">
          <a:xfrm>
            <a:off x="223838" y="4797425"/>
            <a:ext cx="4155742" cy="935038"/>
            <a:chOff x="113" y="3614"/>
            <a:chExt cx="2404" cy="589"/>
          </a:xfrm>
        </p:grpSpPr>
        <p:sp>
          <p:nvSpPr>
            <p:cNvPr id="5129" name="Rectangle 170">
              <a:extLst>
                <a:ext uri="{FF2B5EF4-FFF2-40B4-BE49-F238E27FC236}">
                  <a16:creationId xmlns:a16="http://schemas.microsoft.com/office/drawing/2014/main" id="{555A7473-567A-1E82-4D37-4B86454D9076}"/>
                </a:ext>
              </a:extLst>
            </p:cNvPr>
            <p:cNvSpPr>
              <a:spLocks noChangeArrowheads="1"/>
            </p:cNvSpPr>
            <p:nvPr/>
          </p:nvSpPr>
          <p:spPr bwMode="auto">
            <a:xfrm>
              <a:off x="113" y="3614"/>
              <a:ext cx="2404" cy="589"/>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0" name="Text Box 174">
              <a:extLst>
                <a:ext uri="{FF2B5EF4-FFF2-40B4-BE49-F238E27FC236}">
                  <a16:creationId xmlns:a16="http://schemas.microsoft.com/office/drawing/2014/main" id="{9FDF8EEF-93DA-5A92-9B5E-66F27C2FDFBD}"/>
                </a:ext>
              </a:extLst>
            </p:cNvPr>
            <p:cNvSpPr txBox="1">
              <a:spLocks noChangeArrowheads="1"/>
            </p:cNvSpPr>
            <p:nvPr/>
          </p:nvSpPr>
          <p:spPr bwMode="auto">
            <a:xfrm>
              <a:off x="158" y="3702"/>
              <a:ext cx="2359"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Durch das Auffalten der Gesteinsschichten entstehen Gebirge.</a:t>
              </a:r>
            </a:p>
          </p:txBody>
        </p:sp>
      </p:grpSp>
      <p:pic>
        <p:nvPicPr>
          <p:cNvPr id="5126" name="Picture 180">
            <a:extLst>
              <a:ext uri="{FF2B5EF4-FFF2-40B4-BE49-F238E27FC236}">
                <a16:creationId xmlns:a16="http://schemas.microsoft.com/office/drawing/2014/main" id="{F84B3036-13C7-67EE-9EDF-A54769A033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806450"/>
            <a:ext cx="2940050"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7" name="Picture 181">
            <a:extLst>
              <a:ext uri="{FF2B5EF4-FFF2-40B4-BE49-F238E27FC236}">
                <a16:creationId xmlns:a16="http://schemas.microsoft.com/office/drawing/2014/main" id="{EA805F00-6AF1-BA3C-D8F0-71AFB4E19D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2213" y="2749550"/>
            <a:ext cx="2733675" cy="1687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8" name="Picture 182">
            <a:extLst>
              <a:ext uri="{FF2B5EF4-FFF2-40B4-BE49-F238E27FC236}">
                <a16:creationId xmlns:a16="http://schemas.microsoft.com/office/drawing/2014/main" id="{8CC64F16-6351-874C-B88C-09E1C4EAB0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5238" y="4643438"/>
            <a:ext cx="2660650" cy="1306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63648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C9C6098-E82E-218D-8DAB-89FDDD78A2C3}"/>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1AB36D13-E34A-1738-735A-225FC25F6BB6}"/>
              </a:ext>
            </a:extLst>
          </p:cNvPr>
          <p:cNvSpPr>
            <a:spLocks noGrp="1" noChangeArrowheads="1"/>
          </p:cNvSpPr>
          <p:nvPr>
            <p:ph type="title"/>
          </p:nvPr>
        </p:nvSpPr>
        <p:spPr/>
        <p:txBody>
          <a:bodyPr/>
          <a:lstStyle/>
          <a:p>
            <a:r>
              <a:rPr lang="de-DE" altLang="de-DE"/>
              <a:t>Gebirgsbildung</a:t>
            </a:r>
          </a:p>
        </p:txBody>
      </p:sp>
      <p:sp>
        <p:nvSpPr>
          <p:cNvPr id="5133" name="Rectangle 126">
            <a:extLst>
              <a:ext uri="{FF2B5EF4-FFF2-40B4-BE49-F238E27FC236}">
                <a16:creationId xmlns:a16="http://schemas.microsoft.com/office/drawing/2014/main" id="{A77F67CA-2090-ADDB-038C-73674199F045}"/>
              </a:ext>
            </a:extLst>
          </p:cNvPr>
          <p:cNvSpPr>
            <a:spLocks noChangeArrowheads="1"/>
          </p:cNvSpPr>
          <p:nvPr/>
        </p:nvSpPr>
        <p:spPr bwMode="auto">
          <a:xfrm>
            <a:off x="223838" y="1270000"/>
            <a:ext cx="4155743" cy="93503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1" name="Rectangle 169">
            <a:extLst>
              <a:ext uri="{FF2B5EF4-FFF2-40B4-BE49-F238E27FC236}">
                <a16:creationId xmlns:a16="http://schemas.microsoft.com/office/drawing/2014/main" id="{705050E6-EF57-6BB7-2EF6-9BB11CAEDB11}"/>
              </a:ext>
            </a:extLst>
          </p:cNvPr>
          <p:cNvSpPr>
            <a:spLocks noChangeArrowheads="1"/>
          </p:cNvSpPr>
          <p:nvPr/>
        </p:nvSpPr>
        <p:spPr bwMode="auto">
          <a:xfrm>
            <a:off x="223838" y="2925763"/>
            <a:ext cx="4155743" cy="122237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29" name="Rectangle 170">
            <a:extLst>
              <a:ext uri="{FF2B5EF4-FFF2-40B4-BE49-F238E27FC236}">
                <a16:creationId xmlns:a16="http://schemas.microsoft.com/office/drawing/2014/main" id="{605015F4-D97F-82F6-BB5F-15E75F2745CC}"/>
              </a:ext>
            </a:extLst>
          </p:cNvPr>
          <p:cNvSpPr>
            <a:spLocks noChangeArrowheads="1"/>
          </p:cNvSpPr>
          <p:nvPr/>
        </p:nvSpPr>
        <p:spPr bwMode="auto">
          <a:xfrm>
            <a:off x="223838" y="4797425"/>
            <a:ext cx="4155742" cy="93503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5126" name="Picture 180">
            <a:extLst>
              <a:ext uri="{FF2B5EF4-FFF2-40B4-BE49-F238E27FC236}">
                <a16:creationId xmlns:a16="http://schemas.microsoft.com/office/drawing/2014/main" id="{79386E08-C805-149B-03B5-6867A3D4BA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806450"/>
            <a:ext cx="2940050"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7" name="Picture 181">
            <a:extLst>
              <a:ext uri="{FF2B5EF4-FFF2-40B4-BE49-F238E27FC236}">
                <a16:creationId xmlns:a16="http://schemas.microsoft.com/office/drawing/2014/main" id="{56BE448A-7273-3E1D-5DA4-66E5E9762B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2213" y="2749550"/>
            <a:ext cx="2733675" cy="1687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6918" name="Picture 182">
            <a:extLst>
              <a:ext uri="{FF2B5EF4-FFF2-40B4-BE49-F238E27FC236}">
                <a16:creationId xmlns:a16="http://schemas.microsoft.com/office/drawing/2014/main" id="{46B264AB-CDD5-D3F6-1DA5-6E22487F0F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5238" y="4643438"/>
            <a:ext cx="2660650" cy="1306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2676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D3FFED3-1EC8-9728-5382-79296FF8C82F}"/>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18F6B9E9-431D-D3E0-87E5-B090BCDE946D}"/>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2E50F50F-8974-787A-9052-CC9C09E7436E}"/>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DA110816-2C6C-EAAD-D4C0-BA14006159BC}"/>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0EC23436-8E6B-DB05-8901-5DBDCF0580ED}"/>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90F2EB7F-CB18-0CD8-F7DC-CA5E5C3102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352</Words>
  <Application>Microsoft Office PowerPoint</Application>
  <PresentationFormat>Bildschirmpräsentation (4:3)</PresentationFormat>
  <Paragraphs>36</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Gebirgsbildung</vt:lpstr>
      <vt:lpstr>Gebirgsbildung</vt:lpstr>
      <vt:lpstr>Gebirgsbildung</vt:lpstr>
      <vt:lpstr>Gebirgsbildung</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Gebirgsbildung</dc:title>
  <dc:creator>Leitner, Dr. Nicole</dc:creator>
  <cp:lastModifiedBy>Sabrina</cp:lastModifiedBy>
  <cp:revision>194</cp:revision>
  <dcterms:created xsi:type="dcterms:W3CDTF">2008-04-29T08:40:23Z</dcterms:created>
  <dcterms:modified xsi:type="dcterms:W3CDTF">2024-12-09T12:35:34Z</dcterms:modified>
</cp:coreProperties>
</file>