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300" r:id="rId2"/>
    <p:sldId id="297" r:id="rId3"/>
    <p:sldId id="298" r:id="rId4"/>
    <p:sldId id="299" r:id="rId5"/>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56" autoAdjust="0"/>
    <p:restoredTop sz="94545" autoAdjust="0"/>
  </p:normalViewPr>
  <p:slideViewPr>
    <p:cSldViewPr>
      <p:cViewPr varScale="1">
        <p:scale>
          <a:sx n="79" d="100"/>
          <a:sy n="79" d="100"/>
        </p:scale>
        <p:origin x="102" y="76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D645014-D869-5EA6-5BB5-0E4271C58B6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1E91514-E71F-2AA8-0933-A8EB7B0BC150}"/>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DBCB153-293E-48CE-9A7F-DBF2F70B0D17}" type="datetimeFigureOut">
              <a:rPr lang="de-AT"/>
              <a:pPr>
                <a:defRPr/>
              </a:pPr>
              <a:t>31.01.2023</a:t>
            </a:fld>
            <a:endParaRPr lang="de-AT"/>
          </a:p>
        </p:txBody>
      </p:sp>
      <p:sp>
        <p:nvSpPr>
          <p:cNvPr id="4" name="Fußzeilenplatzhalter 3">
            <a:extLst>
              <a:ext uri="{FF2B5EF4-FFF2-40B4-BE49-F238E27FC236}">
                <a16:creationId xmlns:a16="http://schemas.microsoft.com/office/drawing/2014/main" id="{01659F66-C5E9-4B50-CA72-8B1E5A751EA9}"/>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F055DB2F-0F69-B0CF-7F6F-B96A6361B1AE}"/>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FA31120-DCE2-4207-85A1-513C3F7C698F}" type="slidenum">
              <a:rPr lang="de-AT" altLang="de-DE"/>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66D73C7C-EBEC-1FE2-1579-04B50761E9A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1365CC0-5784-9414-A8FE-2C23ED15689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0BE09A7-1654-49F3-9AE7-67398C117AB2}" type="datetimeFigureOut">
              <a:rPr lang="de-AT"/>
              <a:pPr>
                <a:defRPr/>
              </a:pPr>
              <a:t>31.01.2023</a:t>
            </a:fld>
            <a:endParaRPr lang="de-AT"/>
          </a:p>
        </p:txBody>
      </p:sp>
      <p:sp>
        <p:nvSpPr>
          <p:cNvPr id="4" name="Folienbildplatzhalter 3">
            <a:extLst>
              <a:ext uri="{FF2B5EF4-FFF2-40B4-BE49-F238E27FC236}">
                <a16:creationId xmlns:a16="http://schemas.microsoft.com/office/drawing/2014/main" id="{59C0D73A-8531-F8F7-8592-8777AACA800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C5FBDF0D-CB90-1E76-56BE-A53AA3A6FA1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070299F6-485E-E79F-4006-BAB45FA94E4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99F35B08-5137-AA63-3C00-0BF64D295A3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E96DCFC-92D0-4C07-91A4-F4D0279B2B41}"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66641930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07D7C7A3-58A0-56A3-E4DE-A321B2E415B5}"/>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112238EC-8315-4DC3-B54C-AF0A2DC37EDE}" type="datetimeFigureOut">
              <a:rPr lang="de-AT"/>
              <a:pPr>
                <a:defRPr/>
              </a:pPr>
              <a:t>31.01.2023</a:t>
            </a:fld>
            <a:endParaRPr lang="de-AT"/>
          </a:p>
        </p:txBody>
      </p:sp>
      <p:sp>
        <p:nvSpPr>
          <p:cNvPr id="5" name="Fußzeilenplatzhalter 4">
            <a:extLst>
              <a:ext uri="{FF2B5EF4-FFF2-40B4-BE49-F238E27FC236}">
                <a16:creationId xmlns:a16="http://schemas.microsoft.com/office/drawing/2014/main" id="{347287F9-7015-ED18-FFF9-5CD67A699917}"/>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407C88B6-94DB-3FEA-7873-E4EEEA9A52D6}"/>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9EF3C102-3936-4C1C-A2F1-16141BC121F4}" type="slidenum">
              <a:rPr lang="de-AT" altLang="de-DE"/>
              <a:pPr/>
              <a:t>‹Nr.›</a:t>
            </a:fld>
            <a:endParaRPr lang="de-AT" altLang="de-DE"/>
          </a:p>
        </p:txBody>
      </p:sp>
    </p:spTree>
    <p:extLst>
      <p:ext uri="{BB962C8B-B14F-4D97-AF65-F5344CB8AC3E}">
        <p14:creationId xmlns:p14="http://schemas.microsoft.com/office/powerpoint/2010/main" val="2716057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7FAB5421-F4DE-ED21-8F58-955CB3AE8ACC}"/>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50BEE425-0E29-4979-B462-F8266E512A46}" type="datetimeFigureOut">
              <a:rPr lang="de-AT"/>
              <a:pPr>
                <a:defRPr/>
              </a:pPr>
              <a:t>31.01.2023</a:t>
            </a:fld>
            <a:endParaRPr lang="de-AT"/>
          </a:p>
        </p:txBody>
      </p:sp>
      <p:sp>
        <p:nvSpPr>
          <p:cNvPr id="5" name="Fußzeilenplatzhalter 4">
            <a:extLst>
              <a:ext uri="{FF2B5EF4-FFF2-40B4-BE49-F238E27FC236}">
                <a16:creationId xmlns:a16="http://schemas.microsoft.com/office/drawing/2014/main" id="{4381179A-130C-098D-9433-909CD22B31A4}"/>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5AF2426-E3BC-3992-956D-25D997F3A10D}"/>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53A99FD1-3278-4947-86FC-475D3D8CB244}" type="slidenum">
              <a:rPr lang="de-AT" altLang="de-DE"/>
              <a:pPr/>
              <a:t>‹Nr.›</a:t>
            </a:fld>
            <a:endParaRPr lang="de-AT" altLang="de-DE"/>
          </a:p>
        </p:txBody>
      </p:sp>
    </p:spTree>
    <p:extLst>
      <p:ext uri="{BB962C8B-B14F-4D97-AF65-F5344CB8AC3E}">
        <p14:creationId xmlns:p14="http://schemas.microsoft.com/office/powerpoint/2010/main" val="3672220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6AFB22AB-875B-E3A8-5C17-CE1A403E6444}"/>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50007D0E-B193-4CA4-B650-BADACF5C27A0}" type="datetimeFigureOut">
              <a:rPr lang="de-AT"/>
              <a:pPr>
                <a:defRPr/>
              </a:pPr>
              <a:t>31.01.2023</a:t>
            </a:fld>
            <a:endParaRPr lang="de-AT"/>
          </a:p>
        </p:txBody>
      </p:sp>
      <p:sp>
        <p:nvSpPr>
          <p:cNvPr id="5" name="Fußzeilenplatzhalter 4">
            <a:extLst>
              <a:ext uri="{FF2B5EF4-FFF2-40B4-BE49-F238E27FC236}">
                <a16:creationId xmlns:a16="http://schemas.microsoft.com/office/drawing/2014/main" id="{AE7BF2CA-6A87-BBC4-0B68-5F2DD3F12ACE}"/>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3778184-8479-D565-EBD4-FC8ECEF5C98C}"/>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AA2A42EA-A161-413B-BC15-9FF5BE4E57CB}" type="slidenum">
              <a:rPr lang="de-AT" altLang="de-DE"/>
              <a:pPr/>
              <a:t>‹Nr.›</a:t>
            </a:fld>
            <a:endParaRPr lang="de-AT" altLang="de-DE"/>
          </a:p>
        </p:txBody>
      </p:sp>
    </p:spTree>
    <p:extLst>
      <p:ext uri="{BB962C8B-B14F-4D97-AF65-F5344CB8AC3E}">
        <p14:creationId xmlns:p14="http://schemas.microsoft.com/office/powerpoint/2010/main" val="3235878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2628B14B-2986-E58F-F928-98941D054F98}"/>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91E1D0F5-25D0-47EE-96A0-D86BE20BCC1D}" type="datetimeFigureOut">
              <a:rPr lang="de-AT"/>
              <a:pPr>
                <a:defRPr/>
              </a:pPr>
              <a:t>31.01.2023</a:t>
            </a:fld>
            <a:endParaRPr lang="de-AT"/>
          </a:p>
        </p:txBody>
      </p:sp>
      <p:sp>
        <p:nvSpPr>
          <p:cNvPr id="5" name="Fußzeilenplatzhalter 4">
            <a:extLst>
              <a:ext uri="{FF2B5EF4-FFF2-40B4-BE49-F238E27FC236}">
                <a16:creationId xmlns:a16="http://schemas.microsoft.com/office/drawing/2014/main" id="{7FBD668A-D994-5F38-12C9-A66AC34F1BB7}"/>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A109E-F2B3-41EF-7710-B9BD813E3B55}"/>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6FD8477E-BA1C-4C8B-B05C-83347B4BA05B}" type="slidenum">
              <a:rPr lang="de-AT" altLang="de-DE"/>
              <a:pPr/>
              <a:t>‹Nr.›</a:t>
            </a:fld>
            <a:endParaRPr lang="de-AT" altLang="de-DE"/>
          </a:p>
        </p:txBody>
      </p:sp>
    </p:spTree>
    <p:extLst>
      <p:ext uri="{BB962C8B-B14F-4D97-AF65-F5344CB8AC3E}">
        <p14:creationId xmlns:p14="http://schemas.microsoft.com/office/powerpoint/2010/main" val="2621177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DB03A8B9-8C40-94B2-9721-994E1E492586}"/>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4D730D4A-CA91-49F9-B601-82F8F76B1372}" type="datetimeFigureOut">
              <a:rPr lang="de-AT"/>
              <a:pPr>
                <a:defRPr/>
              </a:pPr>
              <a:t>31.01.2023</a:t>
            </a:fld>
            <a:endParaRPr lang="de-AT"/>
          </a:p>
        </p:txBody>
      </p:sp>
      <p:sp>
        <p:nvSpPr>
          <p:cNvPr id="6" name="Fußzeilenplatzhalter 4">
            <a:extLst>
              <a:ext uri="{FF2B5EF4-FFF2-40B4-BE49-F238E27FC236}">
                <a16:creationId xmlns:a16="http://schemas.microsoft.com/office/drawing/2014/main" id="{E1858B59-E646-A1AA-EE57-731AD71D6ED5}"/>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EBBF877-490D-16DF-D8FF-330CC19DEAF7}"/>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16E5BF14-7187-4401-B735-54B88A24A248}" type="slidenum">
              <a:rPr lang="de-AT" altLang="de-DE"/>
              <a:pPr/>
              <a:t>‹Nr.›</a:t>
            </a:fld>
            <a:endParaRPr lang="de-AT" altLang="de-DE"/>
          </a:p>
        </p:txBody>
      </p:sp>
    </p:spTree>
    <p:extLst>
      <p:ext uri="{BB962C8B-B14F-4D97-AF65-F5344CB8AC3E}">
        <p14:creationId xmlns:p14="http://schemas.microsoft.com/office/powerpoint/2010/main" val="2034082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6BC4DDB9-E7E1-C5D7-510E-B37981CC9439}"/>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6AAF85DD-375B-43DC-941D-CA34663688DE}" type="datetimeFigureOut">
              <a:rPr lang="de-AT"/>
              <a:pPr>
                <a:defRPr/>
              </a:pPr>
              <a:t>31.01.2023</a:t>
            </a:fld>
            <a:endParaRPr lang="de-AT"/>
          </a:p>
        </p:txBody>
      </p:sp>
      <p:sp>
        <p:nvSpPr>
          <p:cNvPr id="8" name="Fußzeilenplatzhalter 4">
            <a:extLst>
              <a:ext uri="{FF2B5EF4-FFF2-40B4-BE49-F238E27FC236}">
                <a16:creationId xmlns:a16="http://schemas.microsoft.com/office/drawing/2014/main" id="{66AFA24F-FFBF-A8A7-CF88-C9667A6A5597}"/>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8886F550-B997-1335-72A3-46C3294A8A81}"/>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2D12A6E7-C1FF-4CC7-9B1C-911130F1CAA7}" type="slidenum">
              <a:rPr lang="de-AT" altLang="de-DE"/>
              <a:pPr/>
              <a:t>‹Nr.›</a:t>
            </a:fld>
            <a:endParaRPr lang="de-AT" altLang="de-DE"/>
          </a:p>
        </p:txBody>
      </p:sp>
    </p:spTree>
    <p:extLst>
      <p:ext uri="{BB962C8B-B14F-4D97-AF65-F5344CB8AC3E}">
        <p14:creationId xmlns:p14="http://schemas.microsoft.com/office/powerpoint/2010/main" val="2701257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271231CE-A96D-48C3-5B67-2FAE921E4498}"/>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4E3F46BB-EF56-441F-96C4-A27262E911DE}" type="datetimeFigureOut">
              <a:rPr lang="de-AT"/>
              <a:pPr>
                <a:defRPr/>
              </a:pPr>
              <a:t>31.01.2023</a:t>
            </a:fld>
            <a:endParaRPr lang="de-AT"/>
          </a:p>
        </p:txBody>
      </p:sp>
      <p:sp>
        <p:nvSpPr>
          <p:cNvPr id="4" name="Fußzeilenplatzhalter 4">
            <a:extLst>
              <a:ext uri="{FF2B5EF4-FFF2-40B4-BE49-F238E27FC236}">
                <a16:creationId xmlns:a16="http://schemas.microsoft.com/office/drawing/2014/main" id="{32A6E662-1FDB-682A-A088-87699C2D53D6}"/>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AD01CAFF-810F-C562-559A-953DA3F8CD76}"/>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08D98A4E-3BD3-45B5-B826-6B325C0FDCCB}" type="slidenum">
              <a:rPr lang="de-AT" altLang="de-DE"/>
              <a:pPr/>
              <a:t>‹Nr.›</a:t>
            </a:fld>
            <a:endParaRPr lang="de-AT" altLang="de-DE"/>
          </a:p>
        </p:txBody>
      </p:sp>
    </p:spTree>
    <p:extLst>
      <p:ext uri="{BB962C8B-B14F-4D97-AF65-F5344CB8AC3E}">
        <p14:creationId xmlns:p14="http://schemas.microsoft.com/office/powerpoint/2010/main" val="3377316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A3D3BAA0-2EC9-057E-5A61-1A81CB4EB007}"/>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12E76491-4EE3-4CD4-8821-10A55452195C}" type="datetimeFigureOut">
              <a:rPr lang="de-AT"/>
              <a:pPr>
                <a:defRPr/>
              </a:pPr>
              <a:t>31.01.2023</a:t>
            </a:fld>
            <a:endParaRPr lang="de-AT"/>
          </a:p>
        </p:txBody>
      </p:sp>
      <p:sp>
        <p:nvSpPr>
          <p:cNvPr id="3" name="Fußzeilenplatzhalter 4">
            <a:extLst>
              <a:ext uri="{FF2B5EF4-FFF2-40B4-BE49-F238E27FC236}">
                <a16:creationId xmlns:a16="http://schemas.microsoft.com/office/drawing/2014/main" id="{3231F841-E415-5974-98DE-68AEAA2BC7FE}"/>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A02F6AC9-E2A1-8FFA-376B-35C131F56002}"/>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CA5BD10A-E370-4BB1-9243-52A3FA3A7C0D}" type="slidenum">
              <a:rPr lang="de-AT" altLang="de-DE"/>
              <a:pPr/>
              <a:t>‹Nr.›</a:t>
            </a:fld>
            <a:endParaRPr lang="de-AT" altLang="de-DE"/>
          </a:p>
        </p:txBody>
      </p:sp>
    </p:spTree>
    <p:extLst>
      <p:ext uri="{BB962C8B-B14F-4D97-AF65-F5344CB8AC3E}">
        <p14:creationId xmlns:p14="http://schemas.microsoft.com/office/powerpoint/2010/main" val="3639684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501CB04C-0EBC-F73A-AE66-A9EBAF2A33C4}"/>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E96540EE-58B9-4BDA-98EB-F10063545FA8}" type="datetimeFigureOut">
              <a:rPr lang="de-AT"/>
              <a:pPr>
                <a:defRPr/>
              </a:pPr>
              <a:t>31.01.2023</a:t>
            </a:fld>
            <a:endParaRPr lang="de-AT"/>
          </a:p>
        </p:txBody>
      </p:sp>
      <p:sp>
        <p:nvSpPr>
          <p:cNvPr id="6" name="Fußzeilenplatzhalter 4">
            <a:extLst>
              <a:ext uri="{FF2B5EF4-FFF2-40B4-BE49-F238E27FC236}">
                <a16:creationId xmlns:a16="http://schemas.microsoft.com/office/drawing/2014/main" id="{6308630F-4098-8B07-3DE3-85BB07F40D19}"/>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4812AF58-F97A-EDFA-2E74-E168F22DB230}"/>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9880105A-B140-48C2-8BC6-C4EB0E260A08}" type="slidenum">
              <a:rPr lang="de-AT" altLang="de-DE"/>
              <a:pPr/>
              <a:t>‹Nr.›</a:t>
            </a:fld>
            <a:endParaRPr lang="de-AT" altLang="de-DE"/>
          </a:p>
        </p:txBody>
      </p:sp>
    </p:spTree>
    <p:extLst>
      <p:ext uri="{BB962C8B-B14F-4D97-AF65-F5344CB8AC3E}">
        <p14:creationId xmlns:p14="http://schemas.microsoft.com/office/powerpoint/2010/main" val="494067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FFF89E1-305B-819B-18F3-36649BC3E980}"/>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839DA58A-4FC7-4FD7-A825-F02DC14BB1B8}" type="datetimeFigureOut">
              <a:rPr lang="de-AT"/>
              <a:pPr>
                <a:defRPr/>
              </a:pPr>
              <a:t>31.01.2023</a:t>
            </a:fld>
            <a:endParaRPr lang="de-AT"/>
          </a:p>
        </p:txBody>
      </p:sp>
      <p:sp>
        <p:nvSpPr>
          <p:cNvPr id="6" name="Fußzeilenplatzhalter 4">
            <a:extLst>
              <a:ext uri="{FF2B5EF4-FFF2-40B4-BE49-F238E27FC236}">
                <a16:creationId xmlns:a16="http://schemas.microsoft.com/office/drawing/2014/main" id="{9258EA07-FD97-1315-1EE5-EF33E186FF0A}"/>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53FC52F-89E6-A56C-D9A7-7EB40CCCC3C1}"/>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AC1AA13E-D7F9-442D-B99C-1EAF9F3A0E13}" type="slidenum">
              <a:rPr lang="de-AT" altLang="de-DE"/>
              <a:pPr/>
              <a:t>‹Nr.›</a:t>
            </a:fld>
            <a:endParaRPr lang="de-AT" altLang="de-DE"/>
          </a:p>
        </p:txBody>
      </p:sp>
    </p:spTree>
    <p:extLst>
      <p:ext uri="{BB962C8B-B14F-4D97-AF65-F5344CB8AC3E}">
        <p14:creationId xmlns:p14="http://schemas.microsoft.com/office/powerpoint/2010/main" val="2328065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F6CD6FAC-1285-D37F-86C1-F56E0A70BDFE}"/>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elplatzhalter 1">
            <a:extLst>
              <a:ext uri="{FF2B5EF4-FFF2-40B4-BE49-F238E27FC236}">
                <a16:creationId xmlns:a16="http://schemas.microsoft.com/office/drawing/2014/main" id="{A205FF46-4D34-911F-590C-3F669AE7334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5" name="Textplatzhalter 2">
            <a:extLst>
              <a:ext uri="{FF2B5EF4-FFF2-40B4-BE49-F238E27FC236}">
                <a16:creationId xmlns:a16="http://schemas.microsoft.com/office/drawing/2014/main" id="{8ECEF3BB-DC88-FF01-618F-4833781ABD6B}"/>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24F70A29-09A2-7DED-1641-6C3461C049E6}"/>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2618ABE-A226-4DA4-B410-78F81AA08FFD}" type="datetimeFigureOut">
              <a:rPr lang="de-AT"/>
              <a:pPr>
                <a:defRPr/>
              </a:pPr>
              <a:t>31.01.2023</a:t>
            </a:fld>
            <a:endParaRPr lang="de-AT"/>
          </a:p>
        </p:txBody>
      </p:sp>
      <p:sp>
        <p:nvSpPr>
          <p:cNvPr id="17" name="Fußzeilenplatzhalter 4">
            <a:extLst>
              <a:ext uri="{FF2B5EF4-FFF2-40B4-BE49-F238E27FC236}">
                <a16:creationId xmlns:a16="http://schemas.microsoft.com/office/drawing/2014/main" id="{4E137C91-0D9D-94AB-225D-DD6018CA621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4593F2C1-F5F7-2D7E-04A7-A01FCABF53C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D72EBF57-8486-4A66-BAF2-7B2286D5D620}" type="slidenum">
              <a:rPr lang="de-AT" altLang="de-DE"/>
              <a:pPr>
                <a:defRPr/>
              </a:pPr>
              <a:t>‹Nr.›</a:t>
            </a:fld>
            <a:endParaRPr lang="de-AT" altLang="de-DE"/>
          </a:p>
        </p:txBody>
      </p:sp>
      <p:pic>
        <p:nvPicPr>
          <p:cNvPr id="19" name="Picture 19">
            <a:extLst>
              <a:ext uri="{FF2B5EF4-FFF2-40B4-BE49-F238E27FC236}">
                <a16:creationId xmlns:a16="http://schemas.microsoft.com/office/drawing/2014/main" id="{3EEF5BC6-C74A-5722-31C7-C8F5412B2F9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9">
            <a:extLst>
              <a:ext uri="{FF2B5EF4-FFF2-40B4-BE49-F238E27FC236}">
                <a16:creationId xmlns:a16="http://schemas.microsoft.com/office/drawing/2014/main" id="{F3F8426D-AF12-A8E5-0C32-65522AF17B55}"/>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C669B9DC-8976-3F1D-19F7-52E4A8DFA851}"/>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2" name="Picture 13" descr="I:\500-vs_hs\Aushilfen\___Carina\Unterwegs\uw1_schriftzug_weiss.gif">
            <a:extLst>
              <a:ext uri="{FF2B5EF4-FFF2-40B4-BE49-F238E27FC236}">
                <a16:creationId xmlns:a16="http://schemas.microsoft.com/office/drawing/2014/main" id="{81F874AA-598E-E6C8-6FA1-52AF52248B2A}"/>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07" r:id="rId1"/>
    <p:sldLayoutId id="2147483997" r:id="rId2"/>
    <p:sldLayoutId id="2147483998" r:id="rId3"/>
    <p:sldLayoutId id="2147483999" r:id="rId4"/>
    <p:sldLayoutId id="2147484000" r:id="rId5"/>
    <p:sldLayoutId id="2147484001" r:id="rId6"/>
    <p:sldLayoutId id="2147484002" r:id="rId7"/>
    <p:sldLayoutId id="2147484003" r:id="rId8"/>
    <p:sldLayoutId id="2147484004" r:id="rId9"/>
    <p:sldLayoutId id="2147484005" r:id="rId10"/>
    <p:sldLayoutId id="2147484006"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73480D15-1363-ED52-7141-403469D56A5A}"/>
              </a:ext>
            </a:extLst>
          </p:cNvPr>
          <p:cNvSpPr>
            <a:spLocks noGrp="1"/>
          </p:cNvSpPr>
          <p:nvPr>
            <p:ph type="title"/>
          </p:nvPr>
        </p:nvSpPr>
        <p:spPr>
          <a:xfrm>
            <a:off x="457200" y="2751138"/>
            <a:ext cx="8229600" cy="677862"/>
          </a:xfrm>
        </p:spPr>
        <p:txBody>
          <a:bodyPr/>
          <a:lstStyle/>
          <a:p>
            <a:r>
              <a:rPr lang="de-AT" altLang="de-DE" dirty="0"/>
              <a:t>Erdbeben – wenn die Erde bebt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Gleichschenkliges Dreieck 27">
            <a:extLst>
              <a:ext uri="{FF2B5EF4-FFF2-40B4-BE49-F238E27FC236}">
                <a16:creationId xmlns:a16="http://schemas.microsoft.com/office/drawing/2014/main" id="{BC34AAFA-A83B-BE8D-082B-D7C8B54E88AE}"/>
              </a:ext>
            </a:extLst>
          </p:cNvPr>
          <p:cNvSpPr/>
          <p:nvPr/>
        </p:nvSpPr>
        <p:spPr>
          <a:xfrm>
            <a:off x="2427288" y="3060700"/>
            <a:ext cx="612775" cy="431800"/>
          </a:xfrm>
          <a:prstGeom prst="triangl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6" name="Ellipse 5">
            <a:extLst>
              <a:ext uri="{FF2B5EF4-FFF2-40B4-BE49-F238E27FC236}">
                <a16:creationId xmlns:a16="http://schemas.microsoft.com/office/drawing/2014/main" id="{C19CF60F-AE24-0222-E5DA-64C322976FF4}"/>
              </a:ext>
            </a:extLst>
          </p:cNvPr>
          <p:cNvSpPr/>
          <p:nvPr/>
        </p:nvSpPr>
        <p:spPr>
          <a:xfrm>
            <a:off x="3141663" y="3736975"/>
            <a:ext cx="2773362" cy="2339975"/>
          </a:xfrm>
          <a:prstGeom prst="ellipse">
            <a:avLst/>
          </a:prstGeom>
          <a:solidFill>
            <a:schemeClr val="accent5">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5" name="Ellipse 4">
            <a:extLst>
              <a:ext uri="{FF2B5EF4-FFF2-40B4-BE49-F238E27FC236}">
                <a16:creationId xmlns:a16="http://schemas.microsoft.com/office/drawing/2014/main" id="{588E8B3A-DA00-26A0-B826-187BA0D7AC13}"/>
              </a:ext>
            </a:extLst>
          </p:cNvPr>
          <p:cNvSpPr/>
          <p:nvPr/>
        </p:nvSpPr>
        <p:spPr>
          <a:xfrm>
            <a:off x="3462338" y="4005263"/>
            <a:ext cx="2117725" cy="1727200"/>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4" name="Ellipse 3">
            <a:extLst>
              <a:ext uri="{FF2B5EF4-FFF2-40B4-BE49-F238E27FC236}">
                <a16:creationId xmlns:a16="http://schemas.microsoft.com/office/drawing/2014/main" id="{FA1ED488-CFE3-E1CE-D2AB-6A8D1D05D668}"/>
              </a:ext>
            </a:extLst>
          </p:cNvPr>
          <p:cNvSpPr/>
          <p:nvPr/>
        </p:nvSpPr>
        <p:spPr>
          <a:xfrm>
            <a:off x="3729038" y="4257675"/>
            <a:ext cx="1584325" cy="1223963"/>
          </a:xfrm>
          <a:prstGeom prst="ellipse">
            <a:avLst/>
          </a:prstGeom>
          <a:solidFill>
            <a:schemeClr val="accent5">
              <a:lumMod val="40000"/>
              <a:lumOff val="60000"/>
              <a:alpha val="4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3" name="Ellipse 2">
            <a:extLst>
              <a:ext uri="{FF2B5EF4-FFF2-40B4-BE49-F238E27FC236}">
                <a16:creationId xmlns:a16="http://schemas.microsoft.com/office/drawing/2014/main" id="{645BA7A4-79E6-16A3-31BB-1930842F32E5}"/>
              </a:ext>
            </a:extLst>
          </p:cNvPr>
          <p:cNvSpPr/>
          <p:nvPr/>
        </p:nvSpPr>
        <p:spPr>
          <a:xfrm>
            <a:off x="4024313" y="4545013"/>
            <a:ext cx="1008062" cy="684212"/>
          </a:xfrm>
          <a:prstGeom prst="ellipse">
            <a:avLst/>
          </a:prstGeom>
          <a:solidFill>
            <a:schemeClr val="accent5">
              <a:lumMod val="60000"/>
              <a:lumOff val="40000"/>
              <a:alpha val="8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4103" name="Titel 1">
            <a:extLst>
              <a:ext uri="{FF2B5EF4-FFF2-40B4-BE49-F238E27FC236}">
                <a16:creationId xmlns:a16="http://schemas.microsoft.com/office/drawing/2014/main" id="{C006C7F9-7896-7321-BCEA-D39D2C4D11F0}"/>
              </a:ext>
            </a:extLst>
          </p:cNvPr>
          <p:cNvSpPr>
            <a:spLocks noGrp="1"/>
          </p:cNvSpPr>
          <p:nvPr>
            <p:ph type="title"/>
          </p:nvPr>
        </p:nvSpPr>
        <p:spPr>
          <a:xfrm>
            <a:off x="457200" y="1006475"/>
            <a:ext cx="8229600" cy="677863"/>
          </a:xfrm>
        </p:spPr>
        <p:txBody>
          <a:bodyPr/>
          <a:lstStyle/>
          <a:p>
            <a:r>
              <a:rPr lang="de-AT" altLang="de-DE" dirty="0"/>
              <a:t>Erdbeben – wenn die Erde bebt</a:t>
            </a:r>
          </a:p>
        </p:txBody>
      </p:sp>
      <p:sp>
        <p:nvSpPr>
          <p:cNvPr id="2" name="Ellipse 1">
            <a:extLst>
              <a:ext uri="{FF2B5EF4-FFF2-40B4-BE49-F238E27FC236}">
                <a16:creationId xmlns:a16="http://schemas.microsoft.com/office/drawing/2014/main" id="{BAC163CB-A7AE-5E72-7CBD-2FAE7E68EF24}"/>
              </a:ext>
            </a:extLst>
          </p:cNvPr>
          <p:cNvSpPr/>
          <p:nvPr/>
        </p:nvSpPr>
        <p:spPr>
          <a:xfrm>
            <a:off x="4456113" y="4797425"/>
            <a:ext cx="144462" cy="144463"/>
          </a:xfrm>
          <a:prstGeom prst="ellipse">
            <a:avLst/>
          </a:prstGeom>
          <a:solidFill>
            <a:schemeClr val="accent5">
              <a:lumMod val="75000"/>
              <a:alpha val="9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0" name="Rechteck 9">
            <a:extLst>
              <a:ext uri="{FF2B5EF4-FFF2-40B4-BE49-F238E27FC236}">
                <a16:creationId xmlns:a16="http://schemas.microsoft.com/office/drawing/2014/main" id="{FB8D75F9-E3FE-43E7-4BE0-7488829EED91}"/>
              </a:ext>
            </a:extLst>
          </p:cNvPr>
          <p:cNvSpPr/>
          <p:nvPr/>
        </p:nvSpPr>
        <p:spPr>
          <a:xfrm>
            <a:off x="4672013" y="3448050"/>
            <a:ext cx="360362" cy="7175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1" name="Rechteck 10">
            <a:extLst>
              <a:ext uri="{FF2B5EF4-FFF2-40B4-BE49-F238E27FC236}">
                <a16:creationId xmlns:a16="http://schemas.microsoft.com/office/drawing/2014/main" id="{30393766-AE8D-E1AD-3F95-DA130B01558B}"/>
              </a:ext>
            </a:extLst>
          </p:cNvPr>
          <p:cNvSpPr/>
          <p:nvPr/>
        </p:nvSpPr>
        <p:spPr>
          <a:xfrm>
            <a:off x="4989513" y="3724275"/>
            <a:ext cx="647700" cy="4445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2" name="Gleichschenkliges Dreieck 11">
            <a:extLst>
              <a:ext uri="{FF2B5EF4-FFF2-40B4-BE49-F238E27FC236}">
                <a16:creationId xmlns:a16="http://schemas.microsoft.com/office/drawing/2014/main" id="{B30B7595-D47F-0FA9-9261-B45460BC75CC}"/>
              </a:ext>
            </a:extLst>
          </p:cNvPr>
          <p:cNvSpPr/>
          <p:nvPr/>
        </p:nvSpPr>
        <p:spPr>
          <a:xfrm>
            <a:off x="4640263" y="3022600"/>
            <a:ext cx="423862" cy="433388"/>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3" name="Rechteck 12">
            <a:extLst>
              <a:ext uri="{FF2B5EF4-FFF2-40B4-BE49-F238E27FC236}">
                <a16:creationId xmlns:a16="http://schemas.microsoft.com/office/drawing/2014/main" id="{B3C22F40-495D-997F-D1F5-D4A314B09356}"/>
              </a:ext>
            </a:extLst>
          </p:cNvPr>
          <p:cNvSpPr/>
          <p:nvPr/>
        </p:nvSpPr>
        <p:spPr>
          <a:xfrm>
            <a:off x="4171950" y="3687763"/>
            <a:ext cx="544513" cy="46196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6" name="Gleichschenkliges Dreieck 15">
            <a:extLst>
              <a:ext uri="{FF2B5EF4-FFF2-40B4-BE49-F238E27FC236}">
                <a16:creationId xmlns:a16="http://schemas.microsoft.com/office/drawing/2014/main" id="{E35AF03B-3D06-870F-6229-FF11853D88D5}"/>
              </a:ext>
            </a:extLst>
          </p:cNvPr>
          <p:cNvSpPr/>
          <p:nvPr/>
        </p:nvSpPr>
        <p:spPr>
          <a:xfrm>
            <a:off x="4103688" y="3255963"/>
            <a:ext cx="612775" cy="431800"/>
          </a:xfrm>
          <a:prstGeom prst="triangl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7" name="Rechteck 16">
            <a:extLst>
              <a:ext uri="{FF2B5EF4-FFF2-40B4-BE49-F238E27FC236}">
                <a16:creationId xmlns:a16="http://schemas.microsoft.com/office/drawing/2014/main" id="{D253A4AA-A3B6-310A-C9F9-854991923484}"/>
              </a:ext>
            </a:extLst>
          </p:cNvPr>
          <p:cNvSpPr/>
          <p:nvPr/>
        </p:nvSpPr>
        <p:spPr>
          <a:xfrm>
            <a:off x="3621088" y="3644900"/>
            <a:ext cx="544512" cy="46196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8" name="Gleichschenkliges Dreieck 17">
            <a:extLst>
              <a:ext uri="{FF2B5EF4-FFF2-40B4-BE49-F238E27FC236}">
                <a16:creationId xmlns:a16="http://schemas.microsoft.com/office/drawing/2014/main" id="{382FC7B9-6403-994C-1577-5F89833EDBF2}"/>
              </a:ext>
            </a:extLst>
          </p:cNvPr>
          <p:cNvSpPr/>
          <p:nvPr/>
        </p:nvSpPr>
        <p:spPr>
          <a:xfrm>
            <a:off x="3587750" y="3232150"/>
            <a:ext cx="611188" cy="431800"/>
          </a:xfrm>
          <a:prstGeom prst="triangl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9" name="Rechteck 18">
            <a:extLst>
              <a:ext uri="{FF2B5EF4-FFF2-40B4-BE49-F238E27FC236}">
                <a16:creationId xmlns:a16="http://schemas.microsoft.com/office/drawing/2014/main" id="{17B41B99-0C68-7E5F-46CD-98E854542728}"/>
              </a:ext>
            </a:extLst>
          </p:cNvPr>
          <p:cNvSpPr/>
          <p:nvPr/>
        </p:nvSpPr>
        <p:spPr>
          <a:xfrm>
            <a:off x="3141663" y="3736975"/>
            <a:ext cx="473075" cy="36353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0" name="Gleichschenkliges Dreieck 19">
            <a:extLst>
              <a:ext uri="{FF2B5EF4-FFF2-40B4-BE49-F238E27FC236}">
                <a16:creationId xmlns:a16="http://schemas.microsoft.com/office/drawing/2014/main" id="{2315173A-2F86-9BF3-2DB8-82DFD8DEA0FC}"/>
              </a:ext>
            </a:extLst>
          </p:cNvPr>
          <p:cNvSpPr/>
          <p:nvPr/>
        </p:nvSpPr>
        <p:spPr>
          <a:xfrm>
            <a:off x="3141663" y="3471863"/>
            <a:ext cx="446087" cy="265112"/>
          </a:xfrm>
          <a:prstGeom prst="triangle">
            <a:avLst>
              <a:gd name="adj" fmla="val 52667"/>
            </a:avLst>
          </a:prstGeom>
          <a:solidFill>
            <a:srgbClr val="FF99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3" name="Rechteck 22">
            <a:extLst>
              <a:ext uri="{FF2B5EF4-FFF2-40B4-BE49-F238E27FC236}">
                <a16:creationId xmlns:a16="http://schemas.microsoft.com/office/drawing/2014/main" id="{9DFF8C97-F48D-8073-FC7E-EDF7B5EDE356}"/>
              </a:ext>
            </a:extLst>
          </p:cNvPr>
          <p:cNvSpPr/>
          <p:nvPr/>
        </p:nvSpPr>
        <p:spPr>
          <a:xfrm>
            <a:off x="5678488" y="3713163"/>
            <a:ext cx="544512" cy="46196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4" name="Gleichschenkliges Dreieck 23">
            <a:extLst>
              <a:ext uri="{FF2B5EF4-FFF2-40B4-BE49-F238E27FC236}">
                <a16:creationId xmlns:a16="http://schemas.microsoft.com/office/drawing/2014/main" id="{26C82F86-F04C-83C8-B7EB-92EF8CCFBA3B}"/>
              </a:ext>
            </a:extLst>
          </p:cNvPr>
          <p:cNvSpPr/>
          <p:nvPr/>
        </p:nvSpPr>
        <p:spPr>
          <a:xfrm>
            <a:off x="5646738" y="3305175"/>
            <a:ext cx="612775" cy="431800"/>
          </a:xfrm>
          <a:prstGeom prst="triangl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5" name="Rechteck 24">
            <a:extLst>
              <a:ext uri="{FF2B5EF4-FFF2-40B4-BE49-F238E27FC236}">
                <a16:creationId xmlns:a16="http://schemas.microsoft.com/office/drawing/2014/main" id="{F518658D-54DE-BFE2-F798-F6C05086B581}"/>
              </a:ext>
            </a:extLst>
          </p:cNvPr>
          <p:cNvSpPr/>
          <p:nvPr/>
        </p:nvSpPr>
        <p:spPr>
          <a:xfrm>
            <a:off x="6588125" y="3560763"/>
            <a:ext cx="542925" cy="63023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6" name="Gleichschenkliges Dreieck 25">
            <a:extLst>
              <a:ext uri="{FF2B5EF4-FFF2-40B4-BE49-F238E27FC236}">
                <a16:creationId xmlns:a16="http://schemas.microsoft.com/office/drawing/2014/main" id="{66C686A1-C297-DA53-EA8F-79819A15B8E6}"/>
              </a:ext>
            </a:extLst>
          </p:cNvPr>
          <p:cNvSpPr/>
          <p:nvPr/>
        </p:nvSpPr>
        <p:spPr>
          <a:xfrm>
            <a:off x="6553200" y="3128963"/>
            <a:ext cx="612775" cy="431800"/>
          </a:xfrm>
          <a:prstGeom prst="triangl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7" name="Rechteck 26">
            <a:extLst>
              <a:ext uri="{FF2B5EF4-FFF2-40B4-BE49-F238E27FC236}">
                <a16:creationId xmlns:a16="http://schemas.microsoft.com/office/drawing/2014/main" id="{4BE12608-B3DE-E09E-C909-32A60A084431}"/>
              </a:ext>
            </a:extLst>
          </p:cNvPr>
          <p:cNvSpPr/>
          <p:nvPr/>
        </p:nvSpPr>
        <p:spPr>
          <a:xfrm>
            <a:off x="2462213" y="3492500"/>
            <a:ext cx="544512" cy="63023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2" name="Gleichschenkliges Dreieck 21">
            <a:extLst>
              <a:ext uri="{FF2B5EF4-FFF2-40B4-BE49-F238E27FC236}">
                <a16:creationId xmlns:a16="http://schemas.microsoft.com/office/drawing/2014/main" id="{0961C4BF-4524-76A6-C5B8-77F267A4F4A8}"/>
              </a:ext>
            </a:extLst>
          </p:cNvPr>
          <p:cNvSpPr/>
          <p:nvPr/>
        </p:nvSpPr>
        <p:spPr>
          <a:xfrm>
            <a:off x="2084388" y="3244850"/>
            <a:ext cx="306387" cy="433388"/>
          </a:xfrm>
          <a:prstGeom prst="triangl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1" name="Rechteck 20">
            <a:extLst>
              <a:ext uri="{FF2B5EF4-FFF2-40B4-BE49-F238E27FC236}">
                <a16:creationId xmlns:a16="http://schemas.microsoft.com/office/drawing/2014/main" id="{4F8997E1-4BA6-8168-5DB0-2B7534850288}"/>
              </a:ext>
            </a:extLst>
          </p:cNvPr>
          <p:cNvSpPr/>
          <p:nvPr/>
        </p:nvSpPr>
        <p:spPr>
          <a:xfrm>
            <a:off x="2084388" y="3673475"/>
            <a:ext cx="273050" cy="46196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9" name="Freihandform 8">
            <a:extLst>
              <a:ext uri="{FF2B5EF4-FFF2-40B4-BE49-F238E27FC236}">
                <a16:creationId xmlns:a16="http://schemas.microsoft.com/office/drawing/2014/main" id="{05734A09-A194-C3C2-F259-A9BF7DE1C5C5}"/>
              </a:ext>
            </a:extLst>
          </p:cNvPr>
          <p:cNvSpPr/>
          <p:nvPr/>
        </p:nvSpPr>
        <p:spPr>
          <a:xfrm>
            <a:off x="474663" y="4106863"/>
            <a:ext cx="8410575" cy="150812"/>
          </a:xfrm>
          <a:custGeom>
            <a:avLst/>
            <a:gdLst>
              <a:gd name="connsiteX0" fmla="*/ 0 w 8410755"/>
              <a:gd name="connsiteY0" fmla="*/ 424365 h 424365"/>
              <a:gd name="connsiteX1" fmla="*/ 2725947 w 8410755"/>
              <a:gd name="connsiteY1" fmla="*/ 1670 h 424365"/>
              <a:gd name="connsiteX2" fmla="*/ 5270739 w 8410755"/>
              <a:gd name="connsiteY2" fmla="*/ 269089 h 424365"/>
              <a:gd name="connsiteX3" fmla="*/ 7427343 w 8410755"/>
              <a:gd name="connsiteY3" fmla="*/ 62055 h 424365"/>
              <a:gd name="connsiteX4" fmla="*/ 8410755 w 8410755"/>
              <a:gd name="connsiteY4" fmla="*/ 234583 h 4243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10755" h="424365">
                <a:moveTo>
                  <a:pt x="0" y="424365"/>
                </a:moveTo>
                <a:cubicBezTo>
                  <a:pt x="923745" y="225957"/>
                  <a:pt x="1847491" y="27549"/>
                  <a:pt x="2725947" y="1670"/>
                </a:cubicBezTo>
                <a:cubicBezTo>
                  <a:pt x="3604403" y="-24209"/>
                  <a:pt x="4487173" y="259025"/>
                  <a:pt x="5270739" y="269089"/>
                </a:cubicBezTo>
                <a:cubicBezTo>
                  <a:pt x="6054305" y="279153"/>
                  <a:pt x="6904007" y="67806"/>
                  <a:pt x="7427343" y="62055"/>
                </a:cubicBezTo>
                <a:cubicBezTo>
                  <a:pt x="7950679" y="56304"/>
                  <a:pt x="8180717" y="145443"/>
                  <a:pt x="8410755" y="234583"/>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cxnSp>
        <p:nvCxnSpPr>
          <p:cNvPr id="15" name="Gewinkelte Verbindung 14">
            <a:extLst>
              <a:ext uri="{FF2B5EF4-FFF2-40B4-BE49-F238E27FC236}">
                <a16:creationId xmlns:a16="http://schemas.microsoft.com/office/drawing/2014/main" id="{78244852-21A3-FBCA-3651-1E5094C5E175}"/>
              </a:ext>
            </a:extLst>
          </p:cNvPr>
          <p:cNvCxnSpPr>
            <a:stCxn id="2" idx="4"/>
          </p:cNvCxnSpPr>
          <p:nvPr/>
        </p:nvCxnSpPr>
        <p:spPr>
          <a:xfrm rot="16200000" flipH="1">
            <a:off x="5029994" y="4441032"/>
            <a:ext cx="841375" cy="1843087"/>
          </a:xfrm>
          <a:prstGeom prst="bentConnector2">
            <a:avLst/>
          </a:prstGeom>
          <a:ln w="12700">
            <a:solidFill>
              <a:srgbClr val="0A0A0A"/>
            </a:solidFill>
            <a:tailEnd type="arrow"/>
          </a:ln>
        </p:spPr>
        <p:style>
          <a:lnRef idx="1">
            <a:schemeClr val="accent1"/>
          </a:lnRef>
          <a:fillRef idx="0">
            <a:schemeClr val="accent1"/>
          </a:fillRef>
          <a:effectRef idx="0">
            <a:schemeClr val="accent1"/>
          </a:effectRef>
          <a:fontRef idx="minor">
            <a:schemeClr val="tx1"/>
          </a:fontRef>
        </p:style>
      </p:cxnSp>
      <p:sp>
        <p:nvSpPr>
          <p:cNvPr id="3072" name="Textfeld 3071">
            <a:extLst>
              <a:ext uri="{FF2B5EF4-FFF2-40B4-BE49-F238E27FC236}">
                <a16:creationId xmlns:a16="http://schemas.microsoft.com/office/drawing/2014/main" id="{DED9E84B-6239-311F-3738-3FAFB7C7BE3D}"/>
              </a:ext>
            </a:extLst>
          </p:cNvPr>
          <p:cNvSpPr txBox="1">
            <a:spLocks noChangeArrowheads="1"/>
          </p:cNvSpPr>
          <p:nvPr/>
        </p:nvSpPr>
        <p:spPr bwMode="auto">
          <a:xfrm>
            <a:off x="6488113" y="5599113"/>
            <a:ext cx="1755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rPr>
              <a:t>Erdbebenherd</a:t>
            </a:r>
          </a:p>
        </p:txBody>
      </p:sp>
      <p:sp>
        <p:nvSpPr>
          <p:cNvPr id="3080" name="Rechteck 3079">
            <a:extLst>
              <a:ext uri="{FF2B5EF4-FFF2-40B4-BE49-F238E27FC236}">
                <a16:creationId xmlns:a16="http://schemas.microsoft.com/office/drawing/2014/main" id="{82FD9966-8596-7045-5DDF-6CBC7FA2E504}"/>
              </a:ext>
            </a:extLst>
          </p:cNvPr>
          <p:cNvSpPr/>
          <p:nvPr/>
        </p:nvSpPr>
        <p:spPr>
          <a:xfrm>
            <a:off x="6553200" y="5599113"/>
            <a:ext cx="1690688" cy="369887"/>
          </a:xfrm>
          <a:prstGeom prst="rect">
            <a:avLst/>
          </a:prstGeom>
          <a:noFill/>
          <a:ln w="3175">
            <a:solidFill>
              <a:srgbClr val="0A0A0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cxnSp>
        <p:nvCxnSpPr>
          <p:cNvPr id="3082" name="Gerade Verbindung 3081">
            <a:extLst>
              <a:ext uri="{FF2B5EF4-FFF2-40B4-BE49-F238E27FC236}">
                <a16:creationId xmlns:a16="http://schemas.microsoft.com/office/drawing/2014/main" id="{1B53546B-8EBD-25D6-1205-D3E3CE99FE5A}"/>
              </a:ext>
            </a:extLst>
          </p:cNvPr>
          <p:cNvCxnSpPr>
            <a:stCxn id="2" idx="0"/>
            <a:endCxn id="7" idx="0"/>
          </p:cNvCxnSpPr>
          <p:nvPr/>
        </p:nvCxnSpPr>
        <p:spPr>
          <a:xfrm flipV="1">
            <a:off x="4529138" y="4106863"/>
            <a:ext cx="15875" cy="690562"/>
          </a:xfrm>
          <a:prstGeom prst="line">
            <a:avLst/>
          </a:prstGeom>
          <a:ln>
            <a:solidFill>
              <a:srgbClr val="0A0A0A"/>
            </a:solidFill>
            <a:prstDash val="dash"/>
          </a:ln>
        </p:spPr>
        <p:style>
          <a:lnRef idx="1">
            <a:schemeClr val="accent1"/>
          </a:lnRef>
          <a:fillRef idx="0">
            <a:schemeClr val="accent1"/>
          </a:fillRef>
          <a:effectRef idx="0">
            <a:schemeClr val="accent1"/>
          </a:effectRef>
          <a:fontRef idx="minor">
            <a:schemeClr val="tx1"/>
          </a:fontRef>
        </p:style>
      </p:cxnSp>
      <p:cxnSp>
        <p:nvCxnSpPr>
          <p:cNvPr id="3090" name="Gewinkelte Verbindung 3089">
            <a:extLst>
              <a:ext uri="{FF2B5EF4-FFF2-40B4-BE49-F238E27FC236}">
                <a16:creationId xmlns:a16="http://schemas.microsoft.com/office/drawing/2014/main" id="{48BE25C9-5562-9B4E-AF07-706D94F32538}"/>
              </a:ext>
            </a:extLst>
          </p:cNvPr>
          <p:cNvCxnSpPr/>
          <p:nvPr/>
        </p:nvCxnSpPr>
        <p:spPr>
          <a:xfrm flipV="1">
            <a:off x="4529138" y="2492375"/>
            <a:ext cx="1843087" cy="1643063"/>
          </a:xfrm>
          <a:prstGeom prst="bentConnector3">
            <a:avLst>
              <a:gd name="adj1" fmla="val 404"/>
            </a:avLst>
          </a:prstGeom>
          <a:ln>
            <a:solidFill>
              <a:srgbClr val="0A0A0A"/>
            </a:solidFill>
            <a:tailEnd type="arrow"/>
          </a:ln>
        </p:spPr>
        <p:style>
          <a:lnRef idx="1">
            <a:schemeClr val="accent1"/>
          </a:lnRef>
          <a:fillRef idx="0">
            <a:schemeClr val="accent1"/>
          </a:fillRef>
          <a:effectRef idx="0">
            <a:schemeClr val="accent1"/>
          </a:effectRef>
          <a:fontRef idx="minor">
            <a:schemeClr val="tx1"/>
          </a:fontRef>
        </p:style>
      </p:cxnSp>
      <p:sp>
        <p:nvSpPr>
          <p:cNvPr id="57" name="Rechteck 56">
            <a:extLst>
              <a:ext uri="{FF2B5EF4-FFF2-40B4-BE49-F238E27FC236}">
                <a16:creationId xmlns:a16="http://schemas.microsoft.com/office/drawing/2014/main" id="{D8D5EC3B-3A4A-A6D3-7F45-057BFB3A2B4D}"/>
              </a:ext>
            </a:extLst>
          </p:cNvPr>
          <p:cNvSpPr/>
          <p:nvPr/>
        </p:nvSpPr>
        <p:spPr>
          <a:xfrm>
            <a:off x="6492875" y="2308225"/>
            <a:ext cx="1474788" cy="369888"/>
          </a:xfrm>
          <a:prstGeom prst="rect">
            <a:avLst/>
          </a:prstGeom>
          <a:noFill/>
          <a:ln w="3175">
            <a:solidFill>
              <a:srgbClr val="0A0A0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3097" name="Textfeld 3096">
            <a:extLst>
              <a:ext uri="{FF2B5EF4-FFF2-40B4-BE49-F238E27FC236}">
                <a16:creationId xmlns:a16="http://schemas.microsoft.com/office/drawing/2014/main" id="{B5E07A45-9E8D-80FD-1C76-62B5D8B5E54A}"/>
              </a:ext>
            </a:extLst>
          </p:cNvPr>
          <p:cNvSpPr txBox="1">
            <a:spLocks noChangeArrowheads="1"/>
          </p:cNvSpPr>
          <p:nvPr/>
        </p:nvSpPr>
        <p:spPr bwMode="auto">
          <a:xfrm>
            <a:off x="6553200" y="2316163"/>
            <a:ext cx="12573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Epizentrum</a:t>
            </a:r>
          </a:p>
        </p:txBody>
      </p:sp>
      <p:cxnSp>
        <p:nvCxnSpPr>
          <p:cNvPr id="3100" name="Gerade Verbindung mit Pfeil 3099">
            <a:extLst>
              <a:ext uri="{FF2B5EF4-FFF2-40B4-BE49-F238E27FC236}">
                <a16:creationId xmlns:a16="http://schemas.microsoft.com/office/drawing/2014/main" id="{81A71913-FC64-632D-204D-0372CC971583}"/>
              </a:ext>
            </a:extLst>
          </p:cNvPr>
          <p:cNvCxnSpPr/>
          <p:nvPr/>
        </p:nvCxnSpPr>
        <p:spPr>
          <a:xfrm>
            <a:off x="5795963" y="4043363"/>
            <a:ext cx="0" cy="322262"/>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5" name="Gerade Verbindung mit Pfeil 64">
            <a:extLst>
              <a:ext uri="{FF2B5EF4-FFF2-40B4-BE49-F238E27FC236}">
                <a16:creationId xmlns:a16="http://schemas.microsoft.com/office/drawing/2014/main" id="{EC411325-C2E5-0048-55B0-0F11375D8818}"/>
              </a:ext>
            </a:extLst>
          </p:cNvPr>
          <p:cNvCxnSpPr/>
          <p:nvPr/>
        </p:nvCxnSpPr>
        <p:spPr>
          <a:xfrm>
            <a:off x="7291388" y="4005263"/>
            <a:ext cx="0" cy="320675"/>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6" name="Gerade Verbindung mit Pfeil 65">
            <a:extLst>
              <a:ext uri="{FF2B5EF4-FFF2-40B4-BE49-F238E27FC236}">
                <a16:creationId xmlns:a16="http://schemas.microsoft.com/office/drawing/2014/main" id="{74F354CA-15BA-D686-D910-0BBAC602265B}"/>
              </a:ext>
            </a:extLst>
          </p:cNvPr>
          <p:cNvCxnSpPr/>
          <p:nvPr/>
        </p:nvCxnSpPr>
        <p:spPr>
          <a:xfrm>
            <a:off x="2220913" y="3975100"/>
            <a:ext cx="0" cy="322263"/>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7" name="Gerade Verbindung mit Pfeil 66">
            <a:extLst>
              <a:ext uri="{FF2B5EF4-FFF2-40B4-BE49-F238E27FC236}">
                <a16:creationId xmlns:a16="http://schemas.microsoft.com/office/drawing/2014/main" id="{BDE7CDC4-35A5-F51E-E92F-BECC4D0A9939}"/>
              </a:ext>
            </a:extLst>
          </p:cNvPr>
          <p:cNvCxnSpPr/>
          <p:nvPr/>
        </p:nvCxnSpPr>
        <p:spPr>
          <a:xfrm>
            <a:off x="3381375" y="3946525"/>
            <a:ext cx="0" cy="322263"/>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7" name="Ellipse 6">
            <a:extLst>
              <a:ext uri="{FF2B5EF4-FFF2-40B4-BE49-F238E27FC236}">
                <a16:creationId xmlns:a16="http://schemas.microsoft.com/office/drawing/2014/main" id="{C997521F-6AFB-D35B-2570-A1609FCC06F8}"/>
              </a:ext>
            </a:extLst>
          </p:cNvPr>
          <p:cNvSpPr/>
          <p:nvPr/>
        </p:nvSpPr>
        <p:spPr>
          <a:xfrm>
            <a:off x="4521200" y="4106863"/>
            <a:ext cx="46038" cy="4603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16" fill="hold" nodeType="clickEffect">
                                  <p:stCondLst>
                                    <p:cond delay="0"/>
                                  </p:stCondLst>
                                  <p:childTnLst>
                                    <p:set>
                                      <p:cBhvr>
                                        <p:cTn id="26" dur="1" fill="hold">
                                          <p:stCondLst>
                                            <p:cond delay="0"/>
                                          </p:stCondLst>
                                        </p:cTn>
                                        <p:tgtEl>
                                          <p:spTgt spid="66"/>
                                        </p:tgtEl>
                                        <p:attrNameLst>
                                          <p:attrName>style.visibility</p:attrName>
                                        </p:attrNameLst>
                                      </p:cBhvr>
                                      <p:to>
                                        <p:strVal val="visible"/>
                                      </p:to>
                                    </p:set>
                                    <p:anim calcmode="lin" valueType="num">
                                      <p:cBhvr>
                                        <p:cTn id="27" dur="500" fill="hold"/>
                                        <p:tgtEl>
                                          <p:spTgt spid="66"/>
                                        </p:tgtEl>
                                        <p:attrNameLst>
                                          <p:attrName>ppt_w</p:attrName>
                                        </p:attrNameLst>
                                      </p:cBhvr>
                                      <p:tavLst>
                                        <p:tav tm="0">
                                          <p:val>
                                            <p:fltVal val="0"/>
                                          </p:val>
                                        </p:tav>
                                        <p:tav tm="100000">
                                          <p:val>
                                            <p:strVal val="#ppt_w"/>
                                          </p:val>
                                        </p:tav>
                                      </p:tavLst>
                                    </p:anim>
                                    <p:anim calcmode="lin" valueType="num">
                                      <p:cBhvr>
                                        <p:cTn id="28" dur="500" fill="hold"/>
                                        <p:tgtEl>
                                          <p:spTgt spid="66"/>
                                        </p:tgtEl>
                                        <p:attrNameLst>
                                          <p:attrName>ppt_h</p:attrName>
                                        </p:attrNameLst>
                                      </p:cBhvr>
                                      <p:tavLst>
                                        <p:tav tm="0">
                                          <p:val>
                                            <p:fltVal val="0"/>
                                          </p:val>
                                        </p:tav>
                                        <p:tav tm="100000">
                                          <p:val>
                                            <p:strVal val="#ppt_h"/>
                                          </p:val>
                                        </p:tav>
                                      </p:tavLst>
                                    </p:anim>
                                    <p:animEffect transition="in" filter="fade">
                                      <p:cBhvr>
                                        <p:cTn id="29" dur="500"/>
                                        <p:tgtEl>
                                          <p:spTgt spid="66"/>
                                        </p:tgtEl>
                                      </p:cBhvr>
                                    </p:animEffect>
                                  </p:childTnLst>
                                </p:cTn>
                              </p:par>
                              <p:par>
                                <p:cTn id="30" presetID="53" presetClass="entr" presetSubtype="16" fill="hold" nodeType="withEffect">
                                  <p:stCondLst>
                                    <p:cond delay="0"/>
                                  </p:stCondLst>
                                  <p:childTnLst>
                                    <p:set>
                                      <p:cBhvr>
                                        <p:cTn id="31" dur="1" fill="hold">
                                          <p:stCondLst>
                                            <p:cond delay="0"/>
                                          </p:stCondLst>
                                        </p:cTn>
                                        <p:tgtEl>
                                          <p:spTgt spid="67"/>
                                        </p:tgtEl>
                                        <p:attrNameLst>
                                          <p:attrName>style.visibility</p:attrName>
                                        </p:attrNameLst>
                                      </p:cBhvr>
                                      <p:to>
                                        <p:strVal val="visible"/>
                                      </p:to>
                                    </p:set>
                                    <p:anim calcmode="lin" valueType="num">
                                      <p:cBhvr>
                                        <p:cTn id="32" dur="500" fill="hold"/>
                                        <p:tgtEl>
                                          <p:spTgt spid="67"/>
                                        </p:tgtEl>
                                        <p:attrNameLst>
                                          <p:attrName>ppt_w</p:attrName>
                                        </p:attrNameLst>
                                      </p:cBhvr>
                                      <p:tavLst>
                                        <p:tav tm="0">
                                          <p:val>
                                            <p:fltVal val="0"/>
                                          </p:val>
                                        </p:tav>
                                        <p:tav tm="100000">
                                          <p:val>
                                            <p:strVal val="#ppt_w"/>
                                          </p:val>
                                        </p:tav>
                                      </p:tavLst>
                                    </p:anim>
                                    <p:anim calcmode="lin" valueType="num">
                                      <p:cBhvr>
                                        <p:cTn id="33" dur="500" fill="hold"/>
                                        <p:tgtEl>
                                          <p:spTgt spid="67"/>
                                        </p:tgtEl>
                                        <p:attrNameLst>
                                          <p:attrName>ppt_h</p:attrName>
                                        </p:attrNameLst>
                                      </p:cBhvr>
                                      <p:tavLst>
                                        <p:tav tm="0">
                                          <p:val>
                                            <p:fltVal val="0"/>
                                          </p:val>
                                        </p:tav>
                                        <p:tav tm="100000">
                                          <p:val>
                                            <p:strVal val="#ppt_h"/>
                                          </p:val>
                                        </p:tav>
                                      </p:tavLst>
                                    </p:anim>
                                    <p:animEffect transition="in" filter="fade">
                                      <p:cBhvr>
                                        <p:cTn id="34" dur="500"/>
                                        <p:tgtEl>
                                          <p:spTgt spid="67"/>
                                        </p:tgtEl>
                                      </p:cBhvr>
                                    </p:animEffect>
                                  </p:childTnLst>
                                </p:cTn>
                              </p:par>
                              <p:par>
                                <p:cTn id="35" presetID="53" presetClass="entr" presetSubtype="16" fill="hold" nodeType="withEffect">
                                  <p:stCondLst>
                                    <p:cond delay="0"/>
                                  </p:stCondLst>
                                  <p:childTnLst>
                                    <p:set>
                                      <p:cBhvr>
                                        <p:cTn id="36" dur="1" fill="hold">
                                          <p:stCondLst>
                                            <p:cond delay="0"/>
                                          </p:stCondLst>
                                        </p:cTn>
                                        <p:tgtEl>
                                          <p:spTgt spid="3100"/>
                                        </p:tgtEl>
                                        <p:attrNameLst>
                                          <p:attrName>style.visibility</p:attrName>
                                        </p:attrNameLst>
                                      </p:cBhvr>
                                      <p:to>
                                        <p:strVal val="visible"/>
                                      </p:to>
                                    </p:set>
                                    <p:anim calcmode="lin" valueType="num">
                                      <p:cBhvr>
                                        <p:cTn id="37" dur="500" fill="hold"/>
                                        <p:tgtEl>
                                          <p:spTgt spid="3100"/>
                                        </p:tgtEl>
                                        <p:attrNameLst>
                                          <p:attrName>ppt_w</p:attrName>
                                        </p:attrNameLst>
                                      </p:cBhvr>
                                      <p:tavLst>
                                        <p:tav tm="0">
                                          <p:val>
                                            <p:fltVal val="0"/>
                                          </p:val>
                                        </p:tav>
                                        <p:tav tm="100000">
                                          <p:val>
                                            <p:strVal val="#ppt_w"/>
                                          </p:val>
                                        </p:tav>
                                      </p:tavLst>
                                    </p:anim>
                                    <p:anim calcmode="lin" valueType="num">
                                      <p:cBhvr>
                                        <p:cTn id="38" dur="500" fill="hold"/>
                                        <p:tgtEl>
                                          <p:spTgt spid="3100"/>
                                        </p:tgtEl>
                                        <p:attrNameLst>
                                          <p:attrName>ppt_h</p:attrName>
                                        </p:attrNameLst>
                                      </p:cBhvr>
                                      <p:tavLst>
                                        <p:tav tm="0">
                                          <p:val>
                                            <p:fltVal val="0"/>
                                          </p:val>
                                        </p:tav>
                                        <p:tav tm="100000">
                                          <p:val>
                                            <p:strVal val="#ppt_h"/>
                                          </p:val>
                                        </p:tav>
                                      </p:tavLst>
                                    </p:anim>
                                    <p:animEffect transition="in" filter="fade">
                                      <p:cBhvr>
                                        <p:cTn id="39" dur="500"/>
                                        <p:tgtEl>
                                          <p:spTgt spid="3100"/>
                                        </p:tgtEl>
                                      </p:cBhvr>
                                    </p:animEffect>
                                  </p:childTnLst>
                                </p:cTn>
                              </p:par>
                              <p:par>
                                <p:cTn id="40" presetID="53" presetClass="entr" presetSubtype="16" fill="hold" nodeType="withEffect">
                                  <p:stCondLst>
                                    <p:cond delay="0"/>
                                  </p:stCondLst>
                                  <p:childTnLst>
                                    <p:set>
                                      <p:cBhvr>
                                        <p:cTn id="41" dur="1" fill="hold">
                                          <p:stCondLst>
                                            <p:cond delay="0"/>
                                          </p:stCondLst>
                                        </p:cTn>
                                        <p:tgtEl>
                                          <p:spTgt spid="65"/>
                                        </p:tgtEl>
                                        <p:attrNameLst>
                                          <p:attrName>style.visibility</p:attrName>
                                        </p:attrNameLst>
                                      </p:cBhvr>
                                      <p:to>
                                        <p:strVal val="visible"/>
                                      </p:to>
                                    </p:set>
                                    <p:anim calcmode="lin" valueType="num">
                                      <p:cBhvr>
                                        <p:cTn id="42" dur="500" fill="hold"/>
                                        <p:tgtEl>
                                          <p:spTgt spid="65"/>
                                        </p:tgtEl>
                                        <p:attrNameLst>
                                          <p:attrName>ppt_w</p:attrName>
                                        </p:attrNameLst>
                                      </p:cBhvr>
                                      <p:tavLst>
                                        <p:tav tm="0">
                                          <p:val>
                                            <p:fltVal val="0"/>
                                          </p:val>
                                        </p:tav>
                                        <p:tav tm="100000">
                                          <p:val>
                                            <p:strVal val="#ppt_w"/>
                                          </p:val>
                                        </p:tav>
                                      </p:tavLst>
                                    </p:anim>
                                    <p:anim calcmode="lin" valueType="num">
                                      <p:cBhvr>
                                        <p:cTn id="43" dur="500" fill="hold"/>
                                        <p:tgtEl>
                                          <p:spTgt spid="65"/>
                                        </p:tgtEl>
                                        <p:attrNameLst>
                                          <p:attrName>ppt_h</p:attrName>
                                        </p:attrNameLst>
                                      </p:cBhvr>
                                      <p:tavLst>
                                        <p:tav tm="0">
                                          <p:val>
                                            <p:fltVal val="0"/>
                                          </p:val>
                                        </p:tav>
                                        <p:tav tm="100000">
                                          <p:val>
                                            <p:strVal val="#ppt_h"/>
                                          </p:val>
                                        </p:tav>
                                      </p:tavLst>
                                    </p:anim>
                                    <p:animEffect transition="in" filter="fade">
                                      <p:cBhvr>
                                        <p:cTn id="44" dur="500"/>
                                        <p:tgtEl>
                                          <p:spTgt spid="65"/>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nodeType="click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07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080"/>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nodeType="clickEffect">
                                  <p:stCondLst>
                                    <p:cond delay="0"/>
                                  </p:stCondLst>
                                  <p:childTnLst>
                                    <p:set>
                                      <p:cBhvr>
                                        <p:cTn id="58" dur="1" fill="hold">
                                          <p:stCondLst>
                                            <p:cond delay="0"/>
                                          </p:stCondLst>
                                        </p:cTn>
                                        <p:tgtEl>
                                          <p:spTgt spid="3082"/>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nodeType="clickEffect">
                                  <p:stCondLst>
                                    <p:cond delay="0"/>
                                  </p:stCondLst>
                                  <p:childTnLst>
                                    <p:set>
                                      <p:cBhvr>
                                        <p:cTn id="66" dur="1" fill="hold">
                                          <p:stCondLst>
                                            <p:cond delay="0"/>
                                          </p:stCondLst>
                                        </p:cTn>
                                        <p:tgtEl>
                                          <p:spTgt spid="3090"/>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7"/>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0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4" grpId="0" animBg="1"/>
      <p:bldP spid="3" grpId="0" animBg="1"/>
      <p:bldP spid="2" grpId="0" animBg="1"/>
      <p:bldP spid="3072" grpId="0"/>
      <p:bldP spid="3080" grpId="0" animBg="1"/>
      <p:bldP spid="57" grpId="0" animBg="1"/>
      <p:bldP spid="3097" grpId="0"/>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8" name="Gleichschenkliges Dreieck 27">
            <a:extLst>
              <a:ext uri="{FF2B5EF4-FFF2-40B4-BE49-F238E27FC236}">
                <a16:creationId xmlns:a16="http://schemas.microsoft.com/office/drawing/2014/main" id="{38BE6B7D-AB5C-734C-0BCF-9B47ED3896B0}"/>
              </a:ext>
            </a:extLst>
          </p:cNvPr>
          <p:cNvSpPr/>
          <p:nvPr/>
        </p:nvSpPr>
        <p:spPr>
          <a:xfrm>
            <a:off x="2393950" y="3060700"/>
            <a:ext cx="612775" cy="431800"/>
          </a:xfrm>
          <a:prstGeom prst="triangl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6" name="Ellipse 5">
            <a:extLst>
              <a:ext uri="{FF2B5EF4-FFF2-40B4-BE49-F238E27FC236}">
                <a16:creationId xmlns:a16="http://schemas.microsoft.com/office/drawing/2014/main" id="{74AB1442-92D2-80DA-CB82-A2F712274932}"/>
              </a:ext>
            </a:extLst>
          </p:cNvPr>
          <p:cNvSpPr/>
          <p:nvPr/>
        </p:nvSpPr>
        <p:spPr>
          <a:xfrm>
            <a:off x="3141663" y="3736975"/>
            <a:ext cx="2773362" cy="2339975"/>
          </a:xfrm>
          <a:prstGeom prst="ellipse">
            <a:avLst/>
          </a:prstGeom>
          <a:solidFill>
            <a:schemeClr val="accent5">
              <a:alpha val="1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5" name="Ellipse 4">
            <a:extLst>
              <a:ext uri="{FF2B5EF4-FFF2-40B4-BE49-F238E27FC236}">
                <a16:creationId xmlns:a16="http://schemas.microsoft.com/office/drawing/2014/main" id="{37013082-8F40-A4F1-EDDC-0D5F4C261869}"/>
              </a:ext>
            </a:extLst>
          </p:cNvPr>
          <p:cNvSpPr/>
          <p:nvPr/>
        </p:nvSpPr>
        <p:spPr>
          <a:xfrm>
            <a:off x="3462338" y="4005263"/>
            <a:ext cx="2117725" cy="1727200"/>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4" name="Ellipse 3">
            <a:extLst>
              <a:ext uri="{FF2B5EF4-FFF2-40B4-BE49-F238E27FC236}">
                <a16:creationId xmlns:a16="http://schemas.microsoft.com/office/drawing/2014/main" id="{3E9C545F-E679-7A15-54CF-FEBDE2A44BAE}"/>
              </a:ext>
            </a:extLst>
          </p:cNvPr>
          <p:cNvSpPr/>
          <p:nvPr/>
        </p:nvSpPr>
        <p:spPr>
          <a:xfrm>
            <a:off x="3729038" y="4257675"/>
            <a:ext cx="1584325" cy="1223963"/>
          </a:xfrm>
          <a:prstGeom prst="ellipse">
            <a:avLst/>
          </a:prstGeom>
          <a:solidFill>
            <a:schemeClr val="accent5">
              <a:lumMod val="40000"/>
              <a:lumOff val="60000"/>
              <a:alpha val="4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3" name="Ellipse 2">
            <a:extLst>
              <a:ext uri="{FF2B5EF4-FFF2-40B4-BE49-F238E27FC236}">
                <a16:creationId xmlns:a16="http://schemas.microsoft.com/office/drawing/2014/main" id="{51936226-F040-A225-7719-3D14557E24D3}"/>
              </a:ext>
            </a:extLst>
          </p:cNvPr>
          <p:cNvSpPr/>
          <p:nvPr/>
        </p:nvSpPr>
        <p:spPr>
          <a:xfrm>
            <a:off x="4024313" y="4545013"/>
            <a:ext cx="1008062" cy="684212"/>
          </a:xfrm>
          <a:prstGeom prst="ellipse">
            <a:avLst/>
          </a:prstGeom>
          <a:solidFill>
            <a:schemeClr val="accent5">
              <a:lumMod val="60000"/>
              <a:lumOff val="40000"/>
              <a:alpha val="8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5127" name="Titel 1">
            <a:extLst>
              <a:ext uri="{FF2B5EF4-FFF2-40B4-BE49-F238E27FC236}">
                <a16:creationId xmlns:a16="http://schemas.microsoft.com/office/drawing/2014/main" id="{DE04C50C-A2C1-6C48-6753-3974D5ECE77A}"/>
              </a:ext>
            </a:extLst>
          </p:cNvPr>
          <p:cNvSpPr>
            <a:spLocks noGrp="1"/>
          </p:cNvSpPr>
          <p:nvPr>
            <p:ph type="title"/>
          </p:nvPr>
        </p:nvSpPr>
        <p:spPr>
          <a:xfrm>
            <a:off x="457200" y="1006475"/>
            <a:ext cx="8229600" cy="677863"/>
          </a:xfrm>
        </p:spPr>
        <p:txBody>
          <a:bodyPr/>
          <a:lstStyle/>
          <a:p>
            <a:r>
              <a:rPr lang="de-AT" altLang="de-DE" dirty="0"/>
              <a:t>Erdbeben – wenn die Erde bebt</a:t>
            </a:r>
          </a:p>
        </p:txBody>
      </p:sp>
      <p:sp>
        <p:nvSpPr>
          <p:cNvPr id="2" name="Ellipse 1">
            <a:extLst>
              <a:ext uri="{FF2B5EF4-FFF2-40B4-BE49-F238E27FC236}">
                <a16:creationId xmlns:a16="http://schemas.microsoft.com/office/drawing/2014/main" id="{8A2160A7-383C-B913-D632-1BEAB396773C}"/>
              </a:ext>
            </a:extLst>
          </p:cNvPr>
          <p:cNvSpPr/>
          <p:nvPr/>
        </p:nvSpPr>
        <p:spPr>
          <a:xfrm>
            <a:off x="4456113" y="4797425"/>
            <a:ext cx="144462" cy="144463"/>
          </a:xfrm>
          <a:prstGeom prst="ellipse">
            <a:avLst/>
          </a:prstGeom>
          <a:solidFill>
            <a:schemeClr val="accent5">
              <a:lumMod val="75000"/>
              <a:alpha val="92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0" name="Rechteck 9">
            <a:extLst>
              <a:ext uri="{FF2B5EF4-FFF2-40B4-BE49-F238E27FC236}">
                <a16:creationId xmlns:a16="http://schemas.microsoft.com/office/drawing/2014/main" id="{DBFFC1AC-AA50-15EE-9D86-7DD1BB845385}"/>
              </a:ext>
            </a:extLst>
          </p:cNvPr>
          <p:cNvSpPr/>
          <p:nvPr/>
        </p:nvSpPr>
        <p:spPr>
          <a:xfrm>
            <a:off x="4672013" y="3448050"/>
            <a:ext cx="360362" cy="7175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1" name="Rechteck 10">
            <a:extLst>
              <a:ext uri="{FF2B5EF4-FFF2-40B4-BE49-F238E27FC236}">
                <a16:creationId xmlns:a16="http://schemas.microsoft.com/office/drawing/2014/main" id="{621D4BF9-24DC-1EB2-4920-0B54197985E5}"/>
              </a:ext>
            </a:extLst>
          </p:cNvPr>
          <p:cNvSpPr/>
          <p:nvPr/>
        </p:nvSpPr>
        <p:spPr>
          <a:xfrm>
            <a:off x="4989513" y="3724275"/>
            <a:ext cx="647700" cy="4445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2" name="Gleichschenkliges Dreieck 11">
            <a:extLst>
              <a:ext uri="{FF2B5EF4-FFF2-40B4-BE49-F238E27FC236}">
                <a16:creationId xmlns:a16="http://schemas.microsoft.com/office/drawing/2014/main" id="{70CE8213-9E7B-C721-9306-F2097F64F389}"/>
              </a:ext>
            </a:extLst>
          </p:cNvPr>
          <p:cNvSpPr/>
          <p:nvPr/>
        </p:nvSpPr>
        <p:spPr>
          <a:xfrm>
            <a:off x="4640263" y="3022600"/>
            <a:ext cx="423862" cy="433388"/>
          </a:xfrm>
          <a:prstGeom prs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3" name="Rechteck 12">
            <a:extLst>
              <a:ext uri="{FF2B5EF4-FFF2-40B4-BE49-F238E27FC236}">
                <a16:creationId xmlns:a16="http://schemas.microsoft.com/office/drawing/2014/main" id="{BEDEA32A-19A6-466C-29F4-F10D5237832F}"/>
              </a:ext>
            </a:extLst>
          </p:cNvPr>
          <p:cNvSpPr/>
          <p:nvPr/>
        </p:nvSpPr>
        <p:spPr>
          <a:xfrm>
            <a:off x="4171950" y="3687763"/>
            <a:ext cx="544513" cy="46196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6" name="Gleichschenkliges Dreieck 15">
            <a:extLst>
              <a:ext uri="{FF2B5EF4-FFF2-40B4-BE49-F238E27FC236}">
                <a16:creationId xmlns:a16="http://schemas.microsoft.com/office/drawing/2014/main" id="{39338E98-B075-EE18-DCC0-6CF2C2CDCE30}"/>
              </a:ext>
            </a:extLst>
          </p:cNvPr>
          <p:cNvSpPr/>
          <p:nvPr/>
        </p:nvSpPr>
        <p:spPr>
          <a:xfrm>
            <a:off x="4103688" y="3255963"/>
            <a:ext cx="612775" cy="431800"/>
          </a:xfrm>
          <a:prstGeom prst="triangl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7" name="Rechteck 16">
            <a:extLst>
              <a:ext uri="{FF2B5EF4-FFF2-40B4-BE49-F238E27FC236}">
                <a16:creationId xmlns:a16="http://schemas.microsoft.com/office/drawing/2014/main" id="{AC10D49F-7345-0D2C-45FB-875F4F4A5A5B}"/>
              </a:ext>
            </a:extLst>
          </p:cNvPr>
          <p:cNvSpPr/>
          <p:nvPr/>
        </p:nvSpPr>
        <p:spPr>
          <a:xfrm>
            <a:off x="3621088" y="3644900"/>
            <a:ext cx="544512" cy="46196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8" name="Gleichschenkliges Dreieck 17">
            <a:extLst>
              <a:ext uri="{FF2B5EF4-FFF2-40B4-BE49-F238E27FC236}">
                <a16:creationId xmlns:a16="http://schemas.microsoft.com/office/drawing/2014/main" id="{9E19F7C0-F3C0-A171-A5EA-3161DD37E3F9}"/>
              </a:ext>
            </a:extLst>
          </p:cNvPr>
          <p:cNvSpPr/>
          <p:nvPr/>
        </p:nvSpPr>
        <p:spPr>
          <a:xfrm>
            <a:off x="3587750" y="3232150"/>
            <a:ext cx="611188" cy="431800"/>
          </a:xfrm>
          <a:prstGeom prst="triangl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19" name="Rechteck 18">
            <a:extLst>
              <a:ext uri="{FF2B5EF4-FFF2-40B4-BE49-F238E27FC236}">
                <a16:creationId xmlns:a16="http://schemas.microsoft.com/office/drawing/2014/main" id="{29CD5ACD-D481-C860-6D13-1F3765BBF3BB}"/>
              </a:ext>
            </a:extLst>
          </p:cNvPr>
          <p:cNvSpPr/>
          <p:nvPr/>
        </p:nvSpPr>
        <p:spPr>
          <a:xfrm>
            <a:off x="3141663" y="3736975"/>
            <a:ext cx="473075" cy="36353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0" name="Gleichschenkliges Dreieck 19">
            <a:extLst>
              <a:ext uri="{FF2B5EF4-FFF2-40B4-BE49-F238E27FC236}">
                <a16:creationId xmlns:a16="http://schemas.microsoft.com/office/drawing/2014/main" id="{A46F79E8-13F5-CC3C-07E8-B620A7EC9093}"/>
              </a:ext>
            </a:extLst>
          </p:cNvPr>
          <p:cNvSpPr/>
          <p:nvPr/>
        </p:nvSpPr>
        <p:spPr>
          <a:xfrm>
            <a:off x="3141663" y="3471863"/>
            <a:ext cx="446087" cy="265112"/>
          </a:xfrm>
          <a:prstGeom prst="triangle">
            <a:avLst>
              <a:gd name="adj" fmla="val 52667"/>
            </a:avLst>
          </a:prstGeom>
          <a:solidFill>
            <a:srgbClr val="FF99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3" name="Rechteck 22">
            <a:extLst>
              <a:ext uri="{FF2B5EF4-FFF2-40B4-BE49-F238E27FC236}">
                <a16:creationId xmlns:a16="http://schemas.microsoft.com/office/drawing/2014/main" id="{1BAF9A19-5230-4745-7FE0-27A560858CEF}"/>
              </a:ext>
            </a:extLst>
          </p:cNvPr>
          <p:cNvSpPr/>
          <p:nvPr/>
        </p:nvSpPr>
        <p:spPr>
          <a:xfrm>
            <a:off x="5678488" y="3713163"/>
            <a:ext cx="544512" cy="46196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4" name="Gleichschenkliges Dreieck 23">
            <a:extLst>
              <a:ext uri="{FF2B5EF4-FFF2-40B4-BE49-F238E27FC236}">
                <a16:creationId xmlns:a16="http://schemas.microsoft.com/office/drawing/2014/main" id="{37C45EE8-3042-CFF0-C742-9CE38E27122E}"/>
              </a:ext>
            </a:extLst>
          </p:cNvPr>
          <p:cNvSpPr/>
          <p:nvPr/>
        </p:nvSpPr>
        <p:spPr>
          <a:xfrm>
            <a:off x="5646738" y="3305175"/>
            <a:ext cx="612775" cy="431800"/>
          </a:xfrm>
          <a:prstGeom prst="triangl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5" name="Rechteck 24">
            <a:extLst>
              <a:ext uri="{FF2B5EF4-FFF2-40B4-BE49-F238E27FC236}">
                <a16:creationId xmlns:a16="http://schemas.microsoft.com/office/drawing/2014/main" id="{29D70A34-1768-5C8A-B198-C4C4B334F6D8}"/>
              </a:ext>
            </a:extLst>
          </p:cNvPr>
          <p:cNvSpPr/>
          <p:nvPr/>
        </p:nvSpPr>
        <p:spPr>
          <a:xfrm>
            <a:off x="6588125" y="3560763"/>
            <a:ext cx="542925" cy="63023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6" name="Gleichschenkliges Dreieck 25">
            <a:extLst>
              <a:ext uri="{FF2B5EF4-FFF2-40B4-BE49-F238E27FC236}">
                <a16:creationId xmlns:a16="http://schemas.microsoft.com/office/drawing/2014/main" id="{B5134559-EB9A-5E70-DF52-914113460381}"/>
              </a:ext>
            </a:extLst>
          </p:cNvPr>
          <p:cNvSpPr/>
          <p:nvPr/>
        </p:nvSpPr>
        <p:spPr>
          <a:xfrm>
            <a:off x="6553200" y="3128963"/>
            <a:ext cx="612775" cy="431800"/>
          </a:xfrm>
          <a:prstGeom prst="triangle">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7" name="Rechteck 26">
            <a:extLst>
              <a:ext uri="{FF2B5EF4-FFF2-40B4-BE49-F238E27FC236}">
                <a16:creationId xmlns:a16="http://schemas.microsoft.com/office/drawing/2014/main" id="{2173B90B-E9A6-2A6D-54B6-AC7EA1529F68}"/>
              </a:ext>
            </a:extLst>
          </p:cNvPr>
          <p:cNvSpPr/>
          <p:nvPr/>
        </p:nvSpPr>
        <p:spPr>
          <a:xfrm>
            <a:off x="2462213" y="3492500"/>
            <a:ext cx="544512" cy="63023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2" name="Gleichschenkliges Dreieck 21">
            <a:extLst>
              <a:ext uri="{FF2B5EF4-FFF2-40B4-BE49-F238E27FC236}">
                <a16:creationId xmlns:a16="http://schemas.microsoft.com/office/drawing/2014/main" id="{D368F9C7-D280-AE4E-5623-354608317D4A}"/>
              </a:ext>
            </a:extLst>
          </p:cNvPr>
          <p:cNvSpPr/>
          <p:nvPr/>
        </p:nvSpPr>
        <p:spPr>
          <a:xfrm>
            <a:off x="2084388" y="3238500"/>
            <a:ext cx="306387" cy="433388"/>
          </a:xfrm>
          <a:prstGeom prst="triangle">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21" name="Rechteck 20">
            <a:extLst>
              <a:ext uri="{FF2B5EF4-FFF2-40B4-BE49-F238E27FC236}">
                <a16:creationId xmlns:a16="http://schemas.microsoft.com/office/drawing/2014/main" id="{46695109-9B16-FF3D-B040-CBF0E8B24572}"/>
              </a:ext>
            </a:extLst>
          </p:cNvPr>
          <p:cNvSpPr/>
          <p:nvPr/>
        </p:nvSpPr>
        <p:spPr>
          <a:xfrm>
            <a:off x="2084388" y="3673475"/>
            <a:ext cx="273050" cy="46196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9" name="Freihandform 8">
            <a:extLst>
              <a:ext uri="{FF2B5EF4-FFF2-40B4-BE49-F238E27FC236}">
                <a16:creationId xmlns:a16="http://schemas.microsoft.com/office/drawing/2014/main" id="{BA33ABAE-8878-DA80-55A2-06D0C258066E}"/>
              </a:ext>
            </a:extLst>
          </p:cNvPr>
          <p:cNvSpPr/>
          <p:nvPr/>
        </p:nvSpPr>
        <p:spPr>
          <a:xfrm>
            <a:off x="474663" y="4106863"/>
            <a:ext cx="8410575" cy="150812"/>
          </a:xfrm>
          <a:custGeom>
            <a:avLst/>
            <a:gdLst>
              <a:gd name="connsiteX0" fmla="*/ 0 w 8410755"/>
              <a:gd name="connsiteY0" fmla="*/ 424365 h 424365"/>
              <a:gd name="connsiteX1" fmla="*/ 2725947 w 8410755"/>
              <a:gd name="connsiteY1" fmla="*/ 1670 h 424365"/>
              <a:gd name="connsiteX2" fmla="*/ 5270739 w 8410755"/>
              <a:gd name="connsiteY2" fmla="*/ 269089 h 424365"/>
              <a:gd name="connsiteX3" fmla="*/ 7427343 w 8410755"/>
              <a:gd name="connsiteY3" fmla="*/ 62055 h 424365"/>
              <a:gd name="connsiteX4" fmla="*/ 8410755 w 8410755"/>
              <a:gd name="connsiteY4" fmla="*/ 234583 h 4243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10755" h="424365">
                <a:moveTo>
                  <a:pt x="0" y="424365"/>
                </a:moveTo>
                <a:cubicBezTo>
                  <a:pt x="923745" y="225957"/>
                  <a:pt x="1847491" y="27549"/>
                  <a:pt x="2725947" y="1670"/>
                </a:cubicBezTo>
                <a:cubicBezTo>
                  <a:pt x="3604403" y="-24209"/>
                  <a:pt x="4487173" y="259025"/>
                  <a:pt x="5270739" y="269089"/>
                </a:cubicBezTo>
                <a:cubicBezTo>
                  <a:pt x="6054305" y="279153"/>
                  <a:pt x="6904007" y="67806"/>
                  <a:pt x="7427343" y="62055"/>
                </a:cubicBezTo>
                <a:cubicBezTo>
                  <a:pt x="7950679" y="56304"/>
                  <a:pt x="8180717" y="145443"/>
                  <a:pt x="8410755" y="234583"/>
                </a:cubicBezTo>
              </a:path>
            </a:pathLst>
          </a:cu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cxnSp>
        <p:nvCxnSpPr>
          <p:cNvPr id="15" name="Gewinkelte Verbindung 14">
            <a:extLst>
              <a:ext uri="{FF2B5EF4-FFF2-40B4-BE49-F238E27FC236}">
                <a16:creationId xmlns:a16="http://schemas.microsoft.com/office/drawing/2014/main" id="{0D94E3C3-C31D-6FB5-3384-B22DE438191F}"/>
              </a:ext>
            </a:extLst>
          </p:cNvPr>
          <p:cNvCxnSpPr>
            <a:stCxn id="2" idx="4"/>
          </p:cNvCxnSpPr>
          <p:nvPr/>
        </p:nvCxnSpPr>
        <p:spPr>
          <a:xfrm rot="16200000" flipH="1">
            <a:off x="5029994" y="4441032"/>
            <a:ext cx="841375" cy="1843087"/>
          </a:xfrm>
          <a:prstGeom prst="bentConnector2">
            <a:avLst/>
          </a:prstGeom>
          <a:ln w="12700">
            <a:solidFill>
              <a:srgbClr val="0A0A0A"/>
            </a:solidFill>
            <a:tailEnd type="arrow"/>
          </a:ln>
        </p:spPr>
        <p:style>
          <a:lnRef idx="1">
            <a:schemeClr val="accent1"/>
          </a:lnRef>
          <a:fillRef idx="0">
            <a:schemeClr val="accent1"/>
          </a:fillRef>
          <a:effectRef idx="0">
            <a:schemeClr val="accent1"/>
          </a:effectRef>
          <a:fontRef idx="minor">
            <a:schemeClr val="tx1"/>
          </a:fontRef>
        </p:style>
      </p:cxnSp>
      <p:sp>
        <p:nvSpPr>
          <p:cNvPr id="5147" name="Textfeld 3071">
            <a:extLst>
              <a:ext uri="{FF2B5EF4-FFF2-40B4-BE49-F238E27FC236}">
                <a16:creationId xmlns:a16="http://schemas.microsoft.com/office/drawing/2014/main" id="{DA8BA332-5A5B-CC52-B87F-C4CAB6A4EBEC}"/>
              </a:ext>
            </a:extLst>
          </p:cNvPr>
          <p:cNvSpPr txBox="1">
            <a:spLocks noChangeArrowheads="1"/>
          </p:cNvSpPr>
          <p:nvPr/>
        </p:nvSpPr>
        <p:spPr bwMode="auto">
          <a:xfrm>
            <a:off x="6488113" y="5599113"/>
            <a:ext cx="16843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rPr>
              <a:t>Erdbebenherd</a:t>
            </a:r>
          </a:p>
        </p:txBody>
      </p:sp>
      <p:sp>
        <p:nvSpPr>
          <p:cNvPr id="3080" name="Rechteck 3079">
            <a:extLst>
              <a:ext uri="{FF2B5EF4-FFF2-40B4-BE49-F238E27FC236}">
                <a16:creationId xmlns:a16="http://schemas.microsoft.com/office/drawing/2014/main" id="{0DE7F8D2-3D19-9444-D1CC-3E3870F64809}"/>
              </a:ext>
            </a:extLst>
          </p:cNvPr>
          <p:cNvSpPr/>
          <p:nvPr/>
        </p:nvSpPr>
        <p:spPr>
          <a:xfrm>
            <a:off x="6553200" y="5599113"/>
            <a:ext cx="1619250" cy="369887"/>
          </a:xfrm>
          <a:prstGeom prst="rect">
            <a:avLst/>
          </a:prstGeom>
          <a:noFill/>
          <a:ln w="3175">
            <a:solidFill>
              <a:srgbClr val="0A0A0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cxnSp>
        <p:nvCxnSpPr>
          <p:cNvPr id="3082" name="Gerade Verbindung 3081">
            <a:extLst>
              <a:ext uri="{FF2B5EF4-FFF2-40B4-BE49-F238E27FC236}">
                <a16:creationId xmlns:a16="http://schemas.microsoft.com/office/drawing/2014/main" id="{DE1A2EB8-F6FC-33E3-5A9F-E7A4D080F1E1}"/>
              </a:ext>
            </a:extLst>
          </p:cNvPr>
          <p:cNvCxnSpPr>
            <a:stCxn id="2" idx="0"/>
          </p:cNvCxnSpPr>
          <p:nvPr/>
        </p:nvCxnSpPr>
        <p:spPr>
          <a:xfrm flipH="1" flipV="1">
            <a:off x="4521200" y="4135438"/>
            <a:ext cx="7938" cy="661987"/>
          </a:xfrm>
          <a:prstGeom prst="line">
            <a:avLst/>
          </a:prstGeom>
          <a:ln>
            <a:solidFill>
              <a:srgbClr val="0A0A0A"/>
            </a:solidFill>
            <a:prstDash val="dash"/>
          </a:ln>
        </p:spPr>
        <p:style>
          <a:lnRef idx="1">
            <a:schemeClr val="accent1"/>
          </a:lnRef>
          <a:fillRef idx="0">
            <a:schemeClr val="accent1"/>
          </a:fillRef>
          <a:effectRef idx="0">
            <a:schemeClr val="accent1"/>
          </a:effectRef>
          <a:fontRef idx="minor">
            <a:schemeClr val="tx1"/>
          </a:fontRef>
        </p:style>
      </p:cxnSp>
      <p:cxnSp>
        <p:nvCxnSpPr>
          <p:cNvPr id="3090" name="Gewinkelte Verbindung 3089">
            <a:extLst>
              <a:ext uri="{FF2B5EF4-FFF2-40B4-BE49-F238E27FC236}">
                <a16:creationId xmlns:a16="http://schemas.microsoft.com/office/drawing/2014/main" id="{60A005E1-A341-C0AD-9D07-0DDF749A286F}"/>
              </a:ext>
            </a:extLst>
          </p:cNvPr>
          <p:cNvCxnSpPr/>
          <p:nvPr/>
        </p:nvCxnSpPr>
        <p:spPr>
          <a:xfrm flipV="1">
            <a:off x="4529138" y="2492375"/>
            <a:ext cx="1843087" cy="1643063"/>
          </a:xfrm>
          <a:prstGeom prst="bentConnector3">
            <a:avLst>
              <a:gd name="adj1" fmla="val 404"/>
            </a:avLst>
          </a:prstGeom>
          <a:ln>
            <a:solidFill>
              <a:srgbClr val="0A0A0A"/>
            </a:solidFill>
            <a:tailEnd type="arrow"/>
          </a:ln>
        </p:spPr>
        <p:style>
          <a:lnRef idx="1">
            <a:schemeClr val="accent1"/>
          </a:lnRef>
          <a:fillRef idx="0">
            <a:schemeClr val="accent1"/>
          </a:fillRef>
          <a:effectRef idx="0">
            <a:schemeClr val="accent1"/>
          </a:effectRef>
          <a:fontRef idx="minor">
            <a:schemeClr val="tx1"/>
          </a:fontRef>
        </p:style>
      </p:cxnSp>
      <p:sp>
        <p:nvSpPr>
          <p:cNvPr id="57" name="Rechteck 56">
            <a:extLst>
              <a:ext uri="{FF2B5EF4-FFF2-40B4-BE49-F238E27FC236}">
                <a16:creationId xmlns:a16="http://schemas.microsoft.com/office/drawing/2014/main" id="{6E889811-DF17-41E7-212E-3CD3D0AD4A49}"/>
              </a:ext>
            </a:extLst>
          </p:cNvPr>
          <p:cNvSpPr/>
          <p:nvPr/>
        </p:nvSpPr>
        <p:spPr>
          <a:xfrm>
            <a:off x="6492875" y="2308225"/>
            <a:ext cx="1474788" cy="369888"/>
          </a:xfrm>
          <a:prstGeom prst="rect">
            <a:avLst/>
          </a:prstGeom>
          <a:noFill/>
          <a:ln w="3175">
            <a:solidFill>
              <a:srgbClr val="0A0A0A"/>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p>
        </p:txBody>
      </p:sp>
      <p:sp>
        <p:nvSpPr>
          <p:cNvPr id="5152" name="Textfeld 3096">
            <a:extLst>
              <a:ext uri="{FF2B5EF4-FFF2-40B4-BE49-F238E27FC236}">
                <a16:creationId xmlns:a16="http://schemas.microsoft.com/office/drawing/2014/main" id="{4AF5F348-518A-E075-2795-275C46A2CE67}"/>
              </a:ext>
            </a:extLst>
          </p:cNvPr>
          <p:cNvSpPr txBox="1">
            <a:spLocks noChangeArrowheads="1"/>
          </p:cNvSpPr>
          <p:nvPr/>
        </p:nvSpPr>
        <p:spPr bwMode="auto">
          <a:xfrm>
            <a:off x="6553200" y="2316163"/>
            <a:ext cx="12573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Epizentrum</a:t>
            </a:r>
          </a:p>
        </p:txBody>
      </p:sp>
      <p:cxnSp>
        <p:nvCxnSpPr>
          <p:cNvPr id="3100" name="Gerade Verbindung mit Pfeil 3099">
            <a:extLst>
              <a:ext uri="{FF2B5EF4-FFF2-40B4-BE49-F238E27FC236}">
                <a16:creationId xmlns:a16="http://schemas.microsoft.com/office/drawing/2014/main" id="{623A40F2-272A-4082-05EB-50C2AA354FDB}"/>
              </a:ext>
            </a:extLst>
          </p:cNvPr>
          <p:cNvCxnSpPr/>
          <p:nvPr/>
        </p:nvCxnSpPr>
        <p:spPr>
          <a:xfrm>
            <a:off x="5795963" y="4043363"/>
            <a:ext cx="0" cy="322262"/>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5" name="Gerade Verbindung mit Pfeil 64">
            <a:extLst>
              <a:ext uri="{FF2B5EF4-FFF2-40B4-BE49-F238E27FC236}">
                <a16:creationId xmlns:a16="http://schemas.microsoft.com/office/drawing/2014/main" id="{046DE77C-70C3-4010-62D7-CDFD7075A56B}"/>
              </a:ext>
            </a:extLst>
          </p:cNvPr>
          <p:cNvCxnSpPr/>
          <p:nvPr/>
        </p:nvCxnSpPr>
        <p:spPr>
          <a:xfrm>
            <a:off x="7291388" y="4005263"/>
            <a:ext cx="0" cy="320675"/>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6" name="Gerade Verbindung mit Pfeil 65">
            <a:extLst>
              <a:ext uri="{FF2B5EF4-FFF2-40B4-BE49-F238E27FC236}">
                <a16:creationId xmlns:a16="http://schemas.microsoft.com/office/drawing/2014/main" id="{29C7D42D-3BC0-7539-22AE-604D4ABB773C}"/>
              </a:ext>
            </a:extLst>
          </p:cNvPr>
          <p:cNvCxnSpPr/>
          <p:nvPr/>
        </p:nvCxnSpPr>
        <p:spPr>
          <a:xfrm>
            <a:off x="2220913" y="3975100"/>
            <a:ext cx="0" cy="322263"/>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7" name="Gerade Verbindung mit Pfeil 66">
            <a:extLst>
              <a:ext uri="{FF2B5EF4-FFF2-40B4-BE49-F238E27FC236}">
                <a16:creationId xmlns:a16="http://schemas.microsoft.com/office/drawing/2014/main" id="{339B7D32-01DF-6A04-EAF6-3C17498C8CFF}"/>
              </a:ext>
            </a:extLst>
          </p:cNvPr>
          <p:cNvCxnSpPr/>
          <p:nvPr/>
        </p:nvCxnSpPr>
        <p:spPr>
          <a:xfrm>
            <a:off x="3381375" y="3946525"/>
            <a:ext cx="0" cy="322263"/>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8" name="Gerade Verbindung mit Pfeil 67">
            <a:extLst>
              <a:ext uri="{FF2B5EF4-FFF2-40B4-BE49-F238E27FC236}">
                <a16:creationId xmlns:a16="http://schemas.microsoft.com/office/drawing/2014/main" id="{2FEB93A2-64C9-070A-5C6E-2F6C32C4DB87}"/>
              </a:ext>
            </a:extLst>
          </p:cNvPr>
          <p:cNvCxnSpPr/>
          <p:nvPr/>
        </p:nvCxnSpPr>
        <p:spPr>
          <a:xfrm>
            <a:off x="4521200" y="3995738"/>
            <a:ext cx="0" cy="322262"/>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9" name="Gerade Verbindung mit Pfeil 68">
            <a:extLst>
              <a:ext uri="{FF2B5EF4-FFF2-40B4-BE49-F238E27FC236}">
                <a16:creationId xmlns:a16="http://schemas.microsoft.com/office/drawing/2014/main" id="{913AAD1B-AD88-6128-8243-F43AE00A8F55}"/>
              </a:ext>
            </a:extLst>
          </p:cNvPr>
          <p:cNvCxnSpPr/>
          <p:nvPr/>
        </p:nvCxnSpPr>
        <p:spPr>
          <a:xfrm>
            <a:off x="5948363" y="4195763"/>
            <a:ext cx="0" cy="322262"/>
          </a:xfrm>
          <a:prstGeom prst="straightConnector1">
            <a:avLst/>
          </a:prstGeom>
          <a:ln w="1905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C45EE771-9070-1F7B-6D23-D0A3BEC0D2F9}"/>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Carina Sattlberger; Angelika Leitner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5" name="Rectangle 6">
            <a:extLst>
              <a:ext uri="{FF2B5EF4-FFF2-40B4-BE49-F238E27FC236}">
                <a16:creationId xmlns:a16="http://schemas.microsoft.com/office/drawing/2014/main" id="{91EDE183-36E8-51B9-C8B6-A6693220354A}"/>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„Erdbeben und Seebeben – wenn die Erde bebt“ auf den Seiten 88 und 89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219</Words>
  <Application>Microsoft Office PowerPoint</Application>
  <PresentationFormat>Bildschirmpräsentation (4:3)</PresentationFormat>
  <Paragraphs>25</Paragraphs>
  <Slides>4</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Arial</vt:lpstr>
      <vt:lpstr>Calibri</vt:lpstr>
      <vt:lpstr>Syntax LT Std</vt:lpstr>
      <vt:lpstr>Wingdings</vt:lpstr>
      <vt:lpstr>Larissa</vt:lpstr>
      <vt:lpstr>Erdbeben – wenn die Erde bebt</vt:lpstr>
      <vt:lpstr>Erdbeben – wenn die Erde bebt</vt:lpstr>
      <vt:lpstr>Erdbeben – wenn die Erde bebt</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198</cp:revision>
  <dcterms:created xsi:type="dcterms:W3CDTF">2013-10-08T07:58:50Z</dcterms:created>
  <dcterms:modified xsi:type="dcterms:W3CDTF">2023-01-31T09:10:01Z</dcterms:modified>
</cp:coreProperties>
</file>