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332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17.01.2024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Gleiche Rechte – gleiche Chancen?</a:t>
            </a:r>
          </a:p>
        </p:txBody>
      </p:sp>
      <p:sp>
        <p:nvSpPr>
          <p:cNvPr id="12" name="Text Box 10">
            <a:extLst>
              <a:ext uri="{FF2B5EF4-FFF2-40B4-BE49-F238E27FC236}">
                <a16:creationId xmlns:a16="http://schemas.microsoft.com/office/drawing/2014/main" id="{81A4E858-A120-4F58-CC57-25DECA0FE190}"/>
              </a:ext>
            </a:extLst>
          </p:cNvPr>
          <p:cNvSpPr txBox="1">
            <a:spLocks noChangeArrowheads="1"/>
          </p:cNvSpPr>
          <p:nvPr/>
        </p:nvSpPr>
        <p:spPr bwMode="auto">
          <a:xfrm>
            <a:off x="1089823" y="1552713"/>
            <a:ext cx="695325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Frauen und Männer sind in Österreich gesetzlich gleichberechtigt.</a:t>
            </a:r>
          </a:p>
        </p:txBody>
      </p:sp>
      <p:sp>
        <p:nvSpPr>
          <p:cNvPr id="21" name="Text Box 10">
            <a:extLst>
              <a:ext uri="{FF2B5EF4-FFF2-40B4-BE49-F238E27FC236}">
                <a16:creationId xmlns:a16="http://schemas.microsoft.com/office/drawing/2014/main" id="{9DFDD8C5-53C8-B2C9-E562-8D826251866E}"/>
              </a:ext>
            </a:extLst>
          </p:cNvPr>
          <p:cNvSpPr txBox="1">
            <a:spLocks noChangeArrowheads="1"/>
          </p:cNvSpPr>
          <p:nvPr/>
        </p:nvSpPr>
        <p:spPr bwMode="auto">
          <a:xfrm>
            <a:off x="3681058" y="2458192"/>
            <a:ext cx="1770785"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FF0000"/>
                </a:solidFill>
                <a:latin typeface="Calibri" panose="020F0502020204030204" pitchFamily="34" charset="0"/>
              </a:rPr>
              <a:t>ABER</a:t>
            </a:r>
          </a:p>
        </p:txBody>
      </p:sp>
      <p:sp>
        <p:nvSpPr>
          <p:cNvPr id="22" name="Text Box 10">
            <a:extLst>
              <a:ext uri="{FF2B5EF4-FFF2-40B4-BE49-F238E27FC236}">
                <a16:creationId xmlns:a16="http://schemas.microsoft.com/office/drawing/2014/main" id="{EC51399F-65A3-8692-BAA3-00D1A2E9ACA7}"/>
              </a:ext>
            </a:extLst>
          </p:cNvPr>
          <p:cNvSpPr txBox="1">
            <a:spLocks noChangeArrowheads="1"/>
          </p:cNvSpPr>
          <p:nvPr/>
        </p:nvSpPr>
        <p:spPr bwMode="auto">
          <a:xfrm>
            <a:off x="355045" y="3067041"/>
            <a:ext cx="842281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Es gibt trotzdem immer noch Unterschiede in...</a:t>
            </a:r>
          </a:p>
        </p:txBody>
      </p:sp>
      <p:sp>
        <p:nvSpPr>
          <p:cNvPr id="3" name="Pfeil nach rechts 13">
            <a:extLst>
              <a:ext uri="{FF2B5EF4-FFF2-40B4-BE49-F238E27FC236}">
                <a16:creationId xmlns:a16="http://schemas.microsoft.com/office/drawing/2014/main" id="{6B657542-D424-7749-9444-257E228E47E3}"/>
              </a:ext>
            </a:extLst>
          </p:cNvPr>
          <p:cNvSpPr>
            <a:spLocks noChangeArrowheads="1"/>
          </p:cNvSpPr>
          <p:nvPr/>
        </p:nvSpPr>
        <p:spPr bwMode="auto">
          <a:xfrm rot="5400000">
            <a:off x="2523545" y="4220443"/>
            <a:ext cx="447960" cy="431800"/>
          </a:xfrm>
          <a:prstGeom prst="rightArrow">
            <a:avLst>
              <a:gd name="adj1" fmla="val 50000"/>
              <a:gd name="adj2" fmla="val 49963"/>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 name="Text Box 10">
            <a:extLst>
              <a:ext uri="{FF2B5EF4-FFF2-40B4-BE49-F238E27FC236}">
                <a16:creationId xmlns:a16="http://schemas.microsoft.com/office/drawing/2014/main" id="{664026BC-F384-7552-368C-BA958DFFEF11}"/>
              </a:ext>
            </a:extLst>
          </p:cNvPr>
          <p:cNvSpPr txBox="1">
            <a:spLocks noChangeArrowheads="1"/>
          </p:cNvSpPr>
          <p:nvPr/>
        </p:nvSpPr>
        <p:spPr bwMode="auto">
          <a:xfrm>
            <a:off x="1691680" y="3572610"/>
            <a:ext cx="21116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669900"/>
                </a:solidFill>
                <a:latin typeface="Calibri" panose="020F0502020204030204" pitchFamily="34" charset="0"/>
              </a:rPr>
              <a:t>Familie</a:t>
            </a:r>
          </a:p>
        </p:txBody>
      </p:sp>
      <p:sp>
        <p:nvSpPr>
          <p:cNvPr id="5" name="Text Box 10">
            <a:extLst>
              <a:ext uri="{FF2B5EF4-FFF2-40B4-BE49-F238E27FC236}">
                <a16:creationId xmlns:a16="http://schemas.microsoft.com/office/drawing/2014/main" id="{E8334206-393C-20B3-19FC-3B2A7DEA146D}"/>
              </a:ext>
            </a:extLst>
          </p:cNvPr>
          <p:cNvSpPr txBox="1">
            <a:spLocks noChangeArrowheads="1"/>
          </p:cNvSpPr>
          <p:nvPr/>
        </p:nvSpPr>
        <p:spPr bwMode="auto">
          <a:xfrm>
            <a:off x="5724128" y="3572610"/>
            <a:ext cx="21116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669900"/>
                </a:solidFill>
                <a:latin typeface="Calibri" panose="020F0502020204030204" pitchFamily="34" charset="0"/>
              </a:rPr>
              <a:t>Beruf</a:t>
            </a:r>
          </a:p>
        </p:txBody>
      </p:sp>
      <p:sp>
        <p:nvSpPr>
          <p:cNvPr id="6" name="Pfeil nach rechts 13">
            <a:extLst>
              <a:ext uri="{FF2B5EF4-FFF2-40B4-BE49-F238E27FC236}">
                <a16:creationId xmlns:a16="http://schemas.microsoft.com/office/drawing/2014/main" id="{FD60BFDE-54B4-0E75-AAB1-9A4F33DAAF96}"/>
              </a:ext>
            </a:extLst>
          </p:cNvPr>
          <p:cNvSpPr>
            <a:spLocks noChangeArrowheads="1"/>
          </p:cNvSpPr>
          <p:nvPr/>
        </p:nvSpPr>
        <p:spPr bwMode="auto">
          <a:xfrm rot="5400000">
            <a:off x="6555993" y="4220443"/>
            <a:ext cx="447960" cy="431800"/>
          </a:xfrm>
          <a:prstGeom prst="rightArrow">
            <a:avLst>
              <a:gd name="adj1" fmla="val 50000"/>
              <a:gd name="adj2" fmla="val 49963"/>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Text Box 10">
            <a:extLst>
              <a:ext uri="{FF2B5EF4-FFF2-40B4-BE49-F238E27FC236}">
                <a16:creationId xmlns:a16="http://schemas.microsoft.com/office/drawing/2014/main" id="{F2B13FA8-9B87-0643-3E38-7A08928DDE70}"/>
              </a:ext>
            </a:extLst>
          </p:cNvPr>
          <p:cNvSpPr txBox="1">
            <a:spLocks noChangeArrowheads="1"/>
          </p:cNvSpPr>
          <p:nvPr/>
        </p:nvSpPr>
        <p:spPr bwMode="auto">
          <a:xfrm>
            <a:off x="755576" y="4660323"/>
            <a:ext cx="4104456"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ungleiche Arbeitsverteilung bei Haushalt und Kindererziehung</a:t>
            </a:r>
          </a:p>
        </p:txBody>
      </p:sp>
      <p:sp>
        <p:nvSpPr>
          <p:cNvPr id="8" name="Text Box 10">
            <a:extLst>
              <a:ext uri="{FF2B5EF4-FFF2-40B4-BE49-F238E27FC236}">
                <a16:creationId xmlns:a16="http://schemas.microsoft.com/office/drawing/2014/main" id="{736C06E5-8AC0-1903-4B10-A1D508B662DD}"/>
              </a:ext>
            </a:extLst>
          </p:cNvPr>
          <p:cNvSpPr txBox="1">
            <a:spLocks noChangeArrowheads="1"/>
          </p:cNvSpPr>
          <p:nvPr/>
        </p:nvSpPr>
        <p:spPr bwMode="auto">
          <a:xfrm>
            <a:off x="5225936" y="4776856"/>
            <a:ext cx="3108074"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ungleiche Bezahlung für </a:t>
            </a:r>
            <a:r>
              <a:rPr lang="de-DE" altLang="de-DE" sz="2800">
                <a:solidFill>
                  <a:srgbClr val="333333"/>
                </a:solidFill>
                <a:latin typeface="Calibri" panose="020F0502020204030204" pitchFamily="34" charset="0"/>
              </a:rPr>
              <a:t>die gleiche </a:t>
            </a:r>
            <a:r>
              <a:rPr lang="de-DE" altLang="de-DE" sz="2800" dirty="0">
                <a:solidFill>
                  <a:srgbClr val="333333"/>
                </a:solidFill>
                <a:latin typeface="Calibri" panose="020F0502020204030204" pitchFamily="34" charset="0"/>
              </a:rPr>
              <a:t>Arbeit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up)">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up)">
                                      <p:cBhvr>
                                        <p:cTn id="36" dur="5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1" grpId="0"/>
      <p:bldP spid="22" grpId="0"/>
      <p:bldP spid="3" grpId="0" animBg="1"/>
      <p:bldP spid="4" grpId="0"/>
      <p:bldP spid="5" grpId="0"/>
      <p:bldP spid="6" grpId="0" animBg="1"/>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„Gleiche Rechte – gleiche Chancen?“ auf den Seiten 128 bis 129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213</Words>
  <Application>Microsoft Office PowerPoint</Application>
  <PresentationFormat>Bildschirmpräsentation (4:3)</PresentationFormat>
  <Paragraphs>28</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90</cp:revision>
  <dcterms:created xsi:type="dcterms:W3CDTF">2011-07-14T19:54:09Z</dcterms:created>
  <dcterms:modified xsi:type="dcterms:W3CDTF">2024-01-17T10:45:31Z</dcterms:modified>
</cp:coreProperties>
</file>