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a:solidFill>
                  <a:srgbClr val="333333"/>
                </a:solidFill>
                <a:latin typeface="Calibri" panose="020F0502020204030204" pitchFamily="34" charset="0"/>
              </a:rPr>
              <a:t>Die Sozialpartnerschaft</a:t>
            </a:r>
            <a:endParaRPr lang="de-DE" altLang="de-DE" sz="3800" dirty="0">
              <a:solidFill>
                <a:srgbClr val="333333"/>
              </a:solidFill>
              <a:latin typeface="Calibri" panose="020F0502020204030204" pitchFamily="34" charset="0"/>
            </a:endParaRPr>
          </a:p>
        </p:txBody>
      </p:sp>
      <p:sp>
        <p:nvSpPr>
          <p:cNvPr id="17" name="Pfeil nach unten 7">
            <a:extLst>
              <a:ext uri="{FF2B5EF4-FFF2-40B4-BE49-F238E27FC236}">
                <a16:creationId xmlns:a16="http://schemas.microsoft.com/office/drawing/2014/main" id="{35B9D773-2126-46A5-9C63-F5FC719DC552}"/>
              </a:ext>
            </a:extLst>
          </p:cNvPr>
          <p:cNvSpPr>
            <a:spLocks noChangeArrowheads="1"/>
          </p:cNvSpPr>
          <p:nvPr/>
        </p:nvSpPr>
        <p:spPr bwMode="auto">
          <a:xfrm>
            <a:off x="4427534" y="3695959"/>
            <a:ext cx="288925" cy="4318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8" name="Text Box 10">
            <a:extLst>
              <a:ext uri="{FF2B5EF4-FFF2-40B4-BE49-F238E27FC236}">
                <a16:creationId xmlns:a16="http://schemas.microsoft.com/office/drawing/2014/main" id="{CC58D64C-60AB-44AE-9E10-46C3FC6F10FB}"/>
              </a:ext>
            </a:extLst>
          </p:cNvPr>
          <p:cNvSpPr txBox="1">
            <a:spLocks noChangeArrowheads="1"/>
          </p:cNvSpPr>
          <p:nvPr/>
        </p:nvSpPr>
        <p:spPr bwMode="auto">
          <a:xfrm>
            <a:off x="424649" y="1611853"/>
            <a:ext cx="378188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9999FF"/>
                </a:solidFill>
                <a:latin typeface="Calibri" panose="020F0502020204030204" pitchFamily="34" charset="0"/>
                <a:sym typeface="Wingdings" panose="05000000000000000000" pitchFamily="2" charset="2"/>
              </a:rPr>
              <a:t>Interessensvertretung der Arbeitgeberinnen und Arbeitgeber</a:t>
            </a:r>
          </a:p>
        </p:txBody>
      </p:sp>
      <p:sp>
        <p:nvSpPr>
          <p:cNvPr id="19" name="Pfeil nach unten 7">
            <a:extLst>
              <a:ext uri="{FF2B5EF4-FFF2-40B4-BE49-F238E27FC236}">
                <a16:creationId xmlns:a16="http://schemas.microsoft.com/office/drawing/2014/main" id="{A4D77A99-4101-4E3B-B3EE-D2497B4BCD7C}"/>
              </a:ext>
            </a:extLst>
          </p:cNvPr>
          <p:cNvSpPr>
            <a:spLocks noChangeArrowheads="1"/>
          </p:cNvSpPr>
          <p:nvPr/>
        </p:nvSpPr>
        <p:spPr bwMode="auto">
          <a:xfrm>
            <a:off x="4427534" y="5061946"/>
            <a:ext cx="288925" cy="4318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1" name="Text Box 10">
            <a:extLst>
              <a:ext uri="{FF2B5EF4-FFF2-40B4-BE49-F238E27FC236}">
                <a16:creationId xmlns:a16="http://schemas.microsoft.com/office/drawing/2014/main" id="{CEFA4707-6EB1-437E-988F-E2ACB8BB4746}"/>
              </a:ext>
            </a:extLst>
          </p:cNvPr>
          <p:cNvSpPr txBox="1">
            <a:spLocks noChangeArrowheads="1"/>
          </p:cNvSpPr>
          <p:nvPr/>
        </p:nvSpPr>
        <p:spPr bwMode="auto">
          <a:xfrm>
            <a:off x="923053" y="5605235"/>
            <a:ext cx="729788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9999FF"/>
                </a:solidFill>
                <a:latin typeface="Calibri" panose="020F0502020204030204" pitchFamily="34" charset="0"/>
              </a:rPr>
              <a:t>Ziel</a:t>
            </a:r>
            <a:r>
              <a:rPr lang="de-DE" altLang="de-DE" sz="2400" dirty="0">
                <a:solidFill>
                  <a:srgbClr val="333333"/>
                </a:solidFill>
                <a:latin typeface="Calibri" panose="020F0502020204030204" pitchFamily="34" charset="0"/>
              </a:rPr>
              <a:t>:</a:t>
            </a:r>
          </a:p>
          <a:p>
            <a:pPr algn="ctr" eaLnBrk="1" hangingPunct="1"/>
            <a:r>
              <a:rPr lang="de-DE" altLang="de-DE" sz="2400" dirty="0">
                <a:solidFill>
                  <a:srgbClr val="333333"/>
                </a:solidFill>
                <a:latin typeface="Calibri" panose="020F0502020204030204" pitchFamily="34" charset="0"/>
              </a:rPr>
              <a:t>Sicherung des wirtschaftlichen Aufstiegs Österreich</a:t>
            </a:r>
          </a:p>
        </p:txBody>
      </p:sp>
      <p:sp>
        <p:nvSpPr>
          <p:cNvPr id="23" name="Text Box 10">
            <a:extLst>
              <a:ext uri="{FF2B5EF4-FFF2-40B4-BE49-F238E27FC236}">
                <a16:creationId xmlns:a16="http://schemas.microsoft.com/office/drawing/2014/main" id="{26304A6C-6D94-4176-AECE-AFE00226B4A7}"/>
              </a:ext>
            </a:extLst>
          </p:cNvPr>
          <p:cNvSpPr txBox="1">
            <a:spLocks noChangeArrowheads="1"/>
          </p:cNvSpPr>
          <p:nvPr/>
        </p:nvSpPr>
        <p:spPr bwMode="auto">
          <a:xfrm>
            <a:off x="520577" y="4171921"/>
            <a:ext cx="8280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Verhandeln über</a:t>
            </a:r>
          </a:p>
          <a:p>
            <a:pPr algn="ctr" eaLnBrk="1" hangingPunct="1"/>
            <a:r>
              <a:rPr lang="de-DE" altLang="de-DE" sz="2400" dirty="0">
                <a:solidFill>
                  <a:srgbClr val="333333"/>
                </a:solidFill>
                <a:latin typeface="Calibri" panose="020F0502020204030204" pitchFamily="34" charset="0"/>
              </a:rPr>
              <a:t>Gesetze und Vorschriften, Löhne, Arbeitszeiten, Ausbildung …</a:t>
            </a:r>
          </a:p>
        </p:txBody>
      </p:sp>
      <p:sp>
        <p:nvSpPr>
          <p:cNvPr id="24" name="Text Box 10">
            <a:extLst>
              <a:ext uri="{FF2B5EF4-FFF2-40B4-BE49-F238E27FC236}">
                <a16:creationId xmlns:a16="http://schemas.microsoft.com/office/drawing/2014/main" id="{2DA3B06A-9381-4AD1-BD7D-D78DCA952D59}"/>
              </a:ext>
            </a:extLst>
          </p:cNvPr>
          <p:cNvSpPr txBox="1">
            <a:spLocks noChangeArrowheads="1"/>
          </p:cNvSpPr>
          <p:nvPr/>
        </p:nvSpPr>
        <p:spPr bwMode="auto">
          <a:xfrm>
            <a:off x="4990731" y="1619395"/>
            <a:ext cx="378188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9999FF"/>
                </a:solidFill>
                <a:latin typeface="Calibri" panose="020F0502020204030204" pitchFamily="34" charset="0"/>
                <a:sym typeface="Wingdings" panose="05000000000000000000" pitchFamily="2" charset="2"/>
              </a:rPr>
              <a:t>Interessensvertretung der Arbeitnehmerinnen und Arbeitnehmer</a:t>
            </a:r>
          </a:p>
        </p:txBody>
      </p:sp>
      <p:sp>
        <p:nvSpPr>
          <p:cNvPr id="25" name="Text Box 10">
            <a:extLst>
              <a:ext uri="{FF2B5EF4-FFF2-40B4-BE49-F238E27FC236}">
                <a16:creationId xmlns:a16="http://schemas.microsoft.com/office/drawing/2014/main" id="{FB8D0EBA-2F4B-4D43-BF2B-E56F23035ADC}"/>
              </a:ext>
            </a:extLst>
          </p:cNvPr>
          <p:cNvSpPr txBox="1">
            <a:spLocks noChangeArrowheads="1"/>
          </p:cNvSpPr>
          <p:nvPr/>
        </p:nvSpPr>
        <p:spPr bwMode="auto">
          <a:xfrm>
            <a:off x="568666" y="2794022"/>
            <a:ext cx="334836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sym typeface="Wingdings" panose="05000000000000000000" pitchFamily="2" charset="2"/>
              </a:rPr>
              <a:t>Wirtschaftskammer</a:t>
            </a:r>
          </a:p>
        </p:txBody>
      </p:sp>
      <p:sp>
        <p:nvSpPr>
          <p:cNvPr id="26" name="Text Box 10">
            <a:extLst>
              <a:ext uri="{FF2B5EF4-FFF2-40B4-BE49-F238E27FC236}">
                <a16:creationId xmlns:a16="http://schemas.microsoft.com/office/drawing/2014/main" id="{59EFEA12-8875-4AC3-9C7E-4250C67FC075}"/>
              </a:ext>
            </a:extLst>
          </p:cNvPr>
          <p:cNvSpPr txBox="1">
            <a:spLocks noChangeArrowheads="1"/>
          </p:cNvSpPr>
          <p:nvPr/>
        </p:nvSpPr>
        <p:spPr bwMode="auto">
          <a:xfrm>
            <a:off x="568665" y="3249136"/>
            <a:ext cx="334836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sym typeface="Wingdings" panose="05000000000000000000" pitchFamily="2" charset="2"/>
              </a:rPr>
              <a:t>Landwirtschaftskammer</a:t>
            </a:r>
          </a:p>
        </p:txBody>
      </p:sp>
      <p:sp>
        <p:nvSpPr>
          <p:cNvPr id="27" name="Text Box 10">
            <a:extLst>
              <a:ext uri="{FF2B5EF4-FFF2-40B4-BE49-F238E27FC236}">
                <a16:creationId xmlns:a16="http://schemas.microsoft.com/office/drawing/2014/main" id="{074ADE49-3620-40CD-84D6-34887424BBCD}"/>
              </a:ext>
            </a:extLst>
          </p:cNvPr>
          <p:cNvSpPr txBox="1">
            <a:spLocks noChangeArrowheads="1"/>
          </p:cNvSpPr>
          <p:nvPr/>
        </p:nvSpPr>
        <p:spPr bwMode="auto">
          <a:xfrm>
            <a:off x="5292818" y="2811637"/>
            <a:ext cx="334836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sym typeface="Wingdings" panose="05000000000000000000" pitchFamily="2" charset="2"/>
              </a:rPr>
              <a:t>Arbeiterkammer</a:t>
            </a:r>
          </a:p>
        </p:txBody>
      </p:sp>
      <p:sp>
        <p:nvSpPr>
          <p:cNvPr id="28" name="Text Box 10">
            <a:extLst>
              <a:ext uri="{FF2B5EF4-FFF2-40B4-BE49-F238E27FC236}">
                <a16:creationId xmlns:a16="http://schemas.microsoft.com/office/drawing/2014/main" id="{2ED93801-52B9-4504-AEF7-F25D0A778FC0}"/>
              </a:ext>
            </a:extLst>
          </p:cNvPr>
          <p:cNvSpPr txBox="1">
            <a:spLocks noChangeArrowheads="1"/>
          </p:cNvSpPr>
          <p:nvPr/>
        </p:nvSpPr>
        <p:spPr bwMode="auto">
          <a:xfrm>
            <a:off x="5292817" y="3266751"/>
            <a:ext cx="334836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sym typeface="Wingdings" panose="05000000000000000000" pitchFamily="2" charset="2"/>
              </a:rPr>
              <a:t>Gewerkschaftsbund</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wipe(up)">
                                      <p:cBhvr>
                                        <p:cTn id="31" dur="50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23"/>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22" presetClass="entr" presetSubtype="1" fill="hold" grpId="0" nodeType="click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wipe(up)">
                                      <p:cBhvr>
                                        <p:cTn id="40" dur="500"/>
                                        <p:tgtEl>
                                          <p:spTgt spid="19"/>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p:bldP spid="19" grpId="0" animBg="1"/>
      <p:bldP spid="21" grpId="0"/>
      <p:bldP spid="23" grpId="0"/>
      <p:bldP spid="24" grpId="0"/>
      <p:bldP spid="25" grpId="0"/>
      <p:bldP spid="26" grpId="0"/>
      <p:bldP spid="27" grpId="0"/>
      <p:bldP spid="2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„Was bringt die Sozialpartnerschaft?“ auf den Seiten 38 bis 39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219</Words>
  <Application>Microsoft Office PowerPoint</Application>
  <PresentationFormat>Bildschirmpräsentation (4:3)</PresentationFormat>
  <Paragraphs>30</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19</cp:revision>
  <dcterms:created xsi:type="dcterms:W3CDTF">2020-01-22T09:57:49Z</dcterms:created>
  <dcterms:modified xsi:type="dcterms:W3CDTF">2020-03-13T13:58:54Z</dcterms:modified>
</cp:coreProperties>
</file>