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0" autoAdjust="0"/>
    <p:restoredTop sz="94660"/>
  </p:normalViewPr>
  <p:slideViewPr>
    <p:cSldViewPr snapToGrid="0">
      <p:cViewPr varScale="1">
        <p:scale>
          <a:sx n="86" d="100"/>
          <a:sy n="86" d="100"/>
        </p:scale>
        <p:origin x="120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2066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46568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3584905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A1247-B0D5-4841-8982-A53B011B0B4F}"/>
              </a:ext>
            </a:extLst>
          </p:cNvPr>
          <p:cNvSpPr>
            <a:spLocks noGrp="1"/>
          </p:cNvSpPr>
          <p:nvPr>
            <p:ph type="title"/>
          </p:nvPr>
        </p:nvSpPr>
        <p:spPr>
          <a:xfrm>
            <a:off x="628650" y="890420"/>
            <a:ext cx="7886700" cy="1325563"/>
          </a:xfrm>
        </p:spPr>
        <p:txBody>
          <a:bodyPr/>
          <a:lstStyle/>
          <a:p>
            <a:r>
              <a:rPr lang="de-DE" dirty="0"/>
              <a:t>Mastertitelformat bearbeiten</a:t>
            </a:r>
          </a:p>
        </p:txBody>
      </p:sp>
      <p:sp>
        <p:nvSpPr>
          <p:cNvPr id="3" name="Datumsplatzhalter 2">
            <a:extLst>
              <a:ext uri="{FF2B5EF4-FFF2-40B4-BE49-F238E27FC236}">
                <a16:creationId xmlns:a16="http://schemas.microsoft.com/office/drawing/2014/main" id="{B7BECFEC-BB7F-4B58-9C9B-C50896AC779C}"/>
              </a:ext>
            </a:extLst>
          </p:cNvPr>
          <p:cNvSpPr>
            <a:spLocks noGrp="1"/>
          </p:cNvSpPr>
          <p:nvPr>
            <p:ph type="dt" sz="half" idx="10"/>
          </p:nvPr>
        </p:nvSpPr>
        <p:spPr/>
        <p:txBody>
          <a:bodyPr/>
          <a:lstStyle/>
          <a:p>
            <a:fld id="{B0731A03-36E0-481A-AB61-4D20F0B56373}" type="datetimeFigureOut">
              <a:rPr lang="de-DE" smtClean="0"/>
              <a:t>13.03.2020</a:t>
            </a:fld>
            <a:endParaRPr lang="de-DE"/>
          </a:p>
        </p:txBody>
      </p:sp>
      <p:sp>
        <p:nvSpPr>
          <p:cNvPr id="4" name="Fußzeilenplatzhalter 3">
            <a:extLst>
              <a:ext uri="{FF2B5EF4-FFF2-40B4-BE49-F238E27FC236}">
                <a16:creationId xmlns:a16="http://schemas.microsoft.com/office/drawing/2014/main" id="{758CE2E4-2E36-41A6-8422-C79C07F0C67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58572B2-5D03-4751-9BD0-C931752E63D3}"/>
              </a:ext>
            </a:extLst>
          </p:cNvPr>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416353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130227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119507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0731A03-36E0-481A-AB61-4D20F0B56373}" type="datetimeFigureOut">
              <a:rPr lang="de-DE" smtClean="0"/>
              <a:t>13.03.2020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247752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0731A03-36E0-481A-AB61-4D20F0B56373}" type="datetimeFigureOut">
              <a:rPr lang="de-DE" smtClean="0"/>
              <a:t>13.03.2020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103834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0731A03-36E0-481A-AB61-4D20F0B56373}" type="datetimeFigureOut">
              <a:rPr lang="de-DE" smtClean="0"/>
              <a:t>13.03.2020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60199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31A03-36E0-481A-AB61-4D20F0B56373}" type="datetimeFigureOut">
              <a:rPr lang="de-DE" smtClean="0"/>
              <a:t>13.03.2020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286357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B0731A03-36E0-481A-AB61-4D20F0B56373}" type="datetimeFigureOut">
              <a:rPr lang="de-DE" smtClean="0"/>
              <a:t>13.03.2020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60259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B0731A03-36E0-481A-AB61-4D20F0B56373}" type="datetimeFigureOut">
              <a:rPr lang="de-DE" smtClean="0"/>
              <a:t>13.03.2020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289335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31A03-36E0-481A-AB61-4D20F0B56373}" type="datetimeFigureOut">
              <a:rPr lang="de-DE" smtClean="0"/>
              <a:t>13.03.2020</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349DF-6C13-4A2B-82CC-A58F9C08095E}" type="slidenum">
              <a:rPr lang="de-DE" smtClean="0"/>
              <a:t>‹Nr.›</a:t>
            </a:fld>
            <a:endParaRPr lang="de-DE"/>
          </a:p>
        </p:txBody>
      </p:sp>
    </p:spTree>
    <p:extLst>
      <p:ext uri="{BB962C8B-B14F-4D97-AF65-F5344CB8AC3E}">
        <p14:creationId xmlns:p14="http://schemas.microsoft.com/office/powerpoint/2010/main" val="18945851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BA8C49FF-4A4F-4D82-9131-1087055598F8}"/>
              </a:ext>
            </a:extLst>
          </p:cNvPr>
          <p:cNvSpPr txBox="1">
            <a:spLocks noChangeArrowheads="1"/>
          </p:cNvSpPr>
          <p:nvPr/>
        </p:nvSpPr>
        <p:spPr bwMode="auto">
          <a:xfrm>
            <a:off x="248575" y="837266"/>
            <a:ext cx="874309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3800">
                <a:solidFill>
                  <a:srgbClr val="333333"/>
                </a:solidFill>
                <a:latin typeface="Calibri" panose="020F0502020204030204" pitchFamily="34" charset="0"/>
              </a:rPr>
              <a:t>Die Sozialpartnerschaft</a:t>
            </a:r>
            <a:endParaRPr lang="de-DE" altLang="de-DE" sz="3800" dirty="0">
              <a:solidFill>
                <a:srgbClr val="333333"/>
              </a:solidFill>
              <a:latin typeface="Calibri" panose="020F0502020204030204" pitchFamily="34" charset="0"/>
            </a:endParaRPr>
          </a:p>
        </p:txBody>
      </p:sp>
      <p:sp>
        <p:nvSpPr>
          <p:cNvPr id="17" name="Pfeil nach unten 7">
            <a:extLst>
              <a:ext uri="{FF2B5EF4-FFF2-40B4-BE49-F238E27FC236}">
                <a16:creationId xmlns:a16="http://schemas.microsoft.com/office/drawing/2014/main" id="{35B9D773-2126-46A5-9C63-F5FC719DC552}"/>
              </a:ext>
            </a:extLst>
          </p:cNvPr>
          <p:cNvSpPr>
            <a:spLocks noChangeArrowheads="1"/>
          </p:cNvSpPr>
          <p:nvPr/>
        </p:nvSpPr>
        <p:spPr bwMode="auto">
          <a:xfrm>
            <a:off x="4427534" y="3695959"/>
            <a:ext cx="288925" cy="431800"/>
          </a:xfrm>
          <a:prstGeom prst="downArrow">
            <a:avLst>
              <a:gd name="adj1" fmla="val 50000"/>
              <a:gd name="adj2" fmla="val 49782"/>
            </a:avLst>
          </a:prstGeom>
          <a:solidFill>
            <a:srgbClr val="9999FF"/>
          </a:solidFill>
          <a:ln w="9525" algn="ctr">
            <a:solidFill>
              <a:srgbClr val="9999FF"/>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8" name="Text Box 10">
            <a:extLst>
              <a:ext uri="{FF2B5EF4-FFF2-40B4-BE49-F238E27FC236}">
                <a16:creationId xmlns:a16="http://schemas.microsoft.com/office/drawing/2014/main" id="{CC58D64C-60AB-44AE-9E10-46C3FC6F10FB}"/>
              </a:ext>
            </a:extLst>
          </p:cNvPr>
          <p:cNvSpPr txBox="1">
            <a:spLocks noChangeArrowheads="1"/>
          </p:cNvSpPr>
          <p:nvPr/>
        </p:nvSpPr>
        <p:spPr bwMode="auto">
          <a:xfrm>
            <a:off x="424649" y="1611853"/>
            <a:ext cx="37818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9999FF"/>
                </a:solidFill>
                <a:latin typeface="Calibri" panose="020F0502020204030204" pitchFamily="34" charset="0"/>
                <a:sym typeface="Wingdings" panose="05000000000000000000" pitchFamily="2" charset="2"/>
              </a:rPr>
              <a:t>Interessensvertretung der Arbeitgeberinnen und Arbeitgeber</a:t>
            </a:r>
          </a:p>
        </p:txBody>
      </p:sp>
      <p:sp>
        <p:nvSpPr>
          <p:cNvPr id="19" name="Pfeil nach unten 7">
            <a:extLst>
              <a:ext uri="{FF2B5EF4-FFF2-40B4-BE49-F238E27FC236}">
                <a16:creationId xmlns:a16="http://schemas.microsoft.com/office/drawing/2014/main" id="{A4D77A99-4101-4E3B-B3EE-D2497B4BCD7C}"/>
              </a:ext>
            </a:extLst>
          </p:cNvPr>
          <p:cNvSpPr>
            <a:spLocks noChangeArrowheads="1"/>
          </p:cNvSpPr>
          <p:nvPr/>
        </p:nvSpPr>
        <p:spPr bwMode="auto">
          <a:xfrm>
            <a:off x="4427534" y="5061946"/>
            <a:ext cx="288925" cy="431800"/>
          </a:xfrm>
          <a:prstGeom prst="downArrow">
            <a:avLst>
              <a:gd name="adj1" fmla="val 50000"/>
              <a:gd name="adj2" fmla="val 49782"/>
            </a:avLst>
          </a:prstGeom>
          <a:solidFill>
            <a:srgbClr val="9999FF"/>
          </a:solidFill>
          <a:ln w="9525" algn="ctr">
            <a:solidFill>
              <a:srgbClr val="9999FF"/>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21" name="Text Box 10">
            <a:extLst>
              <a:ext uri="{FF2B5EF4-FFF2-40B4-BE49-F238E27FC236}">
                <a16:creationId xmlns:a16="http://schemas.microsoft.com/office/drawing/2014/main" id="{CEFA4707-6EB1-437E-988F-E2ACB8BB4746}"/>
              </a:ext>
            </a:extLst>
          </p:cNvPr>
          <p:cNvSpPr txBox="1">
            <a:spLocks noChangeArrowheads="1"/>
          </p:cNvSpPr>
          <p:nvPr/>
        </p:nvSpPr>
        <p:spPr bwMode="auto">
          <a:xfrm>
            <a:off x="923053" y="5605235"/>
            <a:ext cx="729788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9999FF"/>
                </a:solidFill>
                <a:latin typeface="Calibri" panose="020F0502020204030204" pitchFamily="34" charset="0"/>
              </a:rPr>
              <a:t>Ziel</a:t>
            </a:r>
            <a:r>
              <a:rPr lang="de-DE" altLang="de-DE" sz="2400" dirty="0">
                <a:solidFill>
                  <a:srgbClr val="333333"/>
                </a:solidFill>
                <a:latin typeface="Calibri" panose="020F0502020204030204" pitchFamily="34" charset="0"/>
              </a:rPr>
              <a:t>:</a:t>
            </a:r>
          </a:p>
          <a:p>
            <a:pPr algn="ctr" eaLnBrk="1" hangingPunct="1"/>
            <a:r>
              <a:rPr lang="de-DE" altLang="de-DE" sz="2400" dirty="0">
                <a:solidFill>
                  <a:srgbClr val="333333"/>
                </a:solidFill>
                <a:latin typeface="Calibri" panose="020F0502020204030204" pitchFamily="34" charset="0"/>
              </a:rPr>
              <a:t>Sicherung des wirtschaftlichen Aufstiegs Österreich</a:t>
            </a:r>
          </a:p>
        </p:txBody>
      </p:sp>
      <p:sp>
        <p:nvSpPr>
          <p:cNvPr id="23" name="Text Box 10">
            <a:extLst>
              <a:ext uri="{FF2B5EF4-FFF2-40B4-BE49-F238E27FC236}">
                <a16:creationId xmlns:a16="http://schemas.microsoft.com/office/drawing/2014/main" id="{26304A6C-6D94-4176-AECE-AFE00226B4A7}"/>
              </a:ext>
            </a:extLst>
          </p:cNvPr>
          <p:cNvSpPr txBox="1">
            <a:spLocks noChangeArrowheads="1"/>
          </p:cNvSpPr>
          <p:nvPr/>
        </p:nvSpPr>
        <p:spPr bwMode="auto">
          <a:xfrm>
            <a:off x="520577" y="4171921"/>
            <a:ext cx="828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rPr>
              <a:t>Verhandeln über</a:t>
            </a:r>
          </a:p>
          <a:p>
            <a:pPr algn="ctr" eaLnBrk="1" hangingPunct="1"/>
            <a:r>
              <a:rPr lang="de-DE" altLang="de-DE" sz="2400" dirty="0">
                <a:solidFill>
                  <a:srgbClr val="333333"/>
                </a:solidFill>
                <a:latin typeface="Calibri" panose="020F0502020204030204" pitchFamily="34" charset="0"/>
              </a:rPr>
              <a:t>Gesetze und Vorschriften, Löhne, Arbeitszeiten, Ausbildung …</a:t>
            </a:r>
          </a:p>
        </p:txBody>
      </p:sp>
      <p:sp>
        <p:nvSpPr>
          <p:cNvPr id="24" name="Text Box 10">
            <a:extLst>
              <a:ext uri="{FF2B5EF4-FFF2-40B4-BE49-F238E27FC236}">
                <a16:creationId xmlns:a16="http://schemas.microsoft.com/office/drawing/2014/main" id="{2DA3B06A-9381-4AD1-BD7D-D78DCA952D59}"/>
              </a:ext>
            </a:extLst>
          </p:cNvPr>
          <p:cNvSpPr txBox="1">
            <a:spLocks noChangeArrowheads="1"/>
          </p:cNvSpPr>
          <p:nvPr/>
        </p:nvSpPr>
        <p:spPr bwMode="auto">
          <a:xfrm>
            <a:off x="4990731" y="1619395"/>
            <a:ext cx="37818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9999FF"/>
                </a:solidFill>
                <a:latin typeface="Calibri" panose="020F0502020204030204" pitchFamily="34" charset="0"/>
                <a:sym typeface="Wingdings" panose="05000000000000000000" pitchFamily="2" charset="2"/>
              </a:rPr>
              <a:t>Interessensvertretung der Arbeitnehmerinnen und Arbeitnehmer</a:t>
            </a:r>
          </a:p>
        </p:txBody>
      </p:sp>
      <p:sp>
        <p:nvSpPr>
          <p:cNvPr id="25" name="Text Box 10">
            <a:extLst>
              <a:ext uri="{FF2B5EF4-FFF2-40B4-BE49-F238E27FC236}">
                <a16:creationId xmlns:a16="http://schemas.microsoft.com/office/drawing/2014/main" id="{FB8D0EBA-2F4B-4D43-BF2B-E56F23035ADC}"/>
              </a:ext>
            </a:extLst>
          </p:cNvPr>
          <p:cNvSpPr txBox="1">
            <a:spLocks noChangeArrowheads="1"/>
          </p:cNvSpPr>
          <p:nvPr/>
        </p:nvSpPr>
        <p:spPr bwMode="auto">
          <a:xfrm>
            <a:off x="568666" y="2794022"/>
            <a:ext cx="33483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sym typeface="Wingdings" panose="05000000000000000000" pitchFamily="2" charset="2"/>
              </a:rPr>
              <a:t>Wirtschaftskammer</a:t>
            </a:r>
          </a:p>
        </p:txBody>
      </p:sp>
      <p:sp>
        <p:nvSpPr>
          <p:cNvPr id="26" name="Text Box 10">
            <a:extLst>
              <a:ext uri="{FF2B5EF4-FFF2-40B4-BE49-F238E27FC236}">
                <a16:creationId xmlns:a16="http://schemas.microsoft.com/office/drawing/2014/main" id="{59EFEA12-8875-4AC3-9C7E-4250C67FC075}"/>
              </a:ext>
            </a:extLst>
          </p:cNvPr>
          <p:cNvSpPr txBox="1">
            <a:spLocks noChangeArrowheads="1"/>
          </p:cNvSpPr>
          <p:nvPr/>
        </p:nvSpPr>
        <p:spPr bwMode="auto">
          <a:xfrm>
            <a:off x="568665" y="3249136"/>
            <a:ext cx="33483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sym typeface="Wingdings" panose="05000000000000000000" pitchFamily="2" charset="2"/>
              </a:rPr>
              <a:t>Landwirtschaftskammer</a:t>
            </a:r>
          </a:p>
        </p:txBody>
      </p:sp>
      <p:sp>
        <p:nvSpPr>
          <p:cNvPr id="27" name="Text Box 10">
            <a:extLst>
              <a:ext uri="{FF2B5EF4-FFF2-40B4-BE49-F238E27FC236}">
                <a16:creationId xmlns:a16="http://schemas.microsoft.com/office/drawing/2014/main" id="{074ADE49-3620-40CD-84D6-34887424BBCD}"/>
              </a:ext>
            </a:extLst>
          </p:cNvPr>
          <p:cNvSpPr txBox="1">
            <a:spLocks noChangeArrowheads="1"/>
          </p:cNvSpPr>
          <p:nvPr/>
        </p:nvSpPr>
        <p:spPr bwMode="auto">
          <a:xfrm>
            <a:off x="5292818" y="2811637"/>
            <a:ext cx="33483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sym typeface="Wingdings" panose="05000000000000000000" pitchFamily="2" charset="2"/>
              </a:rPr>
              <a:t>Arbeiterkammer</a:t>
            </a:r>
          </a:p>
        </p:txBody>
      </p:sp>
      <p:sp>
        <p:nvSpPr>
          <p:cNvPr id="28" name="Text Box 10">
            <a:extLst>
              <a:ext uri="{FF2B5EF4-FFF2-40B4-BE49-F238E27FC236}">
                <a16:creationId xmlns:a16="http://schemas.microsoft.com/office/drawing/2014/main" id="{2ED93801-52B9-4504-AEF7-F25D0A778FC0}"/>
              </a:ext>
            </a:extLst>
          </p:cNvPr>
          <p:cNvSpPr txBox="1">
            <a:spLocks noChangeArrowheads="1"/>
          </p:cNvSpPr>
          <p:nvPr/>
        </p:nvSpPr>
        <p:spPr bwMode="auto">
          <a:xfrm>
            <a:off x="5292817" y="3266751"/>
            <a:ext cx="33483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sym typeface="Wingdings" panose="05000000000000000000" pitchFamily="2" charset="2"/>
              </a:rPr>
              <a:t>Gewerkschaftsbund</a:t>
            </a:r>
          </a:p>
        </p:txBody>
      </p:sp>
    </p:spTree>
    <p:extLst>
      <p:ext uri="{BB962C8B-B14F-4D97-AF65-F5344CB8AC3E}">
        <p14:creationId xmlns:p14="http://schemas.microsoft.com/office/powerpoint/2010/main" val="97112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up)">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9" grpId="0" animBg="1"/>
      <p:bldP spid="21"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F1F7BB3A-56D4-4E63-9EF7-99C9B122B389}"/>
              </a:ext>
            </a:extLst>
          </p:cNvPr>
          <p:cNvSpPr>
            <a:spLocks noChangeArrowheads="1"/>
          </p:cNvSpPr>
          <p:nvPr/>
        </p:nvSpPr>
        <p:spPr bwMode="auto">
          <a:xfrm>
            <a:off x="468313" y="981075"/>
            <a:ext cx="3744912" cy="4752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ts val="1600"/>
              </a:lnSpc>
              <a:spcBef>
                <a:spcPts val="600"/>
              </a:spcBef>
            </a:pPr>
            <a:br>
              <a:rPr lang="de-DE" altLang="de-DE" sz="1100" dirty="0">
                <a:solidFill>
                  <a:schemeClr val="tx1"/>
                </a:solidFill>
              </a:rPr>
            </a:br>
            <a:r>
              <a:rPr lang="de-DE" altLang="de-DE" sz="1100" dirty="0">
                <a:solidFill>
                  <a:schemeClr val="tx1"/>
                </a:solidFill>
                <a:latin typeface="Arial" charset="0"/>
                <a:cs typeface="Arial" charset="0"/>
              </a:rPr>
              <a:t>Hinweise zum Einsatz</a:t>
            </a:r>
          </a:p>
          <a:p>
            <a:pPr eaLnBrk="1" hangingPunct="1">
              <a:lnSpc>
                <a:spcPts val="1600"/>
              </a:lnSpc>
              <a:spcBef>
                <a:spcPts val="600"/>
              </a:spcBef>
              <a:buClr>
                <a:schemeClr val="tx1"/>
              </a:buClr>
            </a:pPr>
            <a:r>
              <a:rPr lang="de-DE" altLang="de-DE" sz="1100" b="0" dirty="0">
                <a:solidFill>
                  <a:schemeClr val="tx1"/>
                </a:solidFill>
                <a:latin typeface="Arial" charset="0"/>
                <a:cs typeface="Arial" charset="0"/>
              </a:rPr>
              <a:t>Dieses Tafelbild bezieht sich auf das Kapitel „Was bringt die Sozialpartnerschaft?“ auf den Seiten 38 bis 39 im Schulbuch Bausteine PTS.</a:t>
            </a: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tx1"/>
              </a:buClr>
            </a:pP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r>
              <a:rPr lang="de-DE" altLang="de-DE" sz="1200" b="0" dirty="0">
                <a:solidFill>
                  <a:schemeClr val="tx1"/>
                </a:solidFill>
                <a:latin typeface="Arial" charset="0"/>
                <a:cs typeface="Arial" charset="0"/>
              </a:rPr>
              <a:t>Wir wünschen Ihnen einen erfolgreichen Unterricht!</a:t>
            </a:r>
          </a:p>
        </p:txBody>
      </p:sp>
      <p:sp>
        <p:nvSpPr>
          <p:cNvPr id="5" name="Rectangle 6">
            <a:extLst>
              <a:ext uri="{FF2B5EF4-FFF2-40B4-BE49-F238E27FC236}">
                <a16:creationId xmlns:a16="http://schemas.microsoft.com/office/drawing/2014/main" id="{AA268569-40F8-469D-99F0-783B9CED719C}"/>
              </a:ext>
            </a:extLst>
          </p:cNvPr>
          <p:cNvSpPr>
            <a:spLocks noChangeArrowheads="1"/>
          </p:cNvSpPr>
          <p:nvPr/>
        </p:nvSpPr>
        <p:spPr bwMode="auto">
          <a:xfrm>
            <a:off x="4284663" y="981075"/>
            <a:ext cx="4465637" cy="52578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ct val="80000"/>
              </a:lnSpc>
              <a:spcBef>
                <a:spcPct val="20000"/>
              </a:spcBef>
              <a:buClr>
                <a:schemeClr val="hlink"/>
              </a:buClr>
              <a:buFont typeface="Wingdings" pitchFamily="2" charset="2"/>
              <a:buNone/>
            </a:pPr>
            <a:r>
              <a:rPr lang="de-DE" altLang="de-DE" sz="1200" dirty="0"/>
              <a:t> </a:t>
            </a:r>
          </a:p>
          <a:p>
            <a:pPr eaLnBrk="1" hangingPunct="1"/>
            <a:r>
              <a:rPr lang="de-DE" altLang="de-DE" sz="1200" dirty="0">
                <a:solidFill>
                  <a:schemeClr val="tx1"/>
                </a:solidFill>
              </a:rPr>
              <a:t>Impressum</a:t>
            </a:r>
          </a:p>
          <a:p>
            <a:pPr eaLnBrk="1" fontAlgn="auto" hangingPunct="1">
              <a:spcBef>
                <a:spcPts val="0"/>
              </a:spcBef>
              <a:spcAft>
                <a:spcPts val="0"/>
              </a:spcAft>
              <a:defRPr/>
            </a:pPr>
            <a:r>
              <a:rPr lang="de-DE" altLang="de-DE" sz="1200" b="0" dirty="0">
                <a:solidFill>
                  <a:schemeClr val="tx1"/>
                </a:solidFill>
                <a:cs typeface="Arial" charset="0"/>
              </a:rPr>
              <a:t>© Österreichischer Bundesverlag Schulbuch GmbH &amp; Co. KG, Wien 2020</a:t>
            </a:r>
            <a:br>
              <a:rPr lang="de-DE" altLang="de-DE" sz="1200" b="0" dirty="0">
                <a:solidFill>
                  <a:schemeClr val="tx1"/>
                </a:solidFill>
                <a:cs typeface="Arial" charset="0"/>
              </a:rPr>
            </a:br>
            <a:br>
              <a:rPr lang="de-DE" altLang="de-DE" sz="1200" b="0" dirty="0">
                <a:solidFill>
                  <a:schemeClr val="tx1"/>
                </a:solidFill>
                <a:cs typeface="Arial" charset="0"/>
              </a:rPr>
            </a:br>
            <a:r>
              <a:rPr lang="de-DE" altLang="de-DE" sz="1200" b="0" dirty="0">
                <a:solidFill>
                  <a:schemeClr val="tx1"/>
                </a:solidFill>
                <a:cs typeface="Arial" charset="0"/>
              </a:rPr>
              <a:t>Autorinnen und Autoren: Franz Graf, Rudolf </a:t>
            </a:r>
            <a:r>
              <a:rPr lang="de-DE" altLang="de-DE" sz="1200" b="0" dirty="0" err="1">
                <a:solidFill>
                  <a:schemeClr val="tx1"/>
                </a:solidFill>
                <a:cs typeface="Arial" charset="0"/>
              </a:rPr>
              <a:t>Streihammer</a:t>
            </a:r>
            <a:r>
              <a:rPr lang="de-DE" altLang="de-DE" sz="1200" b="0" dirty="0">
                <a:solidFill>
                  <a:schemeClr val="tx1"/>
                </a:solidFill>
                <a:cs typeface="Arial" charset="0"/>
              </a:rPr>
              <a:t>, </a:t>
            </a:r>
          </a:p>
          <a:p>
            <a:pPr eaLnBrk="1" fontAlgn="auto" hangingPunct="1">
              <a:spcBef>
                <a:spcPts val="0"/>
              </a:spcBef>
              <a:spcAft>
                <a:spcPts val="0"/>
              </a:spcAft>
              <a:defRPr/>
            </a:pPr>
            <a:r>
              <a:rPr lang="de-DE" altLang="de-DE" sz="1200" b="0" dirty="0">
                <a:solidFill>
                  <a:schemeClr val="tx1"/>
                </a:solidFill>
                <a:cs typeface="Arial" charset="0"/>
              </a:rPr>
              <a:t>Lisa Steigenberger</a:t>
            </a:r>
          </a:p>
          <a:p>
            <a:pPr eaLnBrk="1" fontAlgn="auto" hangingPunct="1">
              <a:spcBef>
                <a:spcPts val="0"/>
              </a:spcBef>
              <a:spcAft>
                <a:spcPts val="0"/>
              </a:spcAft>
              <a:defRPr/>
            </a:pPr>
            <a:endParaRPr lang="de-DE" altLang="de-DE" sz="1200" b="0" dirty="0">
              <a:solidFill>
                <a:schemeClr val="tx1"/>
              </a:solidFill>
              <a:cs typeface="Arial" charset="0"/>
            </a:endParaRPr>
          </a:p>
          <a:p>
            <a:pPr eaLnBrk="1" fontAlgn="auto" hangingPunct="1">
              <a:spcBef>
                <a:spcPts val="0"/>
              </a:spcBef>
              <a:spcAft>
                <a:spcPts val="0"/>
              </a:spcAft>
              <a:defRPr/>
            </a:pPr>
            <a:r>
              <a:rPr lang="de-DE" altLang="de-DE" sz="1200" b="0" dirty="0">
                <a:solidFill>
                  <a:schemeClr val="tx1"/>
                </a:solidFill>
                <a:cs typeface="Arial" charset="0"/>
              </a:rPr>
              <a:t>Gestaltung: Carina </a:t>
            </a:r>
            <a:r>
              <a:rPr lang="de-DE" altLang="de-DE" sz="1200" b="0" dirty="0" err="1">
                <a:solidFill>
                  <a:schemeClr val="tx1"/>
                </a:solidFill>
                <a:cs typeface="Arial" charset="0"/>
              </a:rPr>
              <a:t>Sattlberger</a:t>
            </a:r>
            <a:r>
              <a:rPr lang="de-DE" altLang="de-DE" sz="1200" b="0">
                <a:solidFill>
                  <a:schemeClr val="tx1"/>
                </a:solidFill>
                <a:cs typeface="Arial" charset="0"/>
              </a:rPr>
              <a:t>, Wien, Johannes Fuchsberger, Salzburg</a:t>
            </a: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cs typeface="Arial" charset="0"/>
              </a:rPr>
              <a:t>Alle Rechte vorbehalten.</a:t>
            </a:r>
          </a:p>
          <a:p>
            <a:pPr eaLnBrk="1" hangingPunct="1"/>
            <a:endParaRPr lang="de-DE" altLang="de-DE" sz="1200" b="0" dirty="0">
              <a:solidFill>
                <a:schemeClr val="tx1"/>
              </a:solidFill>
            </a:endParaRPr>
          </a:p>
          <a:p>
            <a:pPr eaLnBrk="1" hangingPunct="1"/>
            <a:r>
              <a:rPr lang="de-DE" altLang="de-DE" sz="1200" b="0" dirty="0">
                <a:solidFill>
                  <a:schemeClr val="tx1"/>
                </a:solidFill>
              </a:rPr>
              <a:t>www.oebv.at</a:t>
            </a:r>
          </a:p>
          <a:p>
            <a:pPr eaLnBrk="1" hangingPunct="1"/>
            <a:endParaRPr lang="de-DE" altLang="de-DE" sz="1200" b="0" dirty="0">
              <a:solidFill>
                <a:schemeClr val="tx1"/>
              </a:solidFill>
            </a:endParaRPr>
          </a:p>
          <a:p>
            <a:pPr eaLnBrk="1" hangingPunct="1"/>
            <a:r>
              <a:rPr lang="de-DE" altLang="de-DE" sz="1200" b="0" dirty="0">
                <a:solidFill>
                  <a:schemeClr val="tx1"/>
                </a:solidFill>
              </a:rPr>
              <a:t>Das Werk und seine Teile sind urheberrechtlich geschützt. Der Verlag gewährt das Recht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endParaRPr lang="de-DE" altLang="de-DE" sz="1200" b="0" dirty="0">
              <a:solidFill>
                <a:schemeClr val="tx1"/>
              </a:solidFill>
            </a:endParaRPr>
          </a:p>
          <a:p>
            <a:pPr eaLnBrk="1" hangingPunct="1"/>
            <a:r>
              <a:rPr lang="de-DE" altLang="de-DE" sz="1200" b="0" dirty="0">
                <a:solidFill>
                  <a:schemeClr val="tx1"/>
                </a:solidFill>
              </a:rPr>
              <a:t>Jede Nutzung in anderen als den genannten Fällen bedarf der vorherigen schriftlichen Einwilligung des Verlages.</a:t>
            </a:r>
          </a:p>
        </p:txBody>
      </p:sp>
    </p:spTree>
    <p:extLst>
      <p:ext uri="{BB962C8B-B14F-4D97-AF65-F5344CB8AC3E}">
        <p14:creationId xmlns:p14="http://schemas.microsoft.com/office/powerpoint/2010/main" val="346842863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219</Words>
  <Application>Microsoft Office PowerPoint</Application>
  <PresentationFormat>Bildschirmpräsentation (4:3)</PresentationFormat>
  <Paragraphs>30</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Syntax LT Std</vt:lpstr>
      <vt:lpstr>Wingdings</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Stolz, Oliver</dc:creator>
  <cp:lastModifiedBy>Peintinger MAS, Mag. Barbara</cp:lastModifiedBy>
  <cp:revision>19</cp:revision>
  <dcterms:created xsi:type="dcterms:W3CDTF">2020-01-22T09:57:49Z</dcterms:created>
  <dcterms:modified xsi:type="dcterms:W3CDTF">2020-03-13T13:58:54Z</dcterms:modified>
</cp:coreProperties>
</file>