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80"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1704" y="10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08.05.2025</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00CA0996-285C-4A78-7340-A152014B260C}"/>
              </a:ext>
            </a:extLst>
          </p:cNvPr>
          <p:cNvSpPr txBox="1">
            <a:spLocks noChangeArrowheads="1"/>
          </p:cNvSpPr>
          <p:nvPr/>
        </p:nvSpPr>
        <p:spPr bwMode="auto">
          <a:xfrm>
            <a:off x="251520" y="746330"/>
            <a:ext cx="8568952"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Globalisierung</a:t>
            </a:r>
          </a:p>
        </p:txBody>
      </p:sp>
      <p:sp>
        <p:nvSpPr>
          <p:cNvPr id="3" name="Text Box 10"/>
          <p:cNvSpPr txBox="1">
            <a:spLocks noChangeArrowheads="1"/>
          </p:cNvSpPr>
          <p:nvPr/>
        </p:nvSpPr>
        <p:spPr bwMode="auto">
          <a:xfrm>
            <a:off x="262212" y="1474777"/>
            <a:ext cx="2792336" cy="523220"/>
          </a:xfrm>
          <a:prstGeom prst="rect">
            <a:avLst/>
          </a:prstGeom>
          <a:noFill/>
          <a:ln w="9525" algn="ctr">
            <a:solidFill>
              <a:srgbClr val="FF66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sym typeface="Wingdings" panose="05000000000000000000" pitchFamily="2" charset="2"/>
              </a:rPr>
              <a:t>Politik</a:t>
            </a:r>
            <a:endParaRPr lang="de-DE" altLang="de-DE" sz="2800" dirty="0">
              <a:solidFill>
                <a:srgbClr val="333333"/>
              </a:solidFill>
              <a:latin typeface="Calibri" panose="020F0502020204030204" pitchFamily="34" charset="0"/>
            </a:endParaRPr>
          </a:p>
        </p:txBody>
      </p:sp>
      <p:sp>
        <p:nvSpPr>
          <p:cNvPr id="4" name="Pfeil nach unten 3"/>
          <p:cNvSpPr>
            <a:spLocks noChangeArrowheads="1"/>
          </p:cNvSpPr>
          <p:nvPr/>
        </p:nvSpPr>
        <p:spPr bwMode="auto">
          <a:xfrm>
            <a:off x="1532174" y="2146685"/>
            <a:ext cx="252413" cy="431800"/>
          </a:xfrm>
          <a:prstGeom prst="downArrow">
            <a:avLst>
              <a:gd name="adj1" fmla="val 50000"/>
              <a:gd name="adj2" fmla="val 49689"/>
            </a:avLst>
          </a:prstGeom>
          <a:solidFill>
            <a:srgbClr val="FF6600"/>
          </a:solidFill>
          <a:ln w="9525" algn="ctr">
            <a:solidFill>
              <a:srgbClr val="FF66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6" name="Text Box 10"/>
          <p:cNvSpPr txBox="1">
            <a:spLocks noChangeArrowheads="1"/>
          </p:cNvSpPr>
          <p:nvPr/>
        </p:nvSpPr>
        <p:spPr bwMode="auto">
          <a:xfrm>
            <a:off x="298215" y="2749266"/>
            <a:ext cx="2720330"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sym typeface="Wingdings" panose="05000000000000000000" pitchFamily="2" charset="2"/>
              </a:rPr>
              <a:t>Lösung von Problemen durch internationale Abkommen und Zusammenarbeit</a:t>
            </a:r>
            <a:endParaRPr lang="de-DE" altLang="de-DE" sz="2800" dirty="0">
              <a:solidFill>
                <a:srgbClr val="333333"/>
              </a:solidFill>
              <a:latin typeface="Calibri" panose="020F0502020204030204" pitchFamily="34" charset="0"/>
            </a:endParaRPr>
          </a:p>
        </p:txBody>
      </p:sp>
      <p:sp>
        <p:nvSpPr>
          <p:cNvPr id="16" name="Text Box 10">
            <a:extLst>
              <a:ext uri="{FF2B5EF4-FFF2-40B4-BE49-F238E27FC236}">
                <a16:creationId xmlns:a16="http://schemas.microsoft.com/office/drawing/2014/main" id="{5B917B1C-A003-5515-E8D8-7002B31BB1D1}"/>
              </a:ext>
            </a:extLst>
          </p:cNvPr>
          <p:cNvSpPr txBox="1">
            <a:spLocks noChangeArrowheads="1"/>
          </p:cNvSpPr>
          <p:nvPr/>
        </p:nvSpPr>
        <p:spPr bwMode="auto">
          <a:xfrm>
            <a:off x="3175832" y="1465325"/>
            <a:ext cx="2792336" cy="523220"/>
          </a:xfrm>
          <a:prstGeom prst="rect">
            <a:avLst/>
          </a:prstGeom>
          <a:noFill/>
          <a:ln w="9525" algn="ctr">
            <a:solidFill>
              <a:srgbClr val="FF66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sym typeface="Wingdings" panose="05000000000000000000" pitchFamily="2" charset="2"/>
              </a:rPr>
              <a:t>Wirtschaft</a:t>
            </a:r>
            <a:endParaRPr lang="de-DE" altLang="de-DE" sz="2800" dirty="0">
              <a:solidFill>
                <a:srgbClr val="333333"/>
              </a:solidFill>
              <a:latin typeface="Calibri" panose="020F0502020204030204" pitchFamily="34" charset="0"/>
            </a:endParaRPr>
          </a:p>
        </p:txBody>
      </p:sp>
      <p:sp>
        <p:nvSpPr>
          <p:cNvPr id="17" name="Pfeil nach unten 3">
            <a:extLst>
              <a:ext uri="{FF2B5EF4-FFF2-40B4-BE49-F238E27FC236}">
                <a16:creationId xmlns:a16="http://schemas.microsoft.com/office/drawing/2014/main" id="{9E4E3DB0-9C6D-77F7-90FD-9C3B5D150DC5}"/>
              </a:ext>
            </a:extLst>
          </p:cNvPr>
          <p:cNvSpPr>
            <a:spLocks noChangeArrowheads="1"/>
          </p:cNvSpPr>
          <p:nvPr/>
        </p:nvSpPr>
        <p:spPr bwMode="auto">
          <a:xfrm>
            <a:off x="4444136" y="2146685"/>
            <a:ext cx="252413" cy="431800"/>
          </a:xfrm>
          <a:prstGeom prst="downArrow">
            <a:avLst>
              <a:gd name="adj1" fmla="val 50000"/>
              <a:gd name="adj2" fmla="val 49689"/>
            </a:avLst>
          </a:prstGeom>
          <a:solidFill>
            <a:srgbClr val="FF6600"/>
          </a:solidFill>
          <a:ln w="9525" algn="ctr">
            <a:solidFill>
              <a:srgbClr val="FF66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8" name="Text Box 10">
            <a:extLst>
              <a:ext uri="{FF2B5EF4-FFF2-40B4-BE49-F238E27FC236}">
                <a16:creationId xmlns:a16="http://schemas.microsoft.com/office/drawing/2014/main" id="{448FD454-933B-52B6-0410-C10112CEFB1F}"/>
              </a:ext>
            </a:extLst>
          </p:cNvPr>
          <p:cNvSpPr txBox="1">
            <a:spLocks noChangeArrowheads="1"/>
          </p:cNvSpPr>
          <p:nvPr/>
        </p:nvSpPr>
        <p:spPr bwMode="auto">
          <a:xfrm>
            <a:off x="3058708" y="2771173"/>
            <a:ext cx="302229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sym typeface="Wingdings" panose="05000000000000000000" pitchFamily="2" charset="2"/>
              </a:rPr>
              <a:t>weltweiter Handel</a:t>
            </a:r>
            <a:endParaRPr lang="de-DE" altLang="de-DE" sz="2800" dirty="0">
              <a:solidFill>
                <a:srgbClr val="333333"/>
              </a:solidFill>
              <a:latin typeface="Calibri" panose="020F0502020204030204" pitchFamily="34" charset="0"/>
            </a:endParaRPr>
          </a:p>
        </p:txBody>
      </p:sp>
      <p:sp>
        <p:nvSpPr>
          <p:cNvPr id="19" name="Text Box 10">
            <a:extLst>
              <a:ext uri="{FF2B5EF4-FFF2-40B4-BE49-F238E27FC236}">
                <a16:creationId xmlns:a16="http://schemas.microsoft.com/office/drawing/2014/main" id="{B0136FEB-3D26-2042-ACBA-362CABFCC634}"/>
              </a:ext>
            </a:extLst>
          </p:cNvPr>
          <p:cNvSpPr txBox="1">
            <a:spLocks noChangeArrowheads="1"/>
          </p:cNvSpPr>
          <p:nvPr/>
        </p:nvSpPr>
        <p:spPr bwMode="auto">
          <a:xfrm>
            <a:off x="3209688" y="3478728"/>
            <a:ext cx="272033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sym typeface="Wingdings" panose="05000000000000000000" pitchFamily="2" charset="2"/>
              </a:rPr>
              <a:t>große </a:t>
            </a:r>
            <a:r>
              <a:rPr lang="de-DE" altLang="de-DE" sz="2800">
                <a:solidFill>
                  <a:srgbClr val="333333"/>
                </a:solidFill>
                <a:latin typeface="Calibri" panose="020F0502020204030204" pitchFamily="34" charset="0"/>
                <a:sym typeface="Wingdings" panose="05000000000000000000" pitchFamily="2" charset="2"/>
              </a:rPr>
              <a:t>Auswahl an </a:t>
            </a:r>
            <a:r>
              <a:rPr lang="de-DE" altLang="de-DE" sz="2800" dirty="0">
                <a:solidFill>
                  <a:srgbClr val="333333"/>
                </a:solidFill>
                <a:latin typeface="Calibri" panose="020F0502020204030204" pitchFamily="34" charset="0"/>
                <a:sym typeface="Wingdings" panose="05000000000000000000" pitchFamily="2" charset="2"/>
              </a:rPr>
              <a:t>Produkten</a:t>
            </a:r>
            <a:endParaRPr lang="de-DE" altLang="de-DE" sz="2800" dirty="0">
              <a:solidFill>
                <a:srgbClr val="333333"/>
              </a:solidFill>
              <a:latin typeface="Calibri" panose="020F0502020204030204" pitchFamily="34" charset="0"/>
            </a:endParaRPr>
          </a:p>
        </p:txBody>
      </p:sp>
      <p:sp>
        <p:nvSpPr>
          <p:cNvPr id="20" name="Text Box 10">
            <a:extLst>
              <a:ext uri="{FF2B5EF4-FFF2-40B4-BE49-F238E27FC236}">
                <a16:creationId xmlns:a16="http://schemas.microsoft.com/office/drawing/2014/main" id="{2D149F09-AED5-3DE7-2F60-24E880605457}"/>
              </a:ext>
            </a:extLst>
          </p:cNvPr>
          <p:cNvSpPr txBox="1">
            <a:spLocks noChangeArrowheads="1"/>
          </p:cNvSpPr>
          <p:nvPr/>
        </p:nvSpPr>
        <p:spPr bwMode="auto">
          <a:xfrm>
            <a:off x="3221237" y="4642128"/>
            <a:ext cx="2697231"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sym typeface="Wingdings" panose="05000000000000000000" pitchFamily="2" charset="2"/>
              </a:rPr>
              <a:t>Produktion auf Kosten von Mensch und Umwelt</a:t>
            </a:r>
            <a:endParaRPr lang="de-DE" altLang="de-DE" sz="2800" dirty="0">
              <a:solidFill>
                <a:srgbClr val="333333"/>
              </a:solidFill>
              <a:latin typeface="Calibri" panose="020F0502020204030204" pitchFamily="34" charset="0"/>
            </a:endParaRPr>
          </a:p>
        </p:txBody>
      </p:sp>
      <p:sp>
        <p:nvSpPr>
          <p:cNvPr id="21" name="Text Box 10">
            <a:extLst>
              <a:ext uri="{FF2B5EF4-FFF2-40B4-BE49-F238E27FC236}">
                <a16:creationId xmlns:a16="http://schemas.microsoft.com/office/drawing/2014/main" id="{84EC9A3E-CF97-4840-FFFD-462E54B58BA8}"/>
              </a:ext>
            </a:extLst>
          </p:cNvPr>
          <p:cNvSpPr txBox="1">
            <a:spLocks noChangeArrowheads="1"/>
          </p:cNvSpPr>
          <p:nvPr/>
        </p:nvSpPr>
        <p:spPr bwMode="auto">
          <a:xfrm>
            <a:off x="6080998" y="1465769"/>
            <a:ext cx="2792336" cy="523220"/>
          </a:xfrm>
          <a:prstGeom prst="rect">
            <a:avLst/>
          </a:prstGeom>
          <a:noFill/>
          <a:ln w="9525" algn="ctr">
            <a:solidFill>
              <a:srgbClr val="FF66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sym typeface="Wingdings" panose="05000000000000000000" pitchFamily="2" charset="2"/>
              </a:rPr>
              <a:t>Gesellschaft</a:t>
            </a:r>
            <a:endParaRPr lang="de-DE" altLang="de-DE" sz="2800" dirty="0">
              <a:solidFill>
                <a:srgbClr val="333333"/>
              </a:solidFill>
              <a:latin typeface="Calibri" panose="020F0502020204030204" pitchFamily="34" charset="0"/>
            </a:endParaRPr>
          </a:p>
        </p:txBody>
      </p:sp>
      <p:sp>
        <p:nvSpPr>
          <p:cNvPr id="22" name="Pfeil nach unten 3">
            <a:extLst>
              <a:ext uri="{FF2B5EF4-FFF2-40B4-BE49-F238E27FC236}">
                <a16:creationId xmlns:a16="http://schemas.microsoft.com/office/drawing/2014/main" id="{C0ED1796-8C46-94C5-6A46-04B0E9EAC4FB}"/>
              </a:ext>
            </a:extLst>
          </p:cNvPr>
          <p:cNvSpPr>
            <a:spLocks noChangeArrowheads="1"/>
          </p:cNvSpPr>
          <p:nvPr/>
        </p:nvSpPr>
        <p:spPr bwMode="auto">
          <a:xfrm>
            <a:off x="7350959" y="2146685"/>
            <a:ext cx="252413" cy="431800"/>
          </a:xfrm>
          <a:prstGeom prst="downArrow">
            <a:avLst>
              <a:gd name="adj1" fmla="val 50000"/>
              <a:gd name="adj2" fmla="val 49689"/>
            </a:avLst>
          </a:prstGeom>
          <a:solidFill>
            <a:srgbClr val="FF6600"/>
          </a:solidFill>
          <a:ln w="9525" algn="ctr">
            <a:solidFill>
              <a:srgbClr val="FF66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23" name="Text Box 10">
            <a:extLst>
              <a:ext uri="{FF2B5EF4-FFF2-40B4-BE49-F238E27FC236}">
                <a16:creationId xmlns:a16="http://schemas.microsoft.com/office/drawing/2014/main" id="{B6A956CB-A491-AF55-9D10-21F4D73F3AA7}"/>
              </a:ext>
            </a:extLst>
          </p:cNvPr>
          <p:cNvSpPr txBox="1">
            <a:spLocks noChangeArrowheads="1"/>
          </p:cNvSpPr>
          <p:nvPr/>
        </p:nvSpPr>
        <p:spPr bwMode="auto">
          <a:xfrm>
            <a:off x="5968168" y="2723891"/>
            <a:ext cx="3022290"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sym typeface="Wingdings" panose="05000000000000000000" pitchFamily="2" charset="2"/>
              </a:rPr>
              <a:t>weltweite Information und Kommunikation</a:t>
            </a:r>
            <a:endParaRPr lang="de-DE" altLang="de-DE" sz="2800" dirty="0">
              <a:solidFill>
                <a:srgbClr val="333333"/>
              </a:solidFill>
              <a:latin typeface="Calibri" panose="020F0502020204030204" pitchFamily="34" charset="0"/>
            </a:endParaRPr>
          </a:p>
        </p:txBody>
      </p:sp>
      <p:sp>
        <p:nvSpPr>
          <p:cNvPr id="24" name="Text Box 10">
            <a:extLst>
              <a:ext uri="{FF2B5EF4-FFF2-40B4-BE49-F238E27FC236}">
                <a16:creationId xmlns:a16="http://schemas.microsoft.com/office/drawing/2014/main" id="{12B69C74-0E49-0C39-499E-7D52A0590BD2}"/>
              </a:ext>
            </a:extLst>
          </p:cNvPr>
          <p:cNvSpPr txBox="1">
            <a:spLocks noChangeArrowheads="1"/>
          </p:cNvSpPr>
          <p:nvPr/>
        </p:nvSpPr>
        <p:spPr bwMode="auto">
          <a:xfrm>
            <a:off x="5954051" y="4312851"/>
            <a:ext cx="302229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sym typeface="Wingdings" panose="05000000000000000000" pitchFamily="2" charset="2"/>
              </a:rPr>
              <a:t>Urbanisierung</a:t>
            </a:r>
            <a:endParaRPr lang="de-DE" altLang="de-DE" sz="2800" dirty="0">
              <a:solidFill>
                <a:srgbClr val="333333"/>
              </a:solidFill>
              <a:latin typeface="Calibri" panose="020F0502020204030204" pitchFamily="34" charset="0"/>
            </a:endParaRPr>
          </a:p>
        </p:txBody>
      </p:sp>
      <p:sp>
        <p:nvSpPr>
          <p:cNvPr id="25" name="Text Box 10">
            <a:extLst>
              <a:ext uri="{FF2B5EF4-FFF2-40B4-BE49-F238E27FC236}">
                <a16:creationId xmlns:a16="http://schemas.microsoft.com/office/drawing/2014/main" id="{9F5D7749-BCE0-C567-31E8-73B69385084C}"/>
              </a:ext>
            </a:extLst>
          </p:cNvPr>
          <p:cNvSpPr txBox="1">
            <a:spLocks noChangeArrowheads="1"/>
          </p:cNvSpPr>
          <p:nvPr/>
        </p:nvSpPr>
        <p:spPr bwMode="auto">
          <a:xfrm>
            <a:off x="6070348" y="5040036"/>
            <a:ext cx="302229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sym typeface="Wingdings" panose="05000000000000000000" pitchFamily="2" charset="2"/>
              </a:rPr>
              <a:t>globale Bedeutung der Popkultur</a:t>
            </a:r>
            <a:endParaRPr lang="de-DE" altLang="de-DE" sz="2800" dirty="0">
              <a:solidFill>
                <a:srgbClr val="333333"/>
              </a:solidFill>
              <a:latin typeface="Calibri" panose="020F0502020204030204" pitchFamily="34" charset="0"/>
            </a:endParaRPr>
          </a:p>
        </p:txBody>
      </p:sp>
    </p:spTree>
    <p:extLst>
      <p:ext uri="{BB962C8B-B14F-4D97-AF65-F5344CB8AC3E}">
        <p14:creationId xmlns:p14="http://schemas.microsoft.com/office/powerpoint/2010/main" val="22639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2"/>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3"/>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4"/>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6" grpId="0"/>
      <p:bldP spid="16" grpId="0" animBg="1"/>
      <p:bldP spid="17" grpId="0" animBg="1"/>
      <p:bldP spid="18" grpId="0"/>
      <p:bldP spid="19" grpId="0"/>
      <p:bldP spid="20" grpId="0"/>
      <p:bldP spid="21" grpId="0" animBg="1"/>
      <p:bldP spid="22" grpId="0" animBg="1"/>
      <p:bldP spid="23" grpId="0"/>
      <p:bldP spid="24" grpId="0"/>
      <p:bldP spid="25"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„Globalisierung“ auf den Seiten 86 </a:t>
            </a:r>
            <a:r>
              <a:rPr lang="de-DE" altLang="de-DE" sz="1100" b="0">
                <a:solidFill>
                  <a:schemeClr val="tx1"/>
                </a:solidFill>
                <a:latin typeface="Arial" charset="0"/>
                <a:cs typeface="Arial" charset="0"/>
              </a:rPr>
              <a:t>bis 87 </a:t>
            </a:r>
            <a:r>
              <a:rPr lang="de-DE" altLang="de-DE" sz="1100" b="0" dirty="0">
                <a:solidFill>
                  <a:schemeClr val="tx1"/>
                </a:solidFill>
                <a:latin typeface="Arial" charset="0"/>
                <a:cs typeface="Arial" charset="0"/>
              </a:rPr>
              <a:t>im Schulbuch Bausteine 4.</a:t>
            </a: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2026</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203</Words>
  <Application>Microsoft Office PowerPoint</Application>
  <PresentationFormat>Bildschirmpräsentation (4:3)</PresentationFormat>
  <Paragraphs>30</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Barbara Peintinger</cp:lastModifiedBy>
  <cp:revision>59</cp:revision>
  <dcterms:created xsi:type="dcterms:W3CDTF">2011-07-14T19:54:09Z</dcterms:created>
  <dcterms:modified xsi:type="dcterms:W3CDTF">2025-05-08T12:57:39Z</dcterms:modified>
</cp:coreProperties>
</file>