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93" r:id="rId2"/>
    <p:sldId id="294" r:id="rId3"/>
    <p:sldId id="299" r:id="rId4"/>
    <p:sldId id="300" r:id="rId5"/>
    <p:sldId id="301" r:id="rId6"/>
    <p:sldId id="302" r:id="rId7"/>
    <p:sldId id="304" r:id="rId8"/>
    <p:sldId id="303" r:id="rId9"/>
    <p:sldId id="305" r:id="rId10"/>
    <p:sldId id="306" r:id="rId11"/>
    <p:sldId id="307" r:id="rId12"/>
    <p:sldId id="308" r:id="rId13"/>
    <p:sldId id="309" r:id="rId14"/>
    <p:sldId id="310" r:id="rId15"/>
    <p:sldId id="311" r:id="rId16"/>
    <p:sldId id="312" r:id="rId17"/>
    <p:sldId id="313" r:id="rId18"/>
    <p:sldId id="320" r:id="rId19"/>
    <p:sldId id="314" r:id="rId20"/>
    <p:sldId id="315" r:id="rId21"/>
    <p:sldId id="316" r:id="rId22"/>
    <p:sldId id="318" r:id="rId23"/>
    <p:sldId id="321" r:id="rId24"/>
    <p:sldId id="322" r:id="rId25"/>
    <p:sldId id="324" r:id="rId26"/>
    <p:sldId id="325" r:id="rId27"/>
    <p:sldId id="326" r:id="rId28"/>
    <p:sldId id="327" r:id="rId29"/>
    <p:sldId id="292" r:id="rId3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35DA416-A000-E426-8A30-0E7299673A6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E267FA8-BA2F-C277-1080-695CCF64A7C2}"/>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33127E-81E8-4691-B0FE-A2D7F35F0B44}" type="datetimeFigureOut">
              <a:rPr lang="de-AT"/>
              <a:pPr>
                <a:defRPr/>
              </a:pPr>
              <a:t>03.01.2026</a:t>
            </a:fld>
            <a:endParaRPr lang="de-AT" dirty="0"/>
          </a:p>
        </p:txBody>
      </p:sp>
      <p:sp>
        <p:nvSpPr>
          <p:cNvPr id="4" name="Fußzeilenplatzhalter 3">
            <a:extLst>
              <a:ext uri="{FF2B5EF4-FFF2-40B4-BE49-F238E27FC236}">
                <a16:creationId xmlns:a16="http://schemas.microsoft.com/office/drawing/2014/main" id="{FA403535-F4CE-08A2-8B11-4676CAD6D6F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EAF2B0D-B0E4-5E36-5B4C-A6A604DAB68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A586BD7-DBF1-4DE8-871A-6CAD126EF98C}"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7368702-0475-EC79-D138-B4C81739BA3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5497D77-4186-4B57-3945-44A7192FC0C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91DBD57-7D29-4D0D-959B-90E0578F2F37}" type="datetimeFigureOut">
              <a:rPr lang="de-AT"/>
              <a:pPr>
                <a:defRPr/>
              </a:pPr>
              <a:t>03.01.2026</a:t>
            </a:fld>
            <a:endParaRPr lang="de-AT" dirty="0"/>
          </a:p>
        </p:txBody>
      </p:sp>
      <p:sp>
        <p:nvSpPr>
          <p:cNvPr id="4" name="Folienbildplatzhalter 3">
            <a:extLst>
              <a:ext uri="{FF2B5EF4-FFF2-40B4-BE49-F238E27FC236}">
                <a16:creationId xmlns:a16="http://schemas.microsoft.com/office/drawing/2014/main" id="{E7659D0E-58D7-C40C-F76C-767B8C4861C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dirty="0"/>
          </a:p>
        </p:txBody>
      </p:sp>
      <p:sp>
        <p:nvSpPr>
          <p:cNvPr id="5" name="Notizenplatzhalter 4">
            <a:extLst>
              <a:ext uri="{FF2B5EF4-FFF2-40B4-BE49-F238E27FC236}">
                <a16:creationId xmlns:a16="http://schemas.microsoft.com/office/drawing/2014/main" id="{CD44D44C-292B-9465-A83A-DD134AFD95F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F1D5DD8C-FE3A-484D-2155-0E726D51BF6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3C1E393-0832-26EC-A5A7-A9643AB83C3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DDF796F-ACBC-4C3C-9D9C-EC799CFD612D}"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58383663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DD5888C-C11E-0BF1-4826-95D4E739BE91}"/>
              </a:ext>
            </a:extLst>
          </p:cNvPr>
          <p:cNvSpPr>
            <a:spLocks noGrp="1"/>
          </p:cNvSpPr>
          <p:nvPr>
            <p:ph type="dt" sz="half" idx="10"/>
          </p:nvPr>
        </p:nvSpPr>
        <p:spPr/>
        <p:txBody>
          <a:bodyPr/>
          <a:lstStyle>
            <a:lvl1pPr>
              <a:defRPr/>
            </a:lvl1pPr>
          </a:lstStyle>
          <a:p>
            <a:pPr>
              <a:defRPr/>
            </a:pPr>
            <a:fld id="{4E5E7D77-9EAB-480E-998D-76C126809CB0}"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4C6E5807-76BF-B04C-C9C4-75C7914BF35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767A109-CB1A-7A41-105D-6602C29E8108}"/>
              </a:ext>
            </a:extLst>
          </p:cNvPr>
          <p:cNvSpPr>
            <a:spLocks noGrp="1"/>
          </p:cNvSpPr>
          <p:nvPr>
            <p:ph type="sldNum" sz="quarter" idx="12"/>
          </p:nvPr>
        </p:nvSpPr>
        <p:spPr/>
        <p:txBody>
          <a:bodyPr/>
          <a:lstStyle>
            <a:lvl1pPr>
              <a:defRPr/>
            </a:lvl1pPr>
          </a:lstStyle>
          <a:p>
            <a:fld id="{C4CE241D-18D4-4EF2-B5B7-A8CE6C35E4C2}" type="slidenum">
              <a:rPr lang="de-AT" altLang="de-DE"/>
              <a:pPr/>
              <a:t>‹Nr.›</a:t>
            </a:fld>
            <a:endParaRPr lang="de-AT" altLang="de-DE"/>
          </a:p>
        </p:txBody>
      </p:sp>
    </p:spTree>
    <p:extLst>
      <p:ext uri="{BB962C8B-B14F-4D97-AF65-F5344CB8AC3E}">
        <p14:creationId xmlns:p14="http://schemas.microsoft.com/office/powerpoint/2010/main" val="3187819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4C301C2-7500-B136-D270-B9EBAE1FE4E2}"/>
              </a:ext>
            </a:extLst>
          </p:cNvPr>
          <p:cNvSpPr>
            <a:spLocks noGrp="1"/>
          </p:cNvSpPr>
          <p:nvPr>
            <p:ph type="dt" sz="half" idx="10"/>
          </p:nvPr>
        </p:nvSpPr>
        <p:spPr/>
        <p:txBody>
          <a:bodyPr/>
          <a:lstStyle>
            <a:lvl1pPr>
              <a:defRPr/>
            </a:lvl1pPr>
          </a:lstStyle>
          <a:p>
            <a:pPr>
              <a:defRPr/>
            </a:pPr>
            <a:fld id="{23F99FE8-3547-4083-AA5A-F2E8D13EFCF6}"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57699F85-4148-69BB-51B3-F84CA9226F8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22637DE-0ADE-D04E-965D-E8A1AEBD6B95}"/>
              </a:ext>
            </a:extLst>
          </p:cNvPr>
          <p:cNvSpPr>
            <a:spLocks noGrp="1"/>
          </p:cNvSpPr>
          <p:nvPr>
            <p:ph type="sldNum" sz="quarter" idx="12"/>
          </p:nvPr>
        </p:nvSpPr>
        <p:spPr/>
        <p:txBody>
          <a:bodyPr/>
          <a:lstStyle>
            <a:lvl1pPr>
              <a:defRPr/>
            </a:lvl1pPr>
          </a:lstStyle>
          <a:p>
            <a:fld id="{4DC8FA57-1EBF-47C7-9AF0-12E415B31840}" type="slidenum">
              <a:rPr lang="de-AT" altLang="de-DE"/>
              <a:pPr/>
              <a:t>‹Nr.›</a:t>
            </a:fld>
            <a:endParaRPr lang="de-AT" altLang="de-DE"/>
          </a:p>
        </p:txBody>
      </p:sp>
    </p:spTree>
    <p:extLst>
      <p:ext uri="{BB962C8B-B14F-4D97-AF65-F5344CB8AC3E}">
        <p14:creationId xmlns:p14="http://schemas.microsoft.com/office/powerpoint/2010/main" val="509311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6588125" y="6858000"/>
            <a:ext cx="914400" cy="9144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F66F200-741B-8A79-E675-F20227B07DE1}"/>
              </a:ext>
            </a:extLst>
          </p:cNvPr>
          <p:cNvSpPr>
            <a:spLocks noGrp="1"/>
          </p:cNvSpPr>
          <p:nvPr>
            <p:ph type="dt" sz="half" idx="14"/>
          </p:nvPr>
        </p:nvSpPr>
        <p:spPr/>
        <p:txBody>
          <a:bodyPr/>
          <a:lstStyle>
            <a:lvl1pPr>
              <a:defRPr/>
            </a:lvl1pPr>
          </a:lstStyle>
          <a:p>
            <a:pPr>
              <a:defRPr/>
            </a:pPr>
            <a:fld id="{ABBC2887-BFB5-4455-882A-63C856B29B70}"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775F0853-4A12-5279-E66A-2BC60604E495}"/>
              </a:ext>
            </a:extLst>
          </p:cNvPr>
          <p:cNvSpPr>
            <a:spLocks noGrp="1"/>
          </p:cNvSpPr>
          <p:nvPr>
            <p:ph type="ftr" sz="quarter" idx="15"/>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B97E292-E39B-FC22-17CA-B3468CB5A47C}"/>
              </a:ext>
            </a:extLst>
          </p:cNvPr>
          <p:cNvSpPr>
            <a:spLocks noGrp="1"/>
          </p:cNvSpPr>
          <p:nvPr>
            <p:ph type="sldNum" sz="quarter" idx="16"/>
          </p:nvPr>
        </p:nvSpPr>
        <p:spPr/>
        <p:txBody>
          <a:bodyPr/>
          <a:lstStyle>
            <a:lvl1pPr>
              <a:defRPr/>
            </a:lvl1pPr>
          </a:lstStyle>
          <a:p>
            <a:fld id="{5C399661-BD80-4DCC-890C-91CEF7CDA49E}" type="slidenum">
              <a:rPr lang="de-AT" altLang="de-DE"/>
              <a:pPr/>
              <a:t>‹Nr.›</a:t>
            </a:fld>
            <a:endParaRPr lang="de-AT" altLang="de-DE"/>
          </a:p>
        </p:txBody>
      </p:sp>
    </p:spTree>
    <p:extLst>
      <p:ext uri="{BB962C8B-B14F-4D97-AF65-F5344CB8AC3E}">
        <p14:creationId xmlns:p14="http://schemas.microsoft.com/office/powerpoint/2010/main" val="79303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6AF700B1-F4BF-A845-0966-DE897D0F4744}"/>
              </a:ext>
            </a:extLst>
          </p:cNvPr>
          <p:cNvSpPr>
            <a:spLocks noGrp="1"/>
          </p:cNvSpPr>
          <p:nvPr>
            <p:ph type="dt" sz="half" idx="10"/>
          </p:nvPr>
        </p:nvSpPr>
        <p:spPr/>
        <p:txBody>
          <a:bodyPr/>
          <a:lstStyle>
            <a:lvl1pPr>
              <a:defRPr/>
            </a:lvl1pPr>
          </a:lstStyle>
          <a:p>
            <a:pPr>
              <a:defRPr/>
            </a:pPr>
            <a:fld id="{A02BFC82-8C29-4535-8960-83E91997AE32}"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36063B55-ED3D-0C2D-BBE1-4388D9B0B67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BE25680-9BD6-D9FD-5EE8-2F791AF9A58E}"/>
              </a:ext>
            </a:extLst>
          </p:cNvPr>
          <p:cNvSpPr>
            <a:spLocks noGrp="1"/>
          </p:cNvSpPr>
          <p:nvPr>
            <p:ph type="sldNum" sz="quarter" idx="12"/>
          </p:nvPr>
        </p:nvSpPr>
        <p:spPr/>
        <p:txBody>
          <a:bodyPr/>
          <a:lstStyle>
            <a:lvl1pPr>
              <a:defRPr/>
            </a:lvl1pPr>
          </a:lstStyle>
          <a:p>
            <a:fld id="{924302FA-AF95-48F8-A8C6-F41DE0E436B8}" type="slidenum">
              <a:rPr lang="de-AT" altLang="de-DE"/>
              <a:pPr/>
              <a:t>‹Nr.›</a:t>
            </a:fld>
            <a:endParaRPr lang="de-AT" altLang="de-DE"/>
          </a:p>
        </p:txBody>
      </p:sp>
    </p:spTree>
    <p:extLst>
      <p:ext uri="{BB962C8B-B14F-4D97-AF65-F5344CB8AC3E}">
        <p14:creationId xmlns:p14="http://schemas.microsoft.com/office/powerpoint/2010/main" val="271168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CC568B9-B47A-5C8A-8203-531A3F55FC9F}"/>
              </a:ext>
            </a:extLst>
          </p:cNvPr>
          <p:cNvSpPr>
            <a:spLocks noGrp="1"/>
          </p:cNvSpPr>
          <p:nvPr>
            <p:ph type="dt" sz="half" idx="10"/>
          </p:nvPr>
        </p:nvSpPr>
        <p:spPr/>
        <p:txBody>
          <a:bodyPr/>
          <a:lstStyle>
            <a:lvl1pPr>
              <a:defRPr/>
            </a:lvl1pPr>
          </a:lstStyle>
          <a:p>
            <a:pPr>
              <a:defRPr/>
            </a:pPr>
            <a:fld id="{738D9607-2737-4DBA-A199-0F5F6F6489AB}"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4C4D0349-D562-63AD-3CBB-0D1C9EEA7B2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8D48D2D-5687-ACAD-C234-3A5C313080CE}"/>
              </a:ext>
            </a:extLst>
          </p:cNvPr>
          <p:cNvSpPr>
            <a:spLocks noGrp="1"/>
          </p:cNvSpPr>
          <p:nvPr>
            <p:ph type="sldNum" sz="quarter" idx="12"/>
          </p:nvPr>
        </p:nvSpPr>
        <p:spPr/>
        <p:txBody>
          <a:bodyPr/>
          <a:lstStyle>
            <a:lvl1pPr>
              <a:defRPr/>
            </a:lvl1pPr>
          </a:lstStyle>
          <a:p>
            <a:fld id="{84C145A1-6DA9-48EF-AF88-B88B93C6179F}" type="slidenum">
              <a:rPr lang="de-AT" altLang="de-DE"/>
              <a:pPr/>
              <a:t>‹Nr.›</a:t>
            </a:fld>
            <a:endParaRPr lang="de-AT" altLang="de-DE"/>
          </a:p>
        </p:txBody>
      </p:sp>
    </p:spTree>
    <p:extLst>
      <p:ext uri="{BB962C8B-B14F-4D97-AF65-F5344CB8AC3E}">
        <p14:creationId xmlns:p14="http://schemas.microsoft.com/office/powerpoint/2010/main" val="353992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FDAF6D26-B87D-D5EA-93D3-81492C754F41}"/>
              </a:ext>
            </a:extLst>
          </p:cNvPr>
          <p:cNvSpPr>
            <a:spLocks noGrp="1"/>
          </p:cNvSpPr>
          <p:nvPr>
            <p:ph type="dt" sz="half" idx="10"/>
          </p:nvPr>
        </p:nvSpPr>
        <p:spPr/>
        <p:txBody>
          <a:bodyPr/>
          <a:lstStyle>
            <a:lvl1pPr>
              <a:defRPr/>
            </a:lvl1pPr>
          </a:lstStyle>
          <a:p>
            <a:pPr>
              <a:defRPr/>
            </a:pPr>
            <a:fld id="{6A6F1960-2F2D-4390-9610-E988E3A17693}" type="datetimeFigureOut">
              <a:rPr lang="de-AT"/>
              <a:pPr>
                <a:defRPr/>
              </a:pPr>
              <a:t>03.01.2026</a:t>
            </a:fld>
            <a:endParaRPr lang="de-AT" dirty="0"/>
          </a:p>
        </p:txBody>
      </p:sp>
      <p:sp>
        <p:nvSpPr>
          <p:cNvPr id="8" name="Fußzeilenplatzhalter 4">
            <a:extLst>
              <a:ext uri="{FF2B5EF4-FFF2-40B4-BE49-F238E27FC236}">
                <a16:creationId xmlns:a16="http://schemas.microsoft.com/office/drawing/2014/main" id="{90E7474B-8352-D934-5CD5-F825B4D1FCF6}"/>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A03E909-B18A-F3DB-DA83-69AF8C586964}"/>
              </a:ext>
            </a:extLst>
          </p:cNvPr>
          <p:cNvSpPr>
            <a:spLocks noGrp="1"/>
          </p:cNvSpPr>
          <p:nvPr>
            <p:ph type="sldNum" sz="quarter" idx="12"/>
          </p:nvPr>
        </p:nvSpPr>
        <p:spPr/>
        <p:txBody>
          <a:bodyPr/>
          <a:lstStyle>
            <a:lvl1pPr>
              <a:defRPr/>
            </a:lvl1pPr>
          </a:lstStyle>
          <a:p>
            <a:fld id="{B7D787B1-5B1A-4820-9CB5-5A6FF0B96FE6}" type="slidenum">
              <a:rPr lang="de-AT" altLang="de-DE"/>
              <a:pPr/>
              <a:t>‹Nr.›</a:t>
            </a:fld>
            <a:endParaRPr lang="de-AT" altLang="de-DE"/>
          </a:p>
        </p:txBody>
      </p:sp>
    </p:spTree>
    <p:extLst>
      <p:ext uri="{BB962C8B-B14F-4D97-AF65-F5344CB8AC3E}">
        <p14:creationId xmlns:p14="http://schemas.microsoft.com/office/powerpoint/2010/main" val="1672159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5F969C5-CD24-49F9-49CE-D882B5B6EDAC}"/>
              </a:ext>
            </a:extLst>
          </p:cNvPr>
          <p:cNvSpPr>
            <a:spLocks noGrp="1"/>
          </p:cNvSpPr>
          <p:nvPr>
            <p:ph type="dt" sz="half" idx="10"/>
          </p:nvPr>
        </p:nvSpPr>
        <p:spPr/>
        <p:txBody>
          <a:bodyPr/>
          <a:lstStyle>
            <a:lvl1pPr>
              <a:defRPr/>
            </a:lvl1pPr>
          </a:lstStyle>
          <a:p>
            <a:pPr>
              <a:defRPr/>
            </a:pPr>
            <a:fld id="{6E6AE1D4-FE08-45E7-A5F6-0E8D44010AB7}" type="datetimeFigureOut">
              <a:rPr lang="de-AT"/>
              <a:pPr>
                <a:defRPr/>
              </a:pPr>
              <a:t>03.01.2026</a:t>
            </a:fld>
            <a:endParaRPr lang="de-AT" dirty="0"/>
          </a:p>
        </p:txBody>
      </p:sp>
      <p:sp>
        <p:nvSpPr>
          <p:cNvPr id="4" name="Fußzeilenplatzhalter 4">
            <a:extLst>
              <a:ext uri="{FF2B5EF4-FFF2-40B4-BE49-F238E27FC236}">
                <a16:creationId xmlns:a16="http://schemas.microsoft.com/office/drawing/2014/main" id="{3046676B-431D-8E38-3519-A6D7E3BD1F7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BE02572-8153-4324-78F4-FD98128BA8A9}"/>
              </a:ext>
            </a:extLst>
          </p:cNvPr>
          <p:cNvSpPr>
            <a:spLocks noGrp="1"/>
          </p:cNvSpPr>
          <p:nvPr>
            <p:ph type="sldNum" sz="quarter" idx="12"/>
          </p:nvPr>
        </p:nvSpPr>
        <p:spPr/>
        <p:txBody>
          <a:bodyPr/>
          <a:lstStyle>
            <a:lvl1pPr>
              <a:defRPr/>
            </a:lvl1pPr>
          </a:lstStyle>
          <a:p>
            <a:fld id="{1B79A3AD-5551-49C1-AF1F-403182E87B13}" type="slidenum">
              <a:rPr lang="de-AT" altLang="de-DE"/>
              <a:pPr/>
              <a:t>‹Nr.›</a:t>
            </a:fld>
            <a:endParaRPr lang="de-AT" altLang="de-DE"/>
          </a:p>
        </p:txBody>
      </p:sp>
    </p:spTree>
    <p:extLst>
      <p:ext uri="{BB962C8B-B14F-4D97-AF65-F5344CB8AC3E}">
        <p14:creationId xmlns:p14="http://schemas.microsoft.com/office/powerpoint/2010/main" val="3706158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B1E70A8-B561-E910-87EB-3F7DE00911E7}"/>
              </a:ext>
            </a:extLst>
          </p:cNvPr>
          <p:cNvSpPr>
            <a:spLocks noGrp="1"/>
          </p:cNvSpPr>
          <p:nvPr>
            <p:ph type="dt" sz="half" idx="10"/>
          </p:nvPr>
        </p:nvSpPr>
        <p:spPr/>
        <p:txBody>
          <a:bodyPr/>
          <a:lstStyle>
            <a:lvl1pPr>
              <a:defRPr/>
            </a:lvl1pPr>
          </a:lstStyle>
          <a:p>
            <a:pPr>
              <a:defRPr/>
            </a:pPr>
            <a:fld id="{966B9BE8-21DA-49A7-9CD9-F92D2862F43D}" type="datetimeFigureOut">
              <a:rPr lang="de-AT"/>
              <a:pPr>
                <a:defRPr/>
              </a:pPr>
              <a:t>03.01.2026</a:t>
            </a:fld>
            <a:endParaRPr lang="de-AT" dirty="0"/>
          </a:p>
        </p:txBody>
      </p:sp>
      <p:sp>
        <p:nvSpPr>
          <p:cNvPr id="3" name="Fußzeilenplatzhalter 4">
            <a:extLst>
              <a:ext uri="{FF2B5EF4-FFF2-40B4-BE49-F238E27FC236}">
                <a16:creationId xmlns:a16="http://schemas.microsoft.com/office/drawing/2014/main" id="{3DB3C237-E2B4-A79B-F64C-20659BD421C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3E8C01D-D935-F6F8-3868-2A4B497EEEAB}"/>
              </a:ext>
            </a:extLst>
          </p:cNvPr>
          <p:cNvSpPr>
            <a:spLocks noGrp="1"/>
          </p:cNvSpPr>
          <p:nvPr>
            <p:ph type="sldNum" sz="quarter" idx="12"/>
          </p:nvPr>
        </p:nvSpPr>
        <p:spPr/>
        <p:txBody>
          <a:bodyPr/>
          <a:lstStyle>
            <a:lvl1pPr>
              <a:defRPr/>
            </a:lvl1pPr>
          </a:lstStyle>
          <a:p>
            <a:fld id="{075B486E-8B7E-49B1-99DA-0FAE367C0C3B}" type="slidenum">
              <a:rPr lang="de-AT" altLang="de-DE"/>
              <a:pPr/>
              <a:t>‹Nr.›</a:t>
            </a:fld>
            <a:endParaRPr lang="de-AT" altLang="de-DE"/>
          </a:p>
        </p:txBody>
      </p:sp>
    </p:spTree>
    <p:extLst>
      <p:ext uri="{BB962C8B-B14F-4D97-AF65-F5344CB8AC3E}">
        <p14:creationId xmlns:p14="http://schemas.microsoft.com/office/powerpoint/2010/main" val="172419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4AFAD77-AEAE-B4FF-3EF5-29D048C2EF59}"/>
              </a:ext>
            </a:extLst>
          </p:cNvPr>
          <p:cNvSpPr>
            <a:spLocks noGrp="1"/>
          </p:cNvSpPr>
          <p:nvPr>
            <p:ph type="dt" sz="half" idx="10"/>
          </p:nvPr>
        </p:nvSpPr>
        <p:spPr/>
        <p:txBody>
          <a:bodyPr/>
          <a:lstStyle>
            <a:lvl1pPr>
              <a:defRPr/>
            </a:lvl1pPr>
          </a:lstStyle>
          <a:p>
            <a:pPr>
              <a:defRPr/>
            </a:pPr>
            <a:fld id="{EB7229A3-D8DB-4D7B-945E-E62C85003885}"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A2CCAA49-8907-47DD-BA38-E276C76F30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27A4176-91E5-FD12-4729-4B6B941C8D2E}"/>
              </a:ext>
            </a:extLst>
          </p:cNvPr>
          <p:cNvSpPr>
            <a:spLocks noGrp="1"/>
          </p:cNvSpPr>
          <p:nvPr>
            <p:ph type="sldNum" sz="quarter" idx="12"/>
          </p:nvPr>
        </p:nvSpPr>
        <p:spPr/>
        <p:txBody>
          <a:bodyPr/>
          <a:lstStyle>
            <a:lvl1pPr>
              <a:defRPr/>
            </a:lvl1pPr>
          </a:lstStyle>
          <a:p>
            <a:fld id="{CD62B8DC-0A11-442D-BDAB-1E75E8C9B1E9}" type="slidenum">
              <a:rPr lang="de-AT" altLang="de-DE"/>
              <a:pPr/>
              <a:t>‹Nr.›</a:t>
            </a:fld>
            <a:endParaRPr lang="de-AT" altLang="de-DE"/>
          </a:p>
        </p:txBody>
      </p:sp>
    </p:spTree>
    <p:extLst>
      <p:ext uri="{BB962C8B-B14F-4D97-AF65-F5344CB8AC3E}">
        <p14:creationId xmlns:p14="http://schemas.microsoft.com/office/powerpoint/2010/main" val="93992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AC1B221-7576-C32C-478B-3E8F7DF29F7B}"/>
              </a:ext>
            </a:extLst>
          </p:cNvPr>
          <p:cNvSpPr>
            <a:spLocks noGrp="1"/>
          </p:cNvSpPr>
          <p:nvPr>
            <p:ph type="dt" sz="half" idx="10"/>
          </p:nvPr>
        </p:nvSpPr>
        <p:spPr/>
        <p:txBody>
          <a:bodyPr/>
          <a:lstStyle>
            <a:lvl1pPr>
              <a:defRPr/>
            </a:lvl1pPr>
          </a:lstStyle>
          <a:p>
            <a:pPr>
              <a:defRPr/>
            </a:pPr>
            <a:fld id="{A8724CAF-24FA-4F6D-A1F2-A8F01428AE0D}"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C9E945A2-E6B4-8963-92D9-85E42403EE3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59E5DCD-F8E8-2A51-F9FB-C355CD6FABB4}"/>
              </a:ext>
            </a:extLst>
          </p:cNvPr>
          <p:cNvSpPr>
            <a:spLocks noGrp="1"/>
          </p:cNvSpPr>
          <p:nvPr>
            <p:ph type="sldNum" sz="quarter" idx="12"/>
          </p:nvPr>
        </p:nvSpPr>
        <p:spPr/>
        <p:txBody>
          <a:bodyPr/>
          <a:lstStyle>
            <a:lvl1pPr>
              <a:defRPr/>
            </a:lvl1pPr>
          </a:lstStyle>
          <a:p>
            <a:fld id="{7960761B-76E7-4820-BEF3-8251AF0CB04B}" type="slidenum">
              <a:rPr lang="de-AT" altLang="de-DE"/>
              <a:pPr/>
              <a:t>‹Nr.›</a:t>
            </a:fld>
            <a:endParaRPr lang="de-AT" altLang="de-DE"/>
          </a:p>
        </p:txBody>
      </p:sp>
    </p:spTree>
    <p:extLst>
      <p:ext uri="{BB962C8B-B14F-4D97-AF65-F5344CB8AC3E}">
        <p14:creationId xmlns:p14="http://schemas.microsoft.com/office/powerpoint/2010/main" val="200287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F1A6C04-09F7-55DA-D8FE-CA080B37E6F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E7F0AA4-8B4E-CB32-BDA9-AFDC4AA991B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06AF75A-77CB-3EF1-602F-8ED0FA60134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54E6686-8B85-674A-10A1-7D2A3608E0C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A910414-8936-4B22-9577-C32C2BD527F3}"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6709E73B-296E-BC37-955D-DBD2B1B38E1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1C3F4252-3D68-8C44-7D30-3B51C66A4ED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5A8C7B1-73EB-4722-A4FD-B5EE13D8742B}" type="slidenum">
              <a:rPr lang="de-AT" altLang="de-DE"/>
              <a:pPr/>
              <a:t>‹Nr.›</a:t>
            </a:fld>
            <a:endParaRPr lang="de-AT" altLang="de-DE"/>
          </a:p>
        </p:txBody>
      </p:sp>
      <p:pic>
        <p:nvPicPr>
          <p:cNvPr id="1032" name="Picture 19">
            <a:extLst>
              <a:ext uri="{FF2B5EF4-FFF2-40B4-BE49-F238E27FC236}">
                <a16:creationId xmlns:a16="http://schemas.microsoft.com/office/drawing/2014/main" id="{6D6FE614-EB65-079D-97C7-7C7B4D2140B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8CC1651F-8E6B-54EC-EB79-60F229C7F855}"/>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DE421082-C7F7-D27A-C72A-F492A93D865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3ED86F9D-69F2-65EC-19CC-2FB519D68B0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D5DC049-1B83-9D46-52D9-1DA08633C70A}"/>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11F7C5CC-62B8-1A38-3B56-3ED027FD1DC0}"/>
              </a:ext>
            </a:extLst>
          </p:cNvPr>
          <p:cNvSpPr>
            <a:spLocks noGrp="1"/>
          </p:cNvSpPr>
          <p:nvPr>
            <p:ph idx="1"/>
          </p:nvPr>
        </p:nvSpPr>
        <p:spPr>
          <a:xfrm>
            <a:off x="390525" y="1628775"/>
            <a:ext cx="8229600" cy="4083050"/>
          </a:xfrm>
        </p:spPr>
        <p:txBody>
          <a:bodyPr/>
          <a:lstStyle/>
          <a:p>
            <a:pPr marL="0" indent="0" algn="ctr">
              <a:buFont typeface="Arial" panose="020B0604020202020204" pitchFamily="34" charset="0"/>
              <a:buNone/>
            </a:pPr>
            <a:endParaRPr altLang="de-DE"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de-AT" altLang="de-DE" dirty="0">
                <a:latin typeface="Arial" panose="020B0604020202020204" pitchFamily="34" charset="0"/>
                <a:cs typeface="Arial" panose="020B0604020202020204" pitchFamily="34" charset="0"/>
              </a:rPr>
              <a:t>Vorteile und Nachteile von </a:t>
            </a:r>
            <a:r>
              <a:rPr altLang="de-DE" dirty="0">
                <a:latin typeface="Arial" panose="020B0604020202020204" pitchFamily="34" charset="0"/>
                <a:cs typeface="Arial" panose="020B0604020202020204" pitchFamily="34" charset="0"/>
              </a:rPr>
              <a:t>Fernreisen </a:t>
            </a:r>
            <a:r>
              <a:rPr lang="de-AT" altLang="de-DE" dirty="0">
                <a:latin typeface="Arial" panose="020B0604020202020204" pitchFamily="34" charset="0"/>
                <a:cs typeface="Arial" panose="020B0604020202020204" pitchFamily="34" charset="0"/>
              </a:rPr>
              <a:t>–</a:t>
            </a:r>
            <a:endParaRPr altLang="de-DE"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 am Beispiel der</a:t>
            </a:r>
          </a:p>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Dominikanischen Republik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001E0BFF-7293-2997-A75E-DA9923B621C7}"/>
              </a:ext>
            </a:extLst>
          </p:cNvPr>
          <p:cNvSpPr>
            <a:spLocks noChangeArrowheads="1"/>
          </p:cNvSpPr>
          <p:nvPr/>
        </p:nvSpPr>
        <p:spPr bwMode="auto">
          <a:xfrm>
            <a:off x="611188" y="5805263"/>
            <a:ext cx="7864475" cy="733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Besonders beliebt sind </a:t>
            </a:r>
            <a:r>
              <a:rPr lang="de-AT" altLang="de-DE" sz="1400" dirty="0">
                <a:solidFill>
                  <a:schemeClr val="tx1"/>
                </a:solidFill>
                <a:latin typeface="Arial" panose="020B0604020202020204" pitchFamily="34" charset="0"/>
              </a:rPr>
              <a:t>Bootsausflüge</a:t>
            </a:r>
            <a:r>
              <a:rPr lang="de-AT" altLang="de-DE" sz="1400" b="0" dirty="0">
                <a:solidFill>
                  <a:schemeClr val="tx1"/>
                </a:solidFill>
                <a:latin typeface="Arial" panose="020B0604020202020204" pitchFamily="34" charset="0"/>
              </a:rPr>
              <a:t>. Das ist eine angenehme und bequeme Möglichkeit, während der tropischen Hitze etwas abzukühlen. Wenn allerdings alle Touristinnen und Touristen bei diesen Ausflügen nur einige wenige Punkte besuchen, kann das das Ökosysteme belasten.</a:t>
            </a:r>
            <a:endParaRPr lang="de-DE" altLang="de-DE" sz="1400" b="0" dirty="0">
              <a:solidFill>
                <a:schemeClr val="tx1"/>
              </a:solidFill>
              <a:latin typeface="Arial" panose="020B0604020202020204" pitchFamily="34" charset="0"/>
            </a:endParaRPr>
          </a:p>
        </p:txBody>
      </p:sp>
      <p:pic>
        <p:nvPicPr>
          <p:cNvPr id="12291" name="Grafik 1">
            <a:extLst>
              <a:ext uri="{FF2B5EF4-FFF2-40B4-BE49-F238E27FC236}">
                <a16:creationId xmlns:a16="http://schemas.microsoft.com/office/drawing/2014/main" id="{9387B886-8B6A-881F-0631-ACEC2B77AFB9}"/>
              </a:ext>
            </a:extLst>
          </p:cNvPr>
          <p:cNvPicPr>
            <a:picLocks noChangeAspect="1"/>
          </p:cNvPicPr>
          <p:nvPr/>
        </p:nvPicPr>
        <p:blipFill>
          <a:blip r:embed="rId2">
            <a:extLst>
              <a:ext uri="{28A0092B-C50C-407E-A947-70E740481C1C}">
                <a14:useLocalDpi xmlns:a14="http://schemas.microsoft.com/office/drawing/2010/main" val="0"/>
              </a:ext>
            </a:extLst>
          </a:blip>
          <a:srcRect l="12083" t="23610" b="10950"/>
          <a:stretch>
            <a:fillRect/>
          </a:stretch>
        </p:blipFill>
        <p:spPr bwMode="auto">
          <a:xfrm>
            <a:off x="611188" y="981075"/>
            <a:ext cx="8039100" cy="468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5">
            <a:extLst>
              <a:ext uri="{FF2B5EF4-FFF2-40B4-BE49-F238E27FC236}">
                <a16:creationId xmlns:a16="http://schemas.microsoft.com/office/drawing/2014/main" id="{DE6E8A62-754E-7D30-AEB6-C58D4FAF1A44}"/>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latin typeface="Arial" panose="020B0604020202020204" pitchFamily="34" charset="0"/>
              </a:rPr>
              <a:t>Lokale Geschäfte </a:t>
            </a:r>
            <a:r>
              <a:rPr lang="de-AT" altLang="de-DE" sz="1400" b="0" dirty="0">
                <a:solidFill>
                  <a:schemeClr val="tx1"/>
                </a:solidFill>
                <a:latin typeface="Arial" panose="020B0604020202020204" pitchFamily="34" charset="0"/>
              </a:rPr>
              <a:t>mit selbst erzeugten Souvenirs oder mit billig importierter Massenware sind für Menschen in der Dominikanischen Republik eine willkommene Einnahmequelle. Das verdiente Geld kommt meist direkt den Familien zugute.</a:t>
            </a:r>
            <a:endParaRPr lang="de-DE" altLang="de-DE" sz="1400" b="0" dirty="0">
              <a:solidFill>
                <a:schemeClr val="tx1"/>
              </a:solidFill>
              <a:latin typeface="Arial" panose="020B0604020202020204" pitchFamily="34" charset="0"/>
            </a:endParaRPr>
          </a:p>
        </p:txBody>
      </p:sp>
      <p:pic>
        <p:nvPicPr>
          <p:cNvPr id="13315" name="Grafik 1">
            <a:extLst>
              <a:ext uri="{FF2B5EF4-FFF2-40B4-BE49-F238E27FC236}">
                <a16:creationId xmlns:a16="http://schemas.microsoft.com/office/drawing/2014/main" id="{706E9FE4-78F8-8F2A-CBDC-584DB0DFA4E7}"/>
              </a:ext>
            </a:extLst>
          </p:cNvPr>
          <p:cNvPicPr>
            <a:picLocks noChangeAspect="1"/>
          </p:cNvPicPr>
          <p:nvPr/>
        </p:nvPicPr>
        <p:blipFill rotWithShape="1">
          <a:blip r:embed="rId2">
            <a:extLst>
              <a:ext uri="{28A0092B-C50C-407E-A947-70E740481C1C}">
                <a14:useLocalDpi xmlns:a14="http://schemas.microsoft.com/office/drawing/2010/main" val="0"/>
              </a:ext>
            </a:extLst>
          </a:blip>
          <a:srcRect l="20882" t="9279" r="-351" b="15854"/>
          <a:stretch>
            <a:fillRect/>
          </a:stretch>
        </p:blipFill>
        <p:spPr bwMode="auto">
          <a:xfrm>
            <a:off x="611188" y="836712"/>
            <a:ext cx="7777236" cy="475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3539207B-2811-B1A5-6FAB-9B4932855FAE}"/>
              </a:ext>
            </a:extLst>
          </p:cNvPr>
          <p:cNvSpPr>
            <a:spLocks noChangeArrowheads="1"/>
          </p:cNvSpPr>
          <p:nvPr/>
        </p:nvSpPr>
        <p:spPr bwMode="auto">
          <a:xfrm>
            <a:off x="611188" y="5837237"/>
            <a:ext cx="7864475" cy="70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latin typeface="Arial" panose="020B0604020202020204" pitchFamily="34" charset="0"/>
              </a:rPr>
              <a:t>Lokale </a:t>
            </a:r>
            <a:r>
              <a:rPr lang="de-AT" altLang="de-DE" sz="1400">
                <a:solidFill>
                  <a:schemeClr val="tx1"/>
                </a:solidFill>
                <a:latin typeface="Arial" panose="020B0604020202020204" pitchFamily="34" charset="0"/>
              </a:rPr>
              <a:t>Lebensmittelgeschäfte</a:t>
            </a:r>
            <a:r>
              <a:rPr lang="de-AT" altLang="de-DE" sz="1400" b="0">
                <a:solidFill>
                  <a:schemeClr val="tx1"/>
                </a:solidFill>
                <a:latin typeface="Arial" panose="020B0604020202020204" pitchFamily="34" charset="0"/>
              </a:rPr>
              <a:t> werden von Touristinnen und Touristen aus Clubs meist gemieden. Doch sind sie in zweifacher Weise für Menschen nützlich. Man kann günstig Dinge des täglichen Bedarfs einkaufen. Die Geschäftsbesitzer bestreiten damit ihren Lebensunterhalt.</a:t>
            </a:r>
            <a:endParaRPr lang="de-DE" altLang="de-DE" sz="1400" b="0">
              <a:solidFill>
                <a:schemeClr val="tx1"/>
              </a:solidFill>
              <a:latin typeface="Arial" panose="020B0604020202020204" pitchFamily="34" charset="0"/>
            </a:endParaRPr>
          </a:p>
        </p:txBody>
      </p:sp>
      <p:pic>
        <p:nvPicPr>
          <p:cNvPr id="14339" name="Grafik 1">
            <a:extLst>
              <a:ext uri="{FF2B5EF4-FFF2-40B4-BE49-F238E27FC236}">
                <a16:creationId xmlns:a16="http://schemas.microsoft.com/office/drawing/2014/main" id="{EDEFD03D-9B8A-48EC-367E-84F9E10E513A}"/>
              </a:ext>
            </a:extLst>
          </p:cNvPr>
          <p:cNvPicPr>
            <a:picLocks noChangeAspect="1"/>
          </p:cNvPicPr>
          <p:nvPr/>
        </p:nvPicPr>
        <p:blipFill>
          <a:blip r:embed="rId2">
            <a:extLst>
              <a:ext uri="{28A0092B-C50C-407E-A947-70E740481C1C}">
                <a14:useLocalDpi xmlns:a14="http://schemas.microsoft.com/office/drawing/2010/main" val="0"/>
              </a:ext>
            </a:extLst>
          </a:blip>
          <a:srcRect t="7813" b="4655"/>
          <a:stretch>
            <a:fillRect/>
          </a:stretch>
        </p:blipFill>
        <p:spPr bwMode="auto">
          <a:xfrm>
            <a:off x="611188" y="836712"/>
            <a:ext cx="7864475"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5">
            <a:extLst>
              <a:ext uri="{FF2B5EF4-FFF2-40B4-BE49-F238E27FC236}">
                <a16:creationId xmlns:a16="http://schemas.microsoft.com/office/drawing/2014/main" id="{E7440255-BC06-8B35-CDB5-518936AC4FC4}"/>
              </a:ext>
            </a:extLst>
          </p:cNvPr>
          <p:cNvSpPr>
            <a:spLocks noChangeArrowheads="1"/>
          </p:cNvSpPr>
          <p:nvPr/>
        </p:nvSpPr>
        <p:spPr bwMode="auto">
          <a:xfrm>
            <a:off x="625911" y="5877272"/>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Ein wichtiges </a:t>
            </a:r>
            <a:r>
              <a:rPr lang="de-AT" altLang="de-DE" sz="1400" dirty="0">
                <a:solidFill>
                  <a:schemeClr val="tx1"/>
                </a:solidFill>
                <a:latin typeface="Arial" panose="020B0604020202020204" pitchFamily="34" charset="0"/>
              </a:rPr>
              <a:t>Naturschutzprojekt</a:t>
            </a:r>
            <a:r>
              <a:rPr lang="de-AT" altLang="de-DE" sz="1400" b="0" dirty="0">
                <a:solidFill>
                  <a:schemeClr val="tx1"/>
                </a:solidFill>
                <a:latin typeface="Arial" panose="020B0604020202020204" pitchFamily="34" charset="0"/>
              </a:rPr>
              <a:t> wird durch Spenden eines lokalen Reiseanbieters und von Urlaubsgästen bezahlt. Mehrere Personen sammeln am Strand Eier von Meeresschildkröten ein. </a:t>
            </a:r>
            <a:br>
              <a:rPr lang="de-AT" altLang="de-DE" sz="1400" b="0" dirty="0">
                <a:solidFill>
                  <a:schemeClr val="tx1"/>
                </a:solidFill>
                <a:latin typeface="Arial" panose="020B0604020202020204" pitchFamily="34" charset="0"/>
              </a:rPr>
            </a:br>
            <a:r>
              <a:rPr lang="de-AT" altLang="de-DE" sz="1400" b="0" dirty="0">
                <a:solidFill>
                  <a:schemeClr val="tx1"/>
                </a:solidFill>
                <a:latin typeface="Arial" panose="020B0604020202020204" pitchFamily="34" charset="0"/>
              </a:rPr>
              <a:t>In den Boxen werden diese ausgebrütet und die Kleinen dann sicher ins Meer entlassen.</a:t>
            </a:r>
            <a:endParaRPr lang="de-DE" altLang="de-DE" sz="1400" b="0" dirty="0">
              <a:solidFill>
                <a:schemeClr val="tx1"/>
              </a:solidFill>
              <a:latin typeface="Arial" panose="020B0604020202020204" pitchFamily="34" charset="0"/>
            </a:endParaRPr>
          </a:p>
        </p:txBody>
      </p:sp>
      <p:pic>
        <p:nvPicPr>
          <p:cNvPr id="15363" name="Grafik 1">
            <a:extLst>
              <a:ext uri="{FF2B5EF4-FFF2-40B4-BE49-F238E27FC236}">
                <a16:creationId xmlns:a16="http://schemas.microsoft.com/office/drawing/2014/main" id="{D34CE41A-02C0-86CE-685C-88C53BEC0AFC}"/>
              </a:ext>
            </a:extLst>
          </p:cNvPr>
          <p:cNvPicPr>
            <a:picLocks noChangeAspect="1"/>
          </p:cNvPicPr>
          <p:nvPr/>
        </p:nvPicPr>
        <p:blipFill>
          <a:blip r:embed="rId2">
            <a:extLst>
              <a:ext uri="{28A0092B-C50C-407E-A947-70E740481C1C}">
                <a14:useLocalDpi xmlns:a14="http://schemas.microsoft.com/office/drawing/2010/main" val="0"/>
              </a:ext>
            </a:extLst>
          </a:blip>
          <a:srcRect l="3232" t="30989" r="64755" b="16393"/>
          <a:stretch>
            <a:fillRect/>
          </a:stretch>
        </p:blipFill>
        <p:spPr bwMode="auto">
          <a:xfrm>
            <a:off x="4422040" y="835484"/>
            <a:ext cx="3917514" cy="4827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U:\unterwegs\ab 2012_unterwegs neu\UW4\uw4 online\Originalfotos Dominikanische Republik 20161206 Christian Fridrich\DSC09570.JPG">
            <a:extLst>
              <a:ext uri="{FF2B5EF4-FFF2-40B4-BE49-F238E27FC236}">
                <a16:creationId xmlns:a16="http://schemas.microsoft.com/office/drawing/2014/main" id="{85467F0C-A091-7367-CD3E-AB20C0328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2957"/>
          <a:stretch>
            <a:fillRect/>
          </a:stretch>
        </p:blipFill>
        <p:spPr bwMode="auto">
          <a:xfrm>
            <a:off x="611188" y="835484"/>
            <a:ext cx="3672780" cy="4827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hteck 35">
            <a:extLst>
              <a:ext uri="{FF2B5EF4-FFF2-40B4-BE49-F238E27FC236}">
                <a16:creationId xmlns:a16="http://schemas.microsoft.com/office/drawing/2014/main" id="{71C8DF63-55AE-99A9-6FD8-9AB47A646821}"/>
              </a:ext>
            </a:extLst>
          </p:cNvPr>
          <p:cNvSpPr>
            <a:spLocks noChangeArrowheads="1"/>
          </p:cNvSpPr>
          <p:nvPr/>
        </p:nvSpPr>
        <p:spPr bwMode="auto">
          <a:xfrm>
            <a:off x="611188" y="5805487"/>
            <a:ext cx="7864475" cy="73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Generell ist die Bevölkerung in Staaten des Globalen Südens im Durchschnitt nicht so wohlhabend wie etwa in Österreich. Auch die </a:t>
            </a:r>
            <a:r>
              <a:rPr lang="de-AT" altLang="de-DE" sz="1400" dirty="0">
                <a:solidFill>
                  <a:schemeClr val="tx1"/>
                </a:solidFill>
                <a:latin typeface="Arial" panose="020B0604020202020204" pitchFamily="34" charset="0"/>
              </a:rPr>
              <a:t>Lebenserwartung</a:t>
            </a:r>
            <a:r>
              <a:rPr lang="de-AT" altLang="de-DE" sz="1400" b="0" dirty="0">
                <a:solidFill>
                  <a:schemeClr val="tx1"/>
                </a:solidFill>
                <a:latin typeface="Arial" panose="020B0604020202020204" pitchFamily="34" charset="0"/>
              </a:rPr>
              <a:t> ist niedriger. Andererseits genießen Kinder hier wie dort das Wasser und die Sonne.</a:t>
            </a:r>
            <a:endParaRPr lang="de-DE" altLang="de-DE" sz="1400" b="0" dirty="0">
              <a:solidFill>
                <a:schemeClr val="tx1"/>
              </a:solidFill>
              <a:latin typeface="Arial" panose="020B0604020202020204" pitchFamily="34" charset="0"/>
            </a:endParaRPr>
          </a:p>
        </p:txBody>
      </p:sp>
      <p:pic>
        <p:nvPicPr>
          <p:cNvPr id="16387" name="Grafik 1">
            <a:extLst>
              <a:ext uri="{FF2B5EF4-FFF2-40B4-BE49-F238E27FC236}">
                <a16:creationId xmlns:a16="http://schemas.microsoft.com/office/drawing/2014/main" id="{E0E13FA7-720B-B679-06E8-E5F7A4231302}"/>
              </a:ext>
            </a:extLst>
          </p:cNvPr>
          <p:cNvPicPr>
            <a:picLocks noChangeAspect="1"/>
          </p:cNvPicPr>
          <p:nvPr/>
        </p:nvPicPr>
        <p:blipFill rotWithShape="1">
          <a:blip r:embed="rId2">
            <a:extLst>
              <a:ext uri="{28A0092B-C50C-407E-A947-70E740481C1C}">
                <a14:useLocalDpi xmlns:a14="http://schemas.microsoft.com/office/drawing/2010/main" val="0"/>
              </a:ext>
            </a:extLst>
          </a:blip>
          <a:srcRect l="12037" t="29710" r="5833" b="4652"/>
          <a:stretch>
            <a:fillRect/>
          </a:stretch>
        </p:blipFill>
        <p:spPr bwMode="auto">
          <a:xfrm>
            <a:off x="611187" y="908720"/>
            <a:ext cx="7927487"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hteck 35">
            <a:extLst>
              <a:ext uri="{FF2B5EF4-FFF2-40B4-BE49-F238E27FC236}">
                <a16:creationId xmlns:a16="http://schemas.microsoft.com/office/drawing/2014/main" id="{0421B6A7-BBFD-C524-A15C-B3D34DA875E6}"/>
              </a:ext>
            </a:extLst>
          </p:cNvPr>
          <p:cNvSpPr>
            <a:spLocks noChangeArrowheads="1"/>
          </p:cNvSpPr>
          <p:nvPr/>
        </p:nvSpPr>
        <p:spPr bwMode="auto">
          <a:xfrm>
            <a:off x="611188" y="5805487"/>
            <a:ext cx="7864475" cy="73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In der privaten </a:t>
            </a:r>
            <a:r>
              <a:rPr lang="de-AT" altLang="de-DE" sz="1400" dirty="0">
                <a:solidFill>
                  <a:schemeClr val="tx1"/>
                </a:solidFill>
                <a:latin typeface="Arial" panose="020B0604020202020204" pitchFamily="34" charset="0"/>
              </a:rPr>
              <a:t>Parkanlage</a:t>
            </a:r>
            <a:r>
              <a:rPr lang="de-AT" altLang="de-DE" sz="1400" b="0" dirty="0">
                <a:solidFill>
                  <a:schemeClr val="tx1"/>
                </a:solidFill>
                <a:latin typeface="Arial" panose="020B0604020202020204" pitchFamily="34" charset="0"/>
              </a:rPr>
              <a:t>, die zum Club gehört, wachsen viele seltene tropische Pflanzen. Immer wieder muss diese Anlage von Gärtnerinnen und Gärtnern gepflegt werden. In besonders heißen Zeiten muss auch bewässert werden. Das steigert den Wasserbedarf des Hotels zusätzlich. </a:t>
            </a:r>
            <a:endParaRPr lang="de-DE" altLang="de-DE" sz="1400" b="0" dirty="0">
              <a:solidFill>
                <a:schemeClr val="tx1"/>
              </a:solidFill>
              <a:latin typeface="Arial" panose="020B0604020202020204" pitchFamily="34" charset="0"/>
            </a:endParaRPr>
          </a:p>
        </p:txBody>
      </p:sp>
      <p:pic>
        <p:nvPicPr>
          <p:cNvPr id="17411" name="Grafik 1">
            <a:extLst>
              <a:ext uri="{FF2B5EF4-FFF2-40B4-BE49-F238E27FC236}">
                <a16:creationId xmlns:a16="http://schemas.microsoft.com/office/drawing/2014/main" id="{88FD9AC1-81A1-85AF-8750-0C72A6840F8A}"/>
              </a:ext>
            </a:extLst>
          </p:cNvPr>
          <p:cNvPicPr>
            <a:picLocks noChangeAspect="1"/>
          </p:cNvPicPr>
          <p:nvPr/>
        </p:nvPicPr>
        <p:blipFill rotWithShape="1">
          <a:blip r:embed="rId2">
            <a:extLst>
              <a:ext uri="{28A0092B-C50C-407E-A947-70E740481C1C}">
                <a14:useLocalDpi xmlns:a14="http://schemas.microsoft.com/office/drawing/2010/main" val="0"/>
              </a:ext>
            </a:extLst>
          </a:blip>
          <a:srcRect l="4897" t="9456" r="3229" b="17998"/>
          <a:stretch>
            <a:fillRect/>
          </a:stretch>
        </p:blipFill>
        <p:spPr bwMode="auto">
          <a:xfrm>
            <a:off x="611188" y="908720"/>
            <a:ext cx="7705228" cy="475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hteck 35">
            <a:extLst>
              <a:ext uri="{FF2B5EF4-FFF2-40B4-BE49-F238E27FC236}">
                <a16:creationId xmlns:a16="http://schemas.microsoft.com/office/drawing/2014/main" id="{79852342-2A2D-FD31-A774-5BDA8DB2ECB6}"/>
              </a:ext>
            </a:extLst>
          </p:cNvPr>
          <p:cNvSpPr>
            <a:spLocks noChangeArrowheads="1"/>
          </p:cNvSpPr>
          <p:nvPr/>
        </p:nvSpPr>
        <p:spPr bwMode="auto">
          <a:xfrm>
            <a:off x="611188" y="5733255"/>
            <a:ext cx="7864475" cy="80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Viele Hotelanlagen sind mit einer </a:t>
            </a:r>
            <a:r>
              <a:rPr lang="de-AT" altLang="de-DE" sz="1400" dirty="0">
                <a:solidFill>
                  <a:schemeClr val="tx1"/>
                </a:solidFill>
                <a:latin typeface="Arial" panose="020B0604020202020204" pitchFamily="34" charset="0"/>
              </a:rPr>
              <a:t>Mauer und bewachten Einfahrtstoren </a:t>
            </a:r>
            <a:r>
              <a:rPr lang="de-AT" altLang="de-DE" sz="1400" b="0" dirty="0">
                <a:solidFill>
                  <a:schemeClr val="tx1"/>
                </a:solidFill>
                <a:latin typeface="Arial" panose="020B0604020202020204" pitchFamily="34" charset="0"/>
              </a:rPr>
              <a:t>von der Außenwelt abgeschnitten. Das gibt zahlreichen der urlaubenden Menschen ein Gefühl der Sicherheit. Auf der anderen Seite sind sie auch von der Lebenswirklichkeit der Einheimischen abgeschlossen.</a:t>
            </a:r>
            <a:endParaRPr lang="de-DE" altLang="de-DE" sz="1400" b="0" dirty="0">
              <a:solidFill>
                <a:schemeClr val="tx1"/>
              </a:solidFill>
              <a:latin typeface="Arial" panose="020B0604020202020204" pitchFamily="34" charset="0"/>
            </a:endParaRPr>
          </a:p>
        </p:txBody>
      </p:sp>
      <p:pic>
        <p:nvPicPr>
          <p:cNvPr id="18435" name="Grafik 1">
            <a:extLst>
              <a:ext uri="{FF2B5EF4-FFF2-40B4-BE49-F238E27FC236}">
                <a16:creationId xmlns:a16="http://schemas.microsoft.com/office/drawing/2014/main" id="{BC1EDF4C-9BB6-F250-8900-FF4EFE4BBC4B}"/>
              </a:ext>
            </a:extLst>
          </p:cNvPr>
          <p:cNvPicPr>
            <a:picLocks noChangeAspect="1"/>
          </p:cNvPicPr>
          <p:nvPr/>
        </p:nvPicPr>
        <p:blipFill rotWithShape="1">
          <a:blip r:embed="rId2">
            <a:extLst>
              <a:ext uri="{28A0092B-C50C-407E-A947-70E740481C1C}">
                <a14:useLocalDpi xmlns:a14="http://schemas.microsoft.com/office/drawing/2010/main" val="0"/>
              </a:ext>
            </a:extLst>
          </a:blip>
          <a:srcRect l="4895" t="9904" r="8480" b="22894"/>
          <a:stretch>
            <a:fillRect/>
          </a:stretch>
        </p:blipFill>
        <p:spPr bwMode="auto">
          <a:xfrm>
            <a:off x="611187" y="908720"/>
            <a:ext cx="7864476" cy="470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hteck 35">
            <a:extLst>
              <a:ext uri="{FF2B5EF4-FFF2-40B4-BE49-F238E27FC236}">
                <a16:creationId xmlns:a16="http://schemas.microsoft.com/office/drawing/2014/main" id="{A67831F2-B057-BFA4-4CF3-8448694DACE5}"/>
              </a:ext>
            </a:extLst>
          </p:cNvPr>
          <p:cNvSpPr>
            <a:spLocks noChangeArrowheads="1"/>
          </p:cNvSpPr>
          <p:nvPr/>
        </p:nvSpPr>
        <p:spPr bwMode="auto">
          <a:xfrm>
            <a:off x="611188" y="5805264"/>
            <a:ext cx="7864475" cy="733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Eine zusätzliche künstliche Welt innerhalb einer Clubanlage wird durch das </a:t>
            </a:r>
            <a:r>
              <a:rPr lang="de-AT" altLang="de-DE" sz="1400" dirty="0">
                <a:solidFill>
                  <a:schemeClr val="tx1"/>
                </a:solidFill>
                <a:latin typeface="Arial" panose="020B0604020202020204" pitchFamily="34" charset="0"/>
              </a:rPr>
              <a:t>Animationsprogramm</a:t>
            </a:r>
            <a:r>
              <a:rPr lang="de-AT" altLang="de-DE" sz="1400" b="0" dirty="0">
                <a:solidFill>
                  <a:schemeClr val="tx1"/>
                </a:solidFill>
                <a:latin typeface="Arial" panose="020B0604020202020204" pitchFamily="34" charset="0"/>
              </a:rPr>
              <a:t> geschaffen. Wer aber während seines Urlaubs nur das Clubleben genießt, vergibt die Chance kennenzulernen, wie die Menschen im Urlaubsland abseits des Tourismus leben und wirtschaften.</a:t>
            </a:r>
            <a:endParaRPr lang="de-DE" altLang="de-DE" sz="1400" b="0" dirty="0">
              <a:solidFill>
                <a:schemeClr val="tx1"/>
              </a:solidFill>
              <a:latin typeface="Arial" panose="020B0604020202020204" pitchFamily="34" charset="0"/>
            </a:endParaRPr>
          </a:p>
        </p:txBody>
      </p:sp>
      <p:pic>
        <p:nvPicPr>
          <p:cNvPr id="19459" name="Grafik 1">
            <a:extLst>
              <a:ext uri="{FF2B5EF4-FFF2-40B4-BE49-F238E27FC236}">
                <a16:creationId xmlns:a16="http://schemas.microsoft.com/office/drawing/2014/main" id="{BB896805-6FAC-8B06-3493-D2197D054FD9}"/>
              </a:ext>
            </a:extLst>
          </p:cNvPr>
          <p:cNvPicPr>
            <a:picLocks noChangeAspect="1"/>
          </p:cNvPicPr>
          <p:nvPr/>
        </p:nvPicPr>
        <p:blipFill rotWithShape="1">
          <a:blip r:embed="rId2">
            <a:extLst>
              <a:ext uri="{28A0092B-C50C-407E-A947-70E740481C1C}">
                <a14:useLocalDpi xmlns:a14="http://schemas.microsoft.com/office/drawing/2010/main" val="0"/>
              </a:ext>
            </a:extLst>
          </a:blip>
          <a:srcRect l="3542" t="19688" r="7309" b="9963"/>
          <a:stretch>
            <a:fillRect/>
          </a:stretch>
        </p:blipFill>
        <p:spPr bwMode="auto">
          <a:xfrm>
            <a:off x="596053" y="836712"/>
            <a:ext cx="7921625"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hteck 35">
            <a:extLst>
              <a:ext uri="{FF2B5EF4-FFF2-40B4-BE49-F238E27FC236}">
                <a16:creationId xmlns:a16="http://schemas.microsoft.com/office/drawing/2014/main" id="{60C3AE66-9E44-9097-517B-435BB95E0F25}"/>
              </a:ext>
            </a:extLst>
          </p:cNvPr>
          <p:cNvSpPr>
            <a:spLocks noChangeArrowheads="1"/>
          </p:cNvSpPr>
          <p:nvPr/>
        </p:nvSpPr>
        <p:spPr bwMode="auto">
          <a:xfrm>
            <a:off x="617538" y="5805264"/>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Mit solchen „</a:t>
            </a:r>
            <a:r>
              <a:rPr lang="de-AT" altLang="de-DE" sz="1400" dirty="0">
                <a:solidFill>
                  <a:schemeClr val="tx1"/>
                </a:solidFill>
                <a:latin typeface="Arial" panose="020B0604020202020204" pitchFamily="34" charset="0"/>
              </a:rPr>
              <a:t>Safaribussen</a:t>
            </a:r>
            <a:r>
              <a:rPr lang="de-AT" altLang="de-DE" sz="1400" b="0" dirty="0">
                <a:solidFill>
                  <a:schemeClr val="tx1"/>
                </a:solidFill>
                <a:latin typeface="Arial" panose="020B0604020202020204" pitchFamily="34" charset="0"/>
              </a:rPr>
              <a:t>“ werden Touristinnen und Touristen durch das Land geführt. Sie lernen dabei jedoch nur ausgewählte Ausschnitte ihres Gastlandes oberflächlich kennen. Immerhin ist das aber ein erster Schritt heraus aus der „heilen Welt“ des Ferienclubs. </a:t>
            </a:r>
            <a:endParaRPr lang="de-DE" altLang="de-DE" sz="1400" b="0" dirty="0">
              <a:solidFill>
                <a:schemeClr val="tx1"/>
              </a:solidFill>
              <a:latin typeface="Arial" panose="020B0604020202020204" pitchFamily="34" charset="0"/>
            </a:endParaRPr>
          </a:p>
        </p:txBody>
      </p:sp>
      <p:pic>
        <p:nvPicPr>
          <p:cNvPr id="24579" name="Grafik 1">
            <a:extLst>
              <a:ext uri="{FF2B5EF4-FFF2-40B4-BE49-F238E27FC236}">
                <a16:creationId xmlns:a16="http://schemas.microsoft.com/office/drawing/2014/main" id="{85937900-E4C1-8A5D-69AC-74A49FCD0481}"/>
              </a:ext>
            </a:extLst>
          </p:cNvPr>
          <p:cNvPicPr>
            <a:picLocks noChangeAspect="1"/>
          </p:cNvPicPr>
          <p:nvPr/>
        </p:nvPicPr>
        <p:blipFill rotWithShape="1">
          <a:blip r:embed="rId2">
            <a:extLst>
              <a:ext uri="{28A0092B-C50C-407E-A947-70E740481C1C}">
                <a14:useLocalDpi xmlns:a14="http://schemas.microsoft.com/office/drawing/2010/main" val="0"/>
              </a:ext>
            </a:extLst>
          </a:blip>
          <a:srcRect l="13022" t="3355" r="6042" b="13337"/>
          <a:stretch>
            <a:fillRect/>
          </a:stretch>
        </p:blipFill>
        <p:spPr bwMode="auto">
          <a:xfrm>
            <a:off x="617538" y="836712"/>
            <a:ext cx="7858125"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hteck 35">
            <a:extLst>
              <a:ext uri="{FF2B5EF4-FFF2-40B4-BE49-F238E27FC236}">
                <a16:creationId xmlns:a16="http://schemas.microsoft.com/office/drawing/2014/main" id="{439F359C-EFEC-2B2A-039D-5B4A87A095D4}"/>
              </a:ext>
            </a:extLst>
          </p:cNvPr>
          <p:cNvSpPr>
            <a:spLocks noChangeArrowheads="1"/>
          </p:cNvSpPr>
          <p:nvPr/>
        </p:nvSpPr>
        <p:spPr bwMode="auto">
          <a:xfrm>
            <a:off x="611188" y="5772149"/>
            <a:ext cx="786447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Während der Sommermonate sind die </a:t>
            </a:r>
            <a:r>
              <a:rPr lang="de-AT" altLang="de-DE" sz="1400" dirty="0">
                <a:solidFill>
                  <a:schemeClr val="tx1"/>
                </a:solidFill>
                <a:latin typeface="Arial" panose="020B0604020202020204" pitchFamily="34" charset="0"/>
              </a:rPr>
              <a:t>Schulen</a:t>
            </a:r>
            <a:r>
              <a:rPr lang="de-AT" altLang="de-DE" sz="1400" b="0" dirty="0">
                <a:solidFill>
                  <a:schemeClr val="tx1"/>
                </a:solidFill>
                <a:latin typeface="Arial" panose="020B0604020202020204" pitchFamily="34" charset="0"/>
              </a:rPr>
              <a:t> auch in der Dominikanischen Republik geschlossen.  Der Schulbesuch ist hier kostenlos, aber die Eltern müssen für die Schulkleidung und die Ausstattung mit Arbeitsmaterialien aufkommen. Das kann sich nicht jede Familie leisten.</a:t>
            </a:r>
            <a:endParaRPr lang="de-DE" altLang="de-DE" sz="1400" b="0" dirty="0">
              <a:solidFill>
                <a:schemeClr val="tx1"/>
              </a:solidFill>
              <a:latin typeface="Arial" panose="020B0604020202020204" pitchFamily="34" charset="0"/>
            </a:endParaRPr>
          </a:p>
        </p:txBody>
      </p:sp>
      <p:pic>
        <p:nvPicPr>
          <p:cNvPr id="20483" name="Grafik 1">
            <a:extLst>
              <a:ext uri="{FF2B5EF4-FFF2-40B4-BE49-F238E27FC236}">
                <a16:creationId xmlns:a16="http://schemas.microsoft.com/office/drawing/2014/main" id="{D62572EC-C81D-3A9C-DE3A-53620F54FD8F}"/>
              </a:ext>
            </a:extLst>
          </p:cNvPr>
          <p:cNvPicPr>
            <a:picLocks noChangeAspect="1"/>
          </p:cNvPicPr>
          <p:nvPr/>
        </p:nvPicPr>
        <p:blipFill rotWithShape="1">
          <a:blip r:embed="rId2">
            <a:extLst>
              <a:ext uri="{28A0092B-C50C-407E-A947-70E740481C1C}">
                <a14:useLocalDpi xmlns:a14="http://schemas.microsoft.com/office/drawing/2010/main" val="0"/>
              </a:ext>
            </a:extLst>
          </a:blip>
          <a:srcRect l="6684" t="15833" r="7310" b="12154"/>
          <a:stretch>
            <a:fillRect/>
          </a:stretch>
        </p:blipFill>
        <p:spPr bwMode="auto">
          <a:xfrm>
            <a:off x="611188" y="1085850"/>
            <a:ext cx="7864475" cy="4575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hteck 35">
            <a:extLst>
              <a:ext uri="{FF2B5EF4-FFF2-40B4-BE49-F238E27FC236}">
                <a16:creationId xmlns:a16="http://schemas.microsoft.com/office/drawing/2014/main" id="{AE882565-ABA0-64C6-ECA6-9A52E2B3BE0C}"/>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Viele Menschen haben Sehnsucht nach Sandstränden, Palmen und sauberem, azurblauem Wasser. Besonders wenn es in Österreich verregnete Sommer gibt, steigt der Wunsch nach Sonne und Wärme. Fernreisen haben </a:t>
            </a:r>
            <a:r>
              <a:rPr lang="de-AT" altLang="de-DE" sz="1400" dirty="0">
                <a:solidFill>
                  <a:schemeClr val="tx1"/>
                </a:solidFill>
                <a:latin typeface="Arial" panose="020B0604020202020204" pitchFamily="34" charset="0"/>
              </a:rPr>
              <a:t>Vorteile und Nachteile</a:t>
            </a:r>
            <a:r>
              <a:rPr lang="de-AT" altLang="de-DE" sz="1400" b="0" dirty="0">
                <a:solidFill>
                  <a:schemeClr val="tx1"/>
                </a:solidFill>
                <a:latin typeface="Arial" panose="020B0604020202020204" pitchFamily="34" charset="0"/>
              </a:rPr>
              <a:t>: sowohl für Reisende, als auch für Bereiste.</a:t>
            </a:r>
            <a:endParaRPr lang="de-DE" altLang="de-DE" sz="1400" b="0" dirty="0">
              <a:solidFill>
                <a:schemeClr val="tx1"/>
              </a:solidFill>
              <a:latin typeface="Arial" panose="020B0604020202020204" pitchFamily="34" charset="0"/>
            </a:endParaRPr>
          </a:p>
        </p:txBody>
      </p:sp>
      <p:pic>
        <p:nvPicPr>
          <p:cNvPr id="4099" name="Grafik 1">
            <a:extLst>
              <a:ext uri="{FF2B5EF4-FFF2-40B4-BE49-F238E27FC236}">
                <a16:creationId xmlns:a16="http://schemas.microsoft.com/office/drawing/2014/main" id="{322DCDC4-FD9A-64B3-77D1-0B943A67FA3E}"/>
              </a:ext>
            </a:extLst>
          </p:cNvPr>
          <p:cNvPicPr>
            <a:picLocks noChangeAspect="1"/>
          </p:cNvPicPr>
          <p:nvPr/>
        </p:nvPicPr>
        <p:blipFill>
          <a:blip r:embed="rId2">
            <a:extLst>
              <a:ext uri="{28A0092B-C50C-407E-A947-70E740481C1C}">
                <a14:useLocalDpi xmlns:a14="http://schemas.microsoft.com/office/drawing/2010/main" val="0"/>
              </a:ext>
            </a:extLst>
          </a:blip>
          <a:srcRect b="28320"/>
          <a:stretch>
            <a:fillRect/>
          </a:stretch>
        </p:blipFill>
        <p:spPr bwMode="auto">
          <a:xfrm>
            <a:off x="539750" y="1106488"/>
            <a:ext cx="793591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hteck 35">
            <a:extLst>
              <a:ext uri="{FF2B5EF4-FFF2-40B4-BE49-F238E27FC236}">
                <a16:creationId xmlns:a16="http://schemas.microsoft.com/office/drawing/2014/main" id="{B27A8C01-4390-3B54-E535-F47DDFE204F6}"/>
              </a:ext>
            </a:extLst>
          </p:cNvPr>
          <p:cNvSpPr>
            <a:spLocks noChangeArrowheads="1"/>
          </p:cNvSpPr>
          <p:nvPr/>
        </p:nvSpPr>
        <p:spPr bwMode="auto">
          <a:xfrm>
            <a:off x="611188" y="5733752"/>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Die Arbeit auf einer </a:t>
            </a:r>
            <a:r>
              <a:rPr lang="de-AT" altLang="de-DE" sz="1400" dirty="0">
                <a:solidFill>
                  <a:schemeClr val="tx1"/>
                </a:solidFill>
                <a:latin typeface="Arial" panose="020B0604020202020204" pitchFamily="34" charset="0"/>
              </a:rPr>
              <a:t>Zuckerrohrplantage</a:t>
            </a:r>
            <a:r>
              <a:rPr lang="de-AT" altLang="de-DE" sz="1400" b="0" dirty="0">
                <a:solidFill>
                  <a:schemeClr val="tx1"/>
                </a:solidFill>
                <a:latin typeface="Arial" panose="020B0604020202020204" pitchFamily="34" charset="0"/>
              </a:rPr>
              <a:t> ist sehr hart: Hitze, große Luftfeuchtigkeit, 12 Stunden Arbeitszeit täglich und Stechmücken. Mit Macheten werden die dicken Zuckerrohrstämme anstrengend geerntet. Dennoch verdienen die Arbeiter nur vergleichsweise wenig: 300 $ pro Monat.</a:t>
            </a:r>
            <a:endParaRPr lang="de-DE" altLang="de-DE" sz="1400" b="0" dirty="0">
              <a:solidFill>
                <a:schemeClr val="tx1"/>
              </a:solidFill>
              <a:latin typeface="Arial" panose="020B0604020202020204" pitchFamily="34" charset="0"/>
            </a:endParaRPr>
          </a:p>
        </p:txBody>
      </p:sp>
      <p:pic>
        <p:nvPicPr>
          <p:cNvPr id="21507" name="Grafik 1">
            <a:extLst>
              <a:ext uri="{FF2B5EF4-FFF2-40B4-BE49-F238E27FC236}">
                <a16:creationId xmlns:a16="http://schemas.microsoft.com/office/drawing/2014/main" id="{DB19A6E8-460E-1517-F722-81E57B64B64A}"/>
              </a:ext>
            </a:extLst>
          </p:cNvPr>
          <p:cNvPicPr>
            <a:picLocks noChangeAspect="1"/>
          </p:cNvPicPr>
          <p:nvPr/>
        </p:nvPicPr>
        <p:blipFill rotWithShape="1">
          <a:blip r:embed="rId2">
            <a:extLst>
              <a:ext uri="{28A0092B-C50C-407E-A947-70E740481C1C}">
                <a14:useLocalDpi xmlns:a14="http://schemas.microsoft.com/office/drawing/2010/main" val="0"/>
              </a:ext>
            </a:extLst>
          </a:blip>
          <a:srcRect l="4478" t="14446" r="5938" b="13155"/>
          <a:stretch>
            <a:fillRect/>
          </a:stretch>
        </p:blipFill>
        <p:spPr bwMode="auto">
          <a:xfrm>
            <a:off x="611188" y="908719"/>
            <a:ext cx="7864475" cy="476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hteck 35">
            <a:extLst>
              <a:ext uri="{FF2B5EF4-FFF2-40B4-BE49-F238E27FC236}">
                <a16:creationId xmlns:a16="http://schemas.microsoft.com/office/drawing/2014/main" id="{4B1073C3-297F-BDE2-ADC5-CB87BF15C365}"/>
              </a:ext>
            </a:extLst>
          </p:cNvPr>
          <p:cNvSpPr>
            <a:spLocks noChangeArrowheads="1"/>
          </p:cNvSpPr>
          <p:nvPr/>
        </p:nvSpPr>
        <p:spPr bwMode="auto">
          <a:xfrm>
            <a:off x="611188" y="5733255"/>
            <a:ext cx="7864475" cy="80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Der </a:t>
            </a:r>
            <a:r>
              <a:rPr lang="de-AT" altLang="de-DE" sz="1400" dirty="0">
                <a:solidFill>
                  <a:schemeClr val="tx1"/>
                </a:solidFill>
                <a:latin typeface="Arial" panose="020B0604020202020204" pitchFamily="34" charset="0"/>
              </a:rPr>
              <a:t>Stamm des Zuckerrohrs </a:t>
            </a:r>
            <a:r>
              <a:rPr lang="de-AT" altLang="de-DE" sz="1400" b="0" dirty="0">
                <a:solidFill>
                  <a:schemeClr val="tx1"/>
                </a:solidFill>
                <a:latin typeface="Arial" panose="020B0604020202020204" pitchFamily="34" charset="0"/>
              </a:rPr>
              <a:t>ist von einer harten Rinde umgeben. Wird sie weggeschnitten, kommt man zum saftigen, süßen Teil der Pflanze. Dieser enthält Zucker. Zuckerrohr und Zuckerrübe sind die weltweit die wichtigsten pflanzlichen Ausgangsprodukte für Zucker.</a:t>
            </a:r>
            <a:endParaRPr lang="de-DE" altLang="de-DE" sz="1400" b="0" dirty="0">
              <a:solidFill>
                <a:schemeClr val="tx1"/>
              </a:solidFill>
              <a:latin typeface="Arial" panose="020B0604020202020204" pitchFamily="34" charset="0"/>
            </a:endParaRPr>
          </a:p>
        </p:txBody>
      </p:sp>
      <p:pic>
        <p:nvPicPr>
          <p:cNvPr id="22531" name="Grafik 1">
            <a:extLst>
              <a:ext uri="{FF2B5EF4-FFF2-40B4-BE49-F238E27FC236}">
                <a16:creationId xmlns:a16="http://schemas.microsoft.com/office/drawing/2014/main" id="{2B225C18-BE1E-A0E6-B9EA-D6BFD4F0AE96}"/>
              </a:ext>
            </a:extLst>
          </p:cNvPr>
          <p:cNvPicPr>
            <a:picLocks noChangeAspect="1"/>
          </p:cNvPicPr>
          <p:nvPr/>
        </p:nvPicPr>
        <p:blipFill rotWithShape="1">
          <a:blip r:embed="rId2">
            <a:extLst>
              <a:ext uri="{28A0092B-C50C-407E-A947-70E740481C1C}">
                <a14:useLocalDpi xmlns:a14="http://schemas.microsoft.com/office/drawing/2010/main" val="0"/>
              </a:ext>
            </a:extLst>
          </a:blip>
          <a:srcRect t="12538" r="17332" b="7912"/>
          <a:stretch>
            <a:fillRect/>
          </a:stretch>
        </p:blipFill>
        <p:spPr bwMode="auto">
          <a:xfrm>
            <a:off x="611188" y="836713"/>
            <a:ext cx="7921252" cy="476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hteck 35">
            <a:extLst>
              <a:ext uri="{FF2B5EF4-FFF2-40B4-BE49-F238E27FC236}">
                <a16:creationId xmlns:a16="http://schemas.microsoft.com/office/drawing/2014/main" id="{AD2DAB0F-825C-C56A-E8AD-1A92AB616138}"/>
              </a:ext>
            </a:extLst>
          </p:cNvPr>
          <p:cNvSpPr>
            <a:spLocks noChangeArrowheads="1"/>
          </p:cNvSpPr>
          <p:nvPr/>
        </p:nvSpPr>
        <p:spPr bwMode="auto">
          <a:xfrm>
            <a:off x="611188" y="5805263"/>
            <a:ext cx="7864475" cy="733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Mit sehr einfachen Maschinen wurden früher die Stämme des Zuckerrohrs </a:t>
            </a:r>
            <a:r>
              <a:rPr lang="de-AT" altLang="de-DE" sz="1400" dirty="0">
                <a:solidFill>
                  <a:schemeClr val="tx1"/>
                </a:solidFill>
                <a:latin typeface="Arial" panose="020B0604020202020204" pitchFamily="34" charset="0"/>
              </a:rPr>
              <a:t>gequetscht</a:t>
            </a:r>
            <a:r>
              <a:rPr lang="de-AT" altLang="de-DE" sz="1400" b="0" dirty="0">
                <a:solidFill>
                  <a:schemeClr val="tx1"/>
                </a:solidFill>
                <a:latin typeface="Arial" panose="020B0604020202020204" pitchFamily="34" charset="0"/>
              </a:rPr>
              <a:t>, bis der weiße, zuckerreiche Saft herausfloss. Heute gibt es dafür in großen Zuckerfabriken moderne Maschinen, die mehrere Tonnen Zuckerrohr pro Stunde verarbeiten können.</a:t>
            </a:r>
            <a:endParaRPr lang="de-DE" altLang="de-DE" sz="1400" b="0" dirty="0">
              <a:solidFill>
                <a:schemeClr val="tx1"/>
              </a:solidFill>
              <a:latin typeface="Arial" panose="020B0604020202020204" pitchFamily="34" charset="0"/>
            </a:endParaRPr>
          </a:p>
        </p:txBody>
      </p:sp>
      <p:pic>
        <p:nvPicPr>
          <p:cNvPr id="23555" name="Grafik 1">
            <a:extLst>
              <a:ext uri="{FF2B5EF4-FFF2-40B4-BE49-F238E27FC236}">
                <a16:creationId xmlns:a16="http://schemas.microsoft.com/office/drawing/2014/main" id="{A160F4D2-C52D-D7BD-8EFC-3EC8A469C9DF}"/>
              </a:ext>
            </a:extLst>
          </p:cNvPr>
          <p:cNvPicPr>
            <a:picLocks noChangeAspect="1"/>
          </p:cNvPicPr>
          <p:nvPr/>
        </p:nvPicPr>
        <p:blipFill rotWithShape="1">
          <a:blip r:embed="rId2">
            <a:extLst>
              <a:ext uri="{28A0092B-C50C-407E-A947-70E740481C1C}">
                <a14:useLocalDpi xmlns:a14="http://schemas.microsoft.com/office/drawing/2010/main" val="0"/>
              </a:ext>
            </a:extLst>
          </a:blip>
          <a:srcRect l="19792" t="26251" b="3400"/>
          <a:stretch>
            <a:fillRect/>
          </a:stretch>
        </p:blipFill>
        <p:spPr bwMode="auto">
          <a:xfrm>
            <a:off x="611187" y="908720"/>
            <a:ext cx="7864475"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hteck 35">
            <a:extLst>
              <a:ext uri="{FF2B5EF4-FFF2-40B4-BE49-F238E27FC236}">
                <a16:creationId xmlns:a16="http://schemas.microsoft.com/office/drawing/2014/main" id="{93E05920-94FC-53FC-DD4D-D8B12CB65194}"/>
              </a:ext>
            </a:extLst>
          </p:cNvPr>
          <p:cNvSpPr>
            <a:spLocks noChangeArrowheads="1"/>
          </p:cNvSpPr>
          <p:nvPr/>
        </p:nvSpPr>
        <p:spPr bwMode="auto">
          <a:xfrm>
            <a:off x="639762" y="5694492"/>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Auch </a:t>
            </a:r>
            <a:r>
              <a:rPr lang="de-AT" altLang="de-DE" sz="1400" dirty="0">
                <a:solidFill>
                  <a:schemeClr val="tx1"/>
                </a:solidFill>
                <a:latin typeface="Arial" panose="020B0604020202020204" pitchFamily="34" charset="0"/>
              </a:rPr>
              <a:t>Kakaobohnen</a:t>
            </a:r>
            <a:r>
              <a:rPr lang="de-AT" altLang="de-DE" sz="1400" b="0" dirty="0">
                <a:solidFill>
                  <a:schemeClr val="tx1"/>
                </a:solidFill>
                <a:latin typeface="Arial" panose="020B0604020202020204" pitchFamily="34" charset="0"/>
              </a:rPr>
              <a:t> werden in der Dominikanischen Republik geerntet. Wenn sie in der Frucht stecken, sind sie noch weiß (1). Nach dem Trocknen werden sie hellbraun (große Box: 2). Die gerösteten Kakaobohnen in der Schale (3) sind fertig zur Weiterverarbeitung zu Kakaopulver.</a:t>
            </a:r>
            <a:endParaRPr lang="de-DE" altLang="de-DE" sz="1400" b="0" dirty="0">
              <a:solidFill>
                <a:schemeClr val="tx1"/>
              </a:solidFill>
              <a:latin typeface="Arial" panose="020B0604020202020204" pitchFamily="34" charset="0"/>
            </a:endParaRPr>
          </a:p>
        </p:txBody>
      </p:sp>
      <p:pic>
        <p:nvPicPr>
          <p:cNvPr id="25603" name="Grafik 1">
            <a:extLst>
              <a:ext uri="{FF2B5EF4-FFF2-40B4-BE49-F238E27FC236}">
                <a16:creationId xmlns:a16="http://schemas.microsoft.com/office/drawing/2014/main" id="{7912A231-7B1B-0A98-9F4C-4C59E1420E45}"/>
              </a:ext>
            </a:extLst>
          </p:cNvPr>
          <p:cNvPicPr>
            <a:picLocks noChangeAspect="1"/>
          </p:cNvPicPr>
          <p:nvPr/>
        </p:nvPicPr>
        <p:blipFill rotWithShape="1">
          <a:blip r:embed="rId2">
            <a:extLst>
              <a:ext uri="{28A0092B-C50C-407E-A947-70E740481C1C}">
                <a14:useLocalDpi xmlns:a14="http://schemas.microsoft.com/office/drawing/2010/main" val="0"/>
              </a:ext>
            </a:extLst>
          </a:blip>
          <a:srcRect r="8435"/>
          <a:stretch>
            <a:fillRect/>
          </a:stretch>
        </p:blipFill>
        <p:spPr bwMode="auto">
          <a:xfrm>
            <a:off x="613865" y="908720"/>
            <a:ext cx="7705227" cy="464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feld 1">
            <a:extLst>
              <a:ext uri="{FF2B5EF4-FFF2-40B4-BE49-F238E27FC236}">
                <a16:creationId xmlns:a16="http://schemas.microsoft.com/office/drawing/2014/main" id="{7F9D3F7E-808A-099E-723D-BC57B111F809}"/>
              </a:ext>
            </a:extLst>
          </p:cNvPr>
          <p:cNvSpPr txBox="1">
            <a:spLocks noChangeArrowheads="1"/>
          </p:cNvSpPr>
          <p:nvPr/>
        </p:nvSpPr>
        <p:spPr bwMode="auto">
          <a:xfrm>
            <a:off x="2325688" y="3014663"/>
            <a:ext cx="5048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800">
                <a:solidFill>
                  <a:srgbClr val="FF0000"/>
                </a:solidFill>
                <a:latin typeface="Calibri" panose="020F0502020204030204" pitchFamily="34" charset="0"/>
              </a:rPr>
              <a:t>1</a:t>
            </a:r>
          </a:p>
        </p:txBody>
      </p:sp>
      <p:sp>
        <p:nvSpPr>
          <p:cNvPr id="25605" name="Textfeld 4">
            <a:extLst>
              <a:ext uri="{FF2B5EF4-FFF2-40B4-BE49-F238E27FC236}">
                <a16:creationId xmlns:a16="http://schemas.microsoft.com/office/drawing/2014/main" id="{4A650D08-B8AA-BC4C-E27D-BC9FBA22FD67}"/>
              </a:ext>
            </a:extLst>
          </p:cNvPr>
          <p:cNvSpPr txBox="1">
            <a:spLocks noChangeArrowheads="1"/>
          </p:cNvSpPr>
          <p:nvPr/>
        </p:nvSpPr>
        <p:spPr bwMode="auto">
          <a:xfrm>
            <a:off x="3059113" y="4437063"/>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800">
                <a:solidFill>
                  <a:srgbClr val="FF0000"/>
                </a:solidFill>
                <a:latin typeface="Calibri" panose="020F0502020204030204" pitchFamily="34" charset="0"/>
              </a:rPr>
              <a:t>2</a:t>
            </a:r>
          </a:p>
        </p:txBody>
      </p:sp>
      <p:sp>
        <p:nvSpPr>
          <p:cNvPr id="25606" name="Textfeld 5">
            <a:extLst>
              <a:ext uri="{FF2B5EF4-FFF2-40B4-BE49-F238E27FC236}">
                <a16:creationId xmlns:a16="http://schemas.microsoft.com/office/drawing/2014/main" id="{47DEB1A5-589D-2C34-B2F5-16BD20566D33}"/>
              </a:ext>
            </a:extLst>
          </p:cNvPr>
          <p:cNvSpPr txBox="1">
            <a:spLocks noChangeArrowheads="1"/>
          </p:cNvSpPr>
          <p:nvPr/>
        </p:nvSpPr>
        <p:spPr bwMode="auto">
          <a:xfrm>
            <a:off x="5148263" y="3644900"/>
            <a:ext cx="5032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800" dirty="0">
                <a:solidFill>
                  <a:srgbClr val="FF0000"/>
                </a:solidFill>
                <a:latin typeface="Calibri" panose="020F0502020204030204" pitchFamily="34" charset="0"/>
              </a:rPr>
              <a:t>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hteck 35">
            <a:extLst>
              <a:ext uri="{FF2B5EF4-FFF2-40B4-BE49-F238E27FC236}">
                <a16:creationId xmlns:a16="http://schemas.microsoft.com/office/drawing/2014/main" id="{58308369-F257-E0E8-CA26-94CCC3A8EE8B}"/>
              </a:ext>
            </a:extLst>
          </p:cNvPr>
          <p:cNvSpPr>
            <a:spLocks noChangeArrowheads="1"/>
          </p:cNvSpPr>
          <p:nvPr/>
        </p:nvSpPr>
        <p:spPr bwMode="auto">
          <a:xfrm>
            <a:off x="611188" y="5732197"/>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Das Reisen im Land hat noch einen Vorteil: Man sieht Dinge, die es zum Beispiel in Österreich nicht gibt. Hier ist etwa ein Teil eines </a:t>
            </a:r>
            <a:r>
              <a:rPr lang="de-AT" altLang="de-DE" sz="1400" dirty="0">
                <a:solidFill>
                  <a:schemeClr val="tx1"/>
                </a:solidFill>
                <a:latin typeface="Arial" panose="020B0604020202020204" pitchFamily="34" charset="0"/>
              </a:rPr>
              <a:t>Mangrovenwaldes</a:t>
            </a:r>
            <a:r>
              <a:rPr lang="de-AT" altLang="de-DE" sz="1400" b="0" dirty="0">
                <a:solidFill>
                  <a:schemeClr val="tx1"/>
                </a:solidFill>
                <a:latin typeface="Arial" panose="020B0604020202020204" pitchFamily="34" charset="0"/>
              </a:rPr>
              <a:t> zu sehen. Dieser schützt die Küsten vor Wellenschlag und Stürmen. In seinem Wurzelgeflecht leben viele kleine Fische.</a:t>
            </a:r>
            <a:endParaRPr lang="de-DE" altLang="de-DE" sz="1400" b="0" dirty="0">
              <a:solidFill>
                <a:schemeClr val="tx1"/>
              </a:solidFill>
              <a:latin typeface="Arial" panose="020B0604020202020204" pitchFamily="34" charset="0"/>
            </a:endParaRPr>
          </a:p>
        </p:txBody>
      </p:sp>
      <p:pic>
        <p:nvPicPr>
          <p:cNvPr id="26627" name="Grafik 2">
            <a:extLst>
              <a:ext uri="{FF2B5EF4-FFF2-40B4-BE49-F238E27FC236}">
                <a16:creationId xmlns:a16="http://schemas.microsoft.com/office/drawing/2014/main" id="{C9A80FDC-2498-8116-E349-CC5A23B8C4CA}"/>
              </a:ext>
            </a:extLst>
          </p:cNvPr>
          <p:cNvPicPr>
            <a:picLocks noChangeAspect="1"/>
          </p:cNvPicPr>
          <p:nvPr/>
        </p:nvPicPr>
        <p:blipFill rotWithShape="1">
          <a:blip r:embed="rId2">
            <a:extLst>
              <a:ext uri="{28A0092B-C50C-407E-A947-70E740481C1C}">
                <a14:useLocalDpi xmlns:a14="http://schemas.microsoft.com/office/drawing/2010/main" val="0"/>
              </a:ext>
            </a:extLst>
          </a:blip>
          <a:srcRect t="9132" r="16875" b="11078"/>
          <a:stretch>
            <a:fillRect/>
          </a:stretch>
        </p:blipFill>
        <p:spPr bwMode="auto">
          <a:xfrm>
            <a:off x="601663" y="836712"/>
            <a:ext cx="787400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hteck 35">
            <a:extLst>
              <a:ext uri="{FF2B5EF4-FFF2-40B4-BE49-F238E27FC236}">
                <a16:creationId xmlns:a16="http://schemas.microsoft.com/office/drawing/2014/main" id="{BF41C833-2A59-5667-FCAB-6F902C3B8F40}"/>
              </a:ext>
            </a:extLst>
          </p:cNvPr>
          <p:cNvSpPr>
            <a:spLocks noChangeArrowheads="1"/>
          </p:cNvSpPr>
          <p:nvPr/>
        </p:nvSpPr>
        <p:spPr bwMode="auto">
          <a:xfrm>
            <a:off x="611188" y="5805760"/>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Tropische Meere sind wundervolle </a:t>
            </a:r>
            <a:r>
              <a:rPr lang="de-AT" altLang="de-DE" sz="1400" dirty="0">
                <a:solidFill>
                  <a:schemeClr val="tx1"/>
                </a:solidFill>
                <a:latin typeface="Arial" panose="020B0604020202020204" pitchFamily="34" charset="0"/>
              </a:rPr>
              <a:t>Ökosysteme</a:t>
            </a:r>
            <a:r>
              <a:rPr lang="de-AT" altLang="de-DE" sz="1400" b="0" dirty="0">
                <a:solidFill>
                  <a:schemeClr val="tx1"/>
                </a:solidFill>
                <a:latin typeface="Arial" panose="020B0604020202020204" pitchFamily="34" charset="0"/>
              </a:rPr>
              <a:t>, wenn sie vom Menschen nicht geschädigt wurden. Hier leben viele seltene Tierarten und Pflanzenarten. Wichtig ist, dass der Tourismus seine Grundlage, nämlich die Natur, nicht selbst zerstört.</a:t>
            </a:r>
            <a:endParaRPr lang="de-DE" altLang="de-DE" sz="1400" b="0" dirty="0">
              <a:solidFill>
                <a:schemeClr val="tx1"/>
              </a:solidFill>
              <a:latin typeface="Arial" panose="020B0604020202020204" pitchFamily="34" charset="0"/>
            </a:endParaRPr>
          </a:p>
        </p:txBody>
      </p:sp>
      <p:pic>
        <p:nvPicPr>
          <p:cNvPr id="27651" name="Grafik 1">
            <a:extLst>
              <a:ext uri="{FF2B5EF4-FFF2-40B4-BE49-F238E27FC236}">
                <a16:creationId xmlns:a16="http://schemas.microsoft.com/office/drawing/2014/main" id="{383EE8EA-439A-4D35-6D6E-9303E408229D}"/>
              </a:ext>
            </a:extLst>
          </p:cNvPr>
          <p:cNvPicPr>
            <a:picLocks noChangeAspect="1"/>
          </p:cNvPicPr>
          <p:nvPr/>
        </p:nvPicPr>
        <p:blipFill rotWithShape="1">
          <a:blip r:embed="rId2">
            <a:extLst>
              <a:ext uri="{28A0092B-C50C-407E-A947-70E740481C1C}">
                <a14:useLocalDpi xmlns:a14="http://schemas.microsoft.com/office/drawing/2010/main" val="0"/>
              </a:ext>
            </a:extLst>
          </a:blip>
          <a:srcRect l="12814" t="5340" r="3125" b="11179"/>
          <a:stretch>
            <a:fillRect/>
          </a:stretch>
        </p:blipFill>
        <p:spPr bwMode="auto">
          <a:xfrm>
            <a:off x="611188" y="908720"/>
            <a:ext cx="7864475" cy="4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hteck 35">
            <a:extLst>
              <a:ext uri="{FF2B5EF4-FFF2-40B4-BE49-F238E27FC236}">
                <a16:creationId xmlns:a16="http://schemas.microsoft.com/office/drawing/2014/main" id="{F6AA4E95-17F2-37FD-6574-0B4BB7E09134}"/>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Über Abwasserrohre wie die abgebildeten werden jeden Tag Millionen Liter von </a:t>
            </a:r>
            <a:r>
              <a:rPr lang="de-AT" altLang="de-DE" sz="1400" dirty="0">
                <a:solidFill>
                  <a:schemeClr val="tx1"/>
                </a:solidFill>
                <a:latin typeface="Arial" panose="020B0604020202020204" pitchFamily="34" charset="0"/>
              </a:rPr>
              <a:t>Abwasser</a:t>
            </a:r>
            <a:r>
              <a:rPr lang="de-AT" altLang="de-DE" sz="1400" b="0" dirty="0">
                <a:solidFill>
                  <a:schemeClr val="tx1"/>
                </a:solidFill>
                <a:latin typeface="Arial" panose="020B0604020202020204" pitchFamily="34" charset="0"/>
              </a:rPr>
              <a:t> mehr oder weniger gefiltert aus den Hotelanlagen dieser Welt ins Meer gelassen. </a:t>
            </a:r>
          </a:p>
          <a:p>
            <a:pPr eaLnBrk="1" hangingPunct="1">
              <a:spcBef>
                <a:spcPct val="0"/>
              </a:spcBef>
              <a:buFontTx/>
              <a:buNone/>
            </a:pPr>
            <a:r>
              <a:rPr lang="de-AT" altLang="de-DE" sz="1400" b="0" dirty="0">
                <a:solidFill>
                  <a:schemeClr val="tx1"/>
                </a:solidFill>
                <a:latin typeface="Arial" panose="020B0604020202020204" pitchFamily="34" charset="0"/>
              </a:rPr>
              <a:t>Alle sollten zum Schutz der Natur zusammenarbeiten: Gäste, Hoteliers und Einheimische.</a:t>
            </a:r>
            <a:endParaRPr lang="de-DE" altLang="de-DE" sz="1400" b="0" dirty="0">
              <a:solidFill>
                <a:schemeClr val="tx1"/>
              </a:solidFill>
              <a:latin typeface="Arial" panose="020B0604020202020204" pitchFamily="34" charset="0"/>
            </a:endParaRPr>
          </a:p>
        </p:txBody>
      </p:sp>
      <p:pic>
        <p:nvPicPr>
          <p:cNvPr id="28675" name="Grafik 1">
            <a:extLst>
              <a:ext uri="{FF2B5EF4-FFF2-40B4-BE49-F238E27FC236}">
                <a16:creationId xmlns:a16="http://schemas.microsoft.com/office/drawing/2014/main" id="{77EC2C03-9DE1-815D-446D-458155973235}"/>
              </a:ext>
            </a:extLst>
          </p:cNvPr>
          <p:cNvPicPr>
            <a:picLocks noChangeAspect="1"/>
          </p:cNvPicPr>
          <p:nvPr/>
        </p:nvPicPr>
        <p:blipFill>
          <a:blip r:embed="rId2">
            <a:extLst>
              <a:ext uri="{28A0092B-C50C-407E-A947-70E740481C1C}">
                <a14:useLocalDpi xmlns:a14="http://schemas.microsoft.com/office/drawing/2010/main" val="0"/>
              </a:ext>
            </a:extLst>
          </a:blip>
          <a:srcRect l="826" t="2222" r="-96" b="32777"/>
          <a:stretch>
            <a:fillRect/>
          </a:stretch>
        </p:blipFill>
        <p:spPr bwMode="auto">
          <a:xfrm>
            <a:off x="611188" y="1052513"/>
            <a:ext cx="786447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Gerade Verbindung mit Pfeil 2">
            <a:extLst>
              <a:ext uri="{FF2B5EF4-FFF2-40B4-BE49-F238E27FC236}">
                <a16:creationId xmlns:a16="http://schemas.microsoft.com/office/drawing/2014/main" id="{A6A93600-ED01-7AD1-7940-0517477EFD52}"/>
              </a:ext>
            </a:extLst>
          </p:cNvPr>
          <p:cNvCxnSpPr/>
          <p:nvPr/>
        </p:nvCxnSpPr>
        <p:spPr>
          <a:xfrm>
            <a:off x="2051050" y="1773238"/>
            <a:ext cx="1008063" cy="863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Gerade Verbindung mit Pfeil 5">
            <a:extLst>
              <a:ext uri="{FF2B5EF4-FFF2-40B4-BE49-F238E27FC236}">
                <a16:creationId xmlns:a16="http://schemas.microsoft.com/office/drawing/2014/main" id="{86E64262-19F6-F24C-4EE4-1347A59C5096}"/>
              </a:ext>
            </a:extLst>
          </p:cNvPr>
          <p:cNvCxnSpPr/>
          <p:nvPr/>
        </p:nvCxnSpPr>
        <p:spPr>
          <a:xfrm>
            <a:off x="4932363" y="3789363"/>
            <a:ext cx="1008062" cy="863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hteck 35">
            <a:extLst>
              <a:ext uri="{FF2B5EF4-FFF2-40B4-BE49-F238E27FC236}">
                <a16:creationId xmlns:a16="http://schemas.microsoft.com/office/drawing/2014/main" id="{C84A4DFB-8EEB-1B7E-8370-A7197C34E332}"/>
              </a:ext>
            </a:extLst>
          </p:cNvPr>
          <p:cNvSpPr>
            <a:spLocks noChangeArrowheads="1"/>
          </p:cNvSpPr>
          <p:nvPr/>
        </p:nvSpPr>
        <p:spPr bwMode="auto">
          <a:xfrm>
            <a:off x="611188" y="5733256"/>
            <a:ext cx="8137525"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latin typeface="Arial" panose="020B0604020202020204" pitchFamily="34" charset="0"/>
              </a:rPr>
              <a:t>Stechmücken</a:t>
            </a:r>
            <a:r>
              <a:rPr lang="de-AT" altLang="de-DE" sz="1400" b="0" dirty="0">
                <a:solidFill>
                  <a:schemeClr val="tx1"/>
                </a:solidFill>
                <a:latin typeface="Arial" panose="020B0604020202020204" pitchFamily="34" charset="0"/>
              </a:rPr>
              <a:t> können insbesondere in den Tropen gefährliche Krankheiten übertragen: Malaria, Gelbfieber, Dengue-Fieber … Betroffen sind davon jährlich viele Millionen Menschen im Globalen Süden: Sie erkranken, viele Tausende Menschen sterben. Auch Gäste können infiziert werden.</a:t>
            </a:r>
            <a:endParaRPr lang="de-DE" altLang="de-DE" sz="1400" b="0" dirty="0">
              <a:solidFill>
                <a:schemeClr val="tx1"/>
              </a:solidFill>
              <a:latin typeface="Arial" panose="020B0604020202020204" pitchFamily="34" charset="0"/>
            </a:endParaRPr>
          </a:p>
        </p:txBody>
      </p:sp>
      <p:pic>
        <p:nvPicPr>
          <p:cNvPr id="29699" name="Picture 4">
            <a:extLst>
              <a:ext uri="{FF2B5EF4-FFF2-40B4-BE49-F238E27FC236}">
                <a16:creationId xmlns:a16="http://schemas.microsoft.com/office/drawing/2014/main" id="{50219CEA-EAC3-7EE0-4130-C350DE92C9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05" t="23470" r="20172" b="6628"/>
          <a:stretch>
            <a:fillRect/>
          </a:stretch>
        </p:blipFill>
        <p:spPr bwMode="auto">
          <a:xfrm>
            <a:off x="611188" y="836712"/>
            <a:ext cx="7633220" cy="471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hteck 35">
            <a:extLst>
              <a:ext uri="{FF2B5EF4-FFF2-40B4-BE49-F238E27FC236}">
                <a16:creationId xmlns:a16="http://schemas.microsoft.com/office/drawing/2014/main" id="{BA140EDC-787C-21A8-E641-284EAC5D9678}"/>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Wir Menschen hinterlassen auf unserer Erde einen </a:t>
            </a:r>
            <a:r>
              <a:rPr lang="de-AT" altLang="de-DE" sz="1400" dirty="0">
                <a:solidFill>
                  <a:schemeClr val="tx1"/>
                </a:solidFill>
                <a:latin typeface="Arial" panose="020B0604020202020204" pitchFamily="34" charset="0"/>
              </a:rPr>
              <a:t>Fußabdruck</a:t>
            </a:r>
            <a:r>
              <a:rPr lang="de-AT" altLang="de-DE" sz="1400" b="0" dirty="0">
                <a:solidFill>
                  <a:schemeClr val="tx1"/>
                </a:solidFill>
                <a:latin typeface="Arial" panose="020B0604020202020204" pitchFamily="34" charset="0"/>
              </a:rPr>
              <a:t>, manchmal positiv, manchmal negativ. Wie wir gesehen haben, gibt es auch für den Ferntourismus positive und negative Aspekte – sowohl für Reisende als auch für die einheimische Bevölkerung.</a:t>
            </a:r>
            <a:endParaRPr lang="de-DE" altLang="de-DE" sz="1400" b="0" dirty="0">
              <a:solidFill>
                <a:schemeClr val="tx1"/>
              </a:solidFill>
              <a:latin typeface="Arial" panose="020B0604020202020204" pitchFamily="34" charset="0"/>
            </a:endParaRPr>
          </a:p>
        </p:txBody>
      </p:sp>
      <p:pic>
        <p:nvPicPr>
          <p:cNvPr id="30723" name="Grafik 2">
            <a:extLst>
              <a:ext uri="{FF2B5EF4-FFF2-40B4-BE49-F238E27FC236}">
                <a16:creationId xmlns:a16="http://schemas.microsoft.com/office/drawing/2014/main" id="{9551B49C-BC5A-6DEF-381A-F95920360EAB}"/>
              </a:ext>
            </a:extLst>
          </p:cNvPr>
          <p:cNvPicPr>
            <a:picLocks noChangeAspect="1"/>
          </p:cNvPicPr>
          <p:nvPr/>
        </p:nvPicPr>
        <p:blipFill>
          <a:blip r:embed="rId2">
            <a:extLst>
              <a:ext uri="{28A0092B-C50C-407E-A947-70E740481C1C}">
                <a14:useLocalDpi xmlns:a14="http://schemas.microsoft.com/office/drawing/2010/main" val="0"/>
              </a:ext>
            </a:extLst>
          </a:blip>
          <a:srcRect l="9375" t="13194" r="8231" b="20416"/>
          <a:stretch>
            <a:fillRect/>
          </a:stretch>
        </p:blipFill>
        <p:spPr bwMode="auto">
          <a:xfrm>
            <a:off x="611188" y="908720"/>
            <a:ext cx="7864475" cy="454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E7C3DA1-3A3F-4662-D251-50F95CD4EF62}"/>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Christian Fridrich, Großweikersdorf</a:t>
            </a:r>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Fotos, wenn nicht anders angegeben: </a:t>
            </a:r>
            <a:r>
              <a:rPr lang="de-DE" altLang="de-DE" sz="1200" kern="0" dirty="0">
                <a:solidFill>
                  <a:schemeClr val="tx1"/>
                </a:solidFill>
                <a:latin typeface="Arial"/>
                <a:cs typeface="Arial"/>
              </a:rPr>
              <a:t>©  </a:t>
            </a:r>
            <a:r>
              <a:rPr lang="de-DE" altLang="de-DE" sz="1200" kern="0" dirty="0"/>
              <a:t>Christian Fridrich, Großweikersdorf; </a:t>
            </a:r>
            <a:r>
              <a:rPr lang="de-DE" altLang="de-DE" sz="1200" kern="0" dirty="0">
                <a:solidFill>
                  <a:schemeClr val="tx1"/>
                </a:solidFill>
              </a:rPr>
              <a:t>Folie 4: </a:t>
            </a:r>
            <a:r>
              <a:rPr lang="de-DE" altLang="de-DE" sz="1200" kern="0" dirty="0">
                <a:solidFill>
                  <a:schemeClr val="tx1"/>
                </a:solidFill>
                <a:latin typeface="Arial"/>
                <a:cs typeface="Arial"/>
              </a:rPr>
              <a:t>© </a:t>
            </a:r>
            <a:r>
              <a:rPr lang="de-DE" altLang="de-DE" sz="1200" kern="0" dirty="0">
                <a:solidFill>
                  <a:schemeClr val="tx1"/>
                </a:solidFill>
              </a:rPr>
              <a:t>hugolacasse/fotolia.com; Folie 27: </a:t>
            </a:r>
            <a:r>
              <a:rPr lang="de-AT" sz="1200" dirty="0">
                <a:cs typeface="Arial" charset="0"/>
              </a:rPr>
              <a:t>Henrik_L / </a:t>
            </a:r>
            <a:r>
              <a:rPr lang="de-AT" sz="1200" dirty="0" err="1">
                <a:cs typeface="Arial" charset="0"/>
              </a:rPr>
              <a:t>Thinkstock</a:t>
            </a:r>
            <a:r>
              <a:rPr lang="de-AT" sz="1200" dirty="0">
                <a:cs typeface="Arial" charset="0"/>
              </a:rPr>
              <a:t> </a:t>
            </a:r>
          </a:p>
          <a:p>
            <a:pPr eaLnBrk="1" fontAlgn="auto" hangingPunct="1">
              <a:spcBef>
                <a:spcPts val="0"/>
              </a:spcBef>
              <a:spcAft>
                <a:spcPts val="0"/>
              </a:spcAft>
              <a:defRPr/>
            </a:pPr>
            <a:r>
              <a:rPr lang="de-AT" sz="1200" dirty="0">
                <a:cs typeface="Arial" charset="0"/>
              </a:rPr>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A32AAD32-3EB7-DBDA-A172-0ED6DC69108D}"/>
              </a:ext>
            </a:extLst>
          </p:cNvPr>
          <p:cNvSpPr>
            <a:spLocks noChangeArrowheads="1"/>
          </p:cNvSpPr>
          <p:nvPr/>
        </p:nvSpPr>
        <p:spPr bwMode="auto">
          <a:xfrm>
            <a:off x="468313" y="692151"/>
            <a:ext cx="3744912" cy="5041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„Nord und Süd </a:t>
            </a:r>
            <a:r>
              <a:rPr lang="de-DE" altLang="de-DE" sz="1200" kern="0" dirty="0">
                <a:solidFill>
                  <a:srgbClr val="000000"/>
                </a:solidFill>
                <a:latin typeface="Arial"/>
                <a:cs typeface="Arial"/>
              </a:rPr>
              <a:t>‒ Reich und Arm“</a:t>
            </a:r>
            <a:r>
              <a:rPr lang="de-DE" altLang="de-DE" sz="1200" kern="0" dirty="0">
                <a:solidFill>
                  <a:srgbClr val="000000"/>
                </a:solidFill>
                <a:latin typeface="Arial" pitchFamily="34" charset="0"/>
              </a:rPr>
              <a:t>  auf den Seiten 66 und 67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hteck 35">
            <a:extLst>
              <a:ext uri="{FF2B5EF4-FFF2-40B4-BE49-F238E27FC236}">
                <a16:creationId xmlns:a16="http://schemas.microsoft.com/office/drawing/2014/main" id="{C5F5D246-BE05-D811-657E-10D55E6A214F}"/>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Wenn mehr Menschen in ferne Gebiete unserer Erde reisen, steigt die Nachfrage nach Langstreckenflügen. Das bringt zwar zusätzliche Arbeitsplätze und Einnahmen bei den Fluglinien, aber auch mehr Treibstoffverbrauch, Abgase und </a:t>
            </a:r>
            <a:r>
              <a:rPr lang="de-AT" altLang="de-DE" sz="1400" dirty="0">
                <a:solidFill>
                  <a:schemeClr val="tx1"/>
                </a:solidFill>
                <a:latin typeface="Arial" panose="020B0604020202020204" pitchFamily="34" charset="0"/>
              </a:rPr>
              <a:t>Umweltbelastung</a:t>
            </a:r>
            <a:r>
              <a:rPr lang="de-AT" altLang="de-DE" sz="1400" b="0" dirty="0">
                <a:solidFill>
                  <a:schemeClr val="tx1"/>
                </a:solidFill>
                <a:latin typeface="Arial" panose="020B0604020202020204" pitchFamily="34" charset="0"/>
              </a:rPr>
              <a:t>.</a:t>
            </a:r>
            <a:endParaRPr lang="de-DE" altLang="de-DE" sz="1400" b="0" dirty="0">
              <a:solidFill>
                <a:schemeClr val="tx1"/>
              </a:solidFill>
              <a:latin typeface="Arial" panose="020B0604020202020204" pitchFamily="34" charset="0"/>
            </a:endParaRPr>
          </a:p>
        </p:txBody>
      </p:sp>
      <p:pic>
        <p:nvPicPr>
          <p:cNvPr id="5123" name="Grafik 1">
            <a:extLst>
              <a:ext uri="{FF2B5EF4-FFF2-40B4-BE49-F238E27FC236}">
                <a16:creationId xmlns:a16="http://schemas.microsoft.com/office/drawing/2014/main" id="{E42D9860-FE94-BC33-1A52-A27D40D84BA5}"/>
              </a:ext>
            </a:extLst>
          </p:cNvPr>
          <p:cNvPicPr>
            <a:picLocks noChangeAspect="1"/>
          </p:cNvPicPr>
          <p:nvPr/>
        </p:nvPicPr>
        <p:blipFill>
          <a:blip r:embed="rId2">
            <a:extLst>
              <a:ext uri="{28A0092B-C50C-407E-A947-70E740481C1C}">
                <a14:useLocalDpi xmlns:a14="http://schemas.microsoft.com/office/drawing/2010/main" val="0"/>
              </a:ext>
            </a:extLst>
          </a:blip>
          <a:srcRect l="12395" t="17583" r="5522" b="18921"/>
          <a:stretch>
            <a:fillRect/>
          </a:stretch>
        </p:blipFill>
        <p:spPr bwMode="auto">
          <a:xfrm>
            <a:off x="620713" y="1052513"/>
            <a:ext cx="7767637" cy="43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AB8800D4-B8DC-B5FE-8EF3-B9A882A6435B}"/>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Oft werden Fernreiseziele nicht direkt von Österreich aus angeflogen. Zuerst muss man zu einem großen Flughafen in Europa fliegen, wie etwa nach München, Frankfurt am Main, Paris, London oder Amsterdam. Erst von dort startet der </a:t>
            </a:r>
            <a:r>
              <a:rPr lang="de-AT" altLang="de-DE" sz="1400" dirty="0">
                <a:solidFill>
                  <a:schemeClr val="tx1"/>
                </a:solidFill>
                <a:latin typeface="Arial" panose="020B0604020202020204" pitchFamily="34" charset="0"/>
              </a:rPr>
              <a:t>Interkontinentalflug</a:t>
            </a:r>
            <a:r>
              <a:rPr lang="de-AT" altLang="de-DE" sz="1400" b="0" dirty="0">
                <a:solidFill>
                  <a:schemeClr val="tx1"/>
                </a:solidFill>
                <a:latin typeface="Arial" panose="020B0604020202020204" pitchFamily="34" charset="0"/>
              </a:rPr>
              <a:t>. </a:t>
            </a:r>
            <a:endParaRPr lang="de-DE" altLang="de-DE" sz="1400" b="0" dirty="0">
              <a:solidFill>
                <a:schemeClr val="tx1"/>
              </a:solidFill>
              <a:latin typeface="Arial" panose="020B0604020202020204" pitchFamily="34" charset="0"/>
            </a:endParaRPr>
          </a:p>
        </p:txBody>
      </p:sp>
      <p:pic>
        <p:nvPicPr>
          <p:cNvPr id="6149" name="Picture 5">
            <a:extLst>
              <a:ext uri="{FF2B5EF4-FFF2-40B4-BE49-F238E27FC236}">
                <a16:creationId xmlns:a16="http://schemas.microsoft.com/office/drawing/2014/main" id="{667F8E07-C839-2C86-9021-76CA610CD5EB}"/>
              </a:ext>
            </a:extLst>
          </p:cNvPr>
          <p:cNvPicPr>
            <a:picLocks noChangeAspect="1" noChangeArrowheads="1"/>
          </p:cNvPicPr>
          <p:nvPr/>
        </p:nvPicPr>
        <p:blipFill rotWithShape="1">
          <a:blip r:embed="rId2"/>
          <a:srcRect l="20887" t="25983" r="20367" b="17312"/>
          <a:stretch/>
        </p:blipFill>
        <p:spPr bwMode="auto">
          <a:xfrm>
            <a:off x="611188" y="1055688"/>
            <a:ext cx="7818437" cy="4244975"/>
          </a:xfrm>
          <a:prstGeom prst="rect">
            <a:avLst/>
          </a:prstGeom>
          <a:noFill/>
          <a:ln w="9525">
            <a:solidFill>
              <a:schemeClr val="bg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148" name="Textfeld 1">
            <a:extLst>
              <a:ext uri="{FF2B5EF4-FFF2-40B4-BE49-F238E27FC236}">
                <a16:creationId xmlns:a16="http://schemas.microsoft.com/office/drawing/2014/main" id="{C8D3D34E-9F5D-3945-98CC-21A1B382D79F}"/>
              </a:ext>
            </a:extLst>
          </p:cNvPr>
          <p:cNvSpPr txBox="1">
            <a:spLocks noChangeArrowheads="1"/>
          </p:cNvSpPr>
          <p:nvPr/>
        </p:nvSpPr>
        <p:spPr bwMode="auto">
          <a:xfrm>
            <a:off x="1939925" y="2833688"/>
            <a:ext cx="155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chemeClr val="tx1"/>
                </a:solidFill>
                <a:latin typeface="Calibri" panose="020F0502020204030204" pitchFamily="34" charset="0"/>
              </a:rPr>
              <a:t>Punta Cana (PUJ)</a:t>
            </a:r>
          </a:p>
        </p:txBody>
      </p:sp>
      <p:sp>
        <p:nvSpPr>
          <p:cNvPr id="2" name="Textfeld 6">
            <a:extLst>
              <a:ext uri="{FF2B5EF4-FFF2-40B4-BE49-F238E27FC236}">
                <a16:creationId xmlns:a16="http://schemas.microsoft.com/office/drawing/2014/main" id="{37E697E4-221A-5407-EC5E-0373A56F5B4D}"/>
              </a:ext>
            </a:extLst>
          </p:cNvPr>
          <p:cNvSpPr txBox="1">
            <a:spLocks noChangeArrowheads="1"/>
          </p:cNvSpPr>
          <p:nvPr/>
        </p:nvSpPr>
        <p:spPr bwMode="auto">
          <a:xfrm>
            <a:off x="4148138" y="1844675"/>
            <a:ext cx="155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chemeClr val="tx1"/>
                </a:solidFill>
                <a:latin typeface="Calibri" panose="020F0502020204030204" pitchFamily="34" charset="0"/>
              </a:rPr>
              <a:t>München (MUC)</a:t>
            </a:r>
          </a:p>
        </p:txBody>
      </p:sp>
      <p:sp>
        <p:nvSpPr>
          <p:cNvPr id="4" name="Freihandform: Form 3">
            <a:extLst>
              <a:ext uri="{FF2B5EF4-FFF2-40B4-BE49-F238E27FC236}">
                <a16:creationId xmlns:a16="http://schemas.microsoft.com/office/drawing/2014/main" id="{8E683FBA-DE11-4287-B299-B6B4DFC7383F}"/>
              </a:ext>
            </a:extLst>
          </p:cNvPr>
          <p:cNvSpPr/>
          <p:nvPr/>
        </p:nvSpPr>
        <p:spPr>
          <a:xfrm>
            <a:off x="2118947" y="1988840"/>
            <a:ext cx="2093014" cy="877452"/>
          </a:xfrm>
          <a:custGeom>
            <a:avLst/>
            <a:gdLst>
              <a:gd name="connsiteX0" fmla="*/ 0 w 2145323"/>
              <a:gd name="connsiteY0" fmla="*/ 852854 h 852854"/>
              <a:gd name="connsiteX1" fmla="*/ 782516 w 2145323"/>
              <a:gd name="connsiteY1" fmla="*/ 193431 h 852854"/>
              <a:gd name="connsiteX2" fmla="*/ 2145323 w 2145323"/>
              <a:gd name="connsiteY2" fmla="*/ 0 h 852854"/>
              <a:gd name="connsiteX3" fmla="*/ 2145323 w 2145323"/>
              <a:gd name="connsiteY3" fmla="*/ 0 h 852854"/>
            </a:gdLst>
            <a:ahLst/>
            <a:cxnLst>
              <a:cxn ang="0">
                <a:pos x="connsiteX0" y="connsiteY0"/>
              </a:cxn>
              <a:cxn ang="0">
                <a:pos x="connsiteX1" y="connsiteY1"/>
              </a:cxn>
              <a:cxn ang="0">
                <a:pos x="connsiteX2" y="connsiteY2"/>
              </a:cxn>
              <a:cxn ang="0">
                <a:pos x="connsiteX3" y="connsiteY3"/>
              </a:cxn>
            </a:cxnLst>
            <a:rect l="l" t="t" r="r" b="b"/>
            <a:pathLst>
              <a:path w="2145323" h="852854">
                <a:moveTo>
                  <a:pt x="0" y="852854"/>
                </a:moveTo>
                <a:cubicBezTo>
                  <a:pt x="212481" y="594213"/>
                  <a:pt x="424962" y="335573"/>
                  <a:pt x="782516" y="193431"/>
                </a:cubicBezTo>
                <a:cubicBezTo>
                  <a:pt x="1140070" y="51289"/>
                  <a:pt x="2145323" y="0"/>
                  <a:pt x="2145323" y="0"/>
                </a:cubicBezTo>
                <a:lnTo>
                  <a:pt x="2145323" y="0"/>
                </a:ln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6151" name="Picture 6" descr="C:\Users\swoboda\Downloads\Fotolia_48511556_Subscription_XXL_Flugzeug.tif">
            <a:extLst>
              <a:ext uri="{FF2B5EF4-FFF2-40B4-BE49-F238E27FC236}">
                <a16:creationId xmlns:a16="http://schemas.microsoft.com/office/drawing/2014/main" id="{4CBB63AF-FDDA-EB0A-2DBA-B115145214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4926" y="1713469"/>
            <a:ext cx="18192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EFA9857D-EAA1-2821-8E89-FB40358A5F11}"/>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Doch die Anstrengungen der stundenlangen Flugzeit sind bald vergessen, sobald die Touristinnen und Touristen den Strand ihres Hotels erreicht haben. Oftmals bedeutet Ferntourismus das Leben in einem </a:t>
            </a:r>
            <a:r>
              <a:rPr lang="de-AT" altLang="de-DE" sz="1400" dirty="0">
                <a:solidFill>
                  <a:schemeClr val="tx1"/>
                </a:solidFill>
                <a:latin typeface="Arial" panose="020B0604020202020204" pitchFamily="34" charset="0"/>
              </a:rPr>
              <a:t>Club</a:t>
            </a:r>
            <a:r>
              <a:rPr lang="de-AT" altLang="de-DE" sz="1400" b="0" dirty="0">
                <a:solidFill>
                  <a:schemeClr val="tx1"/>
                </a:solidFill>
                <a:latin typeface="Arial" panose="020B0604020202020204" pitchFamily="34" charset="0"/>
              </a:rPr>
              <a:t>, so wie hier auf dem Foto.</a:t>
            </a:r>
            <a:endParaRPr lang="de-DE" altLang="de-DE" sz="1400" b="0" dirty="0">
              <a:solidFill>
                <a:schemeClr val="tx1"/>
              </a:solidFill>
              <a:latin typeface="Arial" panose="020B0604020202020204" pitchFamily="34" charset="0"/>
            </a:endParaRPr>
          </a:p>
        </p:txBody>
      </p:sp>
      <p:pic>
        <p:nvPicPr>
          <p:cNvPr id="7171" name="Grafik 1">
            <a:extLst>
              <a:ext uri="{FF2B5EF4-FFF2-40B4-BE49-F238E27FC236}">
                <a16:creationId xmlns:a16="http://schemas.microsoft.com/office/drawing/2014/main" id="{2180532F-8C93-F5A9-25F9-615959C6DA91}"/>
              </a:ext>
            </a:extLst>
          </p:cNvPr>
          <p:cNvPicPr>
            <a:picLocks noChangeAspect="1"/>
          </p:cNvPicPr>
          <p:nvPr/>
        </p:nvPicPr>
        <p:blipFill>
          <a:blip r:embed="rId2">
            <a:extLst>
              <a:ext uri="{28A0092B-C50C-407E-A947-70E740481C1C}">
                <a14:useLocalDpi xmlns:a14="http://schemas.microsoft.com/office/drawing/2010/main" val="0"/>
              </a:ext>
            </a:extLst>
          </a:blip>
          <a:srcRect l="2084" t="17361" r="13438" b="12778"/>
          <a:stretch>
            <a:fillRect/>
          </a:stretch>
        </p:blipFill>
        <p:spPr bwMode="auto">
          <a:xfrm>
            <a:off x="611188" y="1052513"/>
            <a:ext cx="772477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5">
            <a:extLst>
              <a:ext uri="{FF2B5EF4-FFF2-40B4-BE49-F238E27FC236}">
                <a16:creationId xmlns:a16="http://schemas.microsoft.com/office/drawing/2014/main" id="{60EAAC9F-CD9F-9023-7065-09D64F2534B5}"/>
              </a:ext>
            </a:extLst>
          </p:cNvPr>
          <p:cNvSpPr>
            <a:spLocks noChangeArrowheads="1"/>
          </p:cNvSpPr>
          <p:nvPr/>
        </p:nvSpPr>
        <p:spPr bwMode="auto">
          <a:xfrm>
            <a:off x="587499" y="5733256"/>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Das Leben in einem Ferienclub ist für die Reisenden angenehm. Durch die Zahlung eines </a:t>
            </a:r>
            <a:r>
              <a:rPr lang="de-AT" altLang="de-DE" sz="1400" dirty="0">
                <a:solidFill>
                  <a:schemeClr val="tx1"/>
                </a:solidFill>
                <a:latin typeface="Arial" panose="020B0604020202020204" pitchFamily="34" charset="0"/>
              </a:rPr>
              <a:t>all-inklusive </a:t>
            </a:r>
            <a:r>
              <a:rPr lang="de-AT" altLang="de-DE" sz="1400" b="0" dirty="0">
                <a:solidFill>
                  <a:schemeClr val="tx1"/>
                </a:solidFill>
                <a:latin typeface="Arial" panose="020B0604020202020204" pitchFamily="34" charset="0"/>
              </a:rPr>
              <a:t>Preises sind Speisen, Getränke und oft auch Sportmöglichkeiten in diesem Preis inbegriffen. Nicht wenige Einheimische finden in diesen Clubs einen Arbeitsplatz.</a:t>
            </a:r>
            <a:endParaRPr lang="de-DE" altLang="de-DE" sz="1400" b="0" dirty="0">
              <a:solidFill>
                <a:schemeClr val="tx1"/>
              </a:solidFill>
              <a:latin typeface="Arial" panose="020B0604020202020204" pitchFamily="34" charset="0"/>
            </a:endParaRPr>
          </a:p>
        </p:txBody>
      </p:sp>
      <p:pic>
        <p:nvPicPr>
          <p:cNvPr id="8195" name="Grafik 1">
            <a:extLst>
              <a:ext uri="{FF2B5EF4-FFF2-40B4-BE49-F238E27FC236}">
                <a16:creationId xmlns:a16="http://schemas.microsoft.com/office/drawing/2014/main" id="{A2422C9C-9AC3-DF3B-5914-45A7307BF314}"/>
              </a:ext>
            </a:extLst>
          </p:cNvPr>
          <p:cNvPicPr>
            <a:picLocks noChangeAspect="1"/>
          </p:cNvPicPr>
          <p:nvPr/>
        </p:nvPicPr>
        <p:blipFill>
          <a:blip r:embed="rId2">
            <a:extLst>
              <a:ext uri="{28A0092B-C50C-407E-A947-70E740481C1C}">
                <a14:useLocalDpi xmlns:a14="http://schemas.microsoft.com/office/drawing/2010/main" val="0"/>
              </a:ext>
            </a:extLst>
          </a:blip>
          <a:srcRect t="18472" b="7114"/>
          <a:stretch>
            <a:fillRect/>
          </a:stretch>
        </p:blipFill>
        <p:spPr bwMode="auto">
          <a:xfrm>
            <a:off x="594957" y="836712"/>
            <a:ext cx="7875588"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21A1AFBA-444C-101B-8777-CCBEBECB2150}"/>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Auch am Hotelstrand finden Menschen aus der Dominikanischen Republik Arbeit: beim Verleih von Katamaranen, Surfbrettern und Paddelbooten. Die meisten Clubs bieten derartige </a:t>
            </a:r>
            <a:r>
              <a:rPr lang="de-AT" altLang="de-DE" sz="1400" dirty="0">
                <a:solidFill>
                  <a:schemeClr val="tx1"/>
                </a:solidFill>
                <a:latin typeface="Arial" panose="020B0604020202020204" pitchFamily="34" charset="0"/>
              </a:rPr>
              <a:t>Sportmöglichkeiten</a:t>
            </a:r>
            <a:r>
              <a:rPr lang="de-AT" altLang="de-DE" sz="1400" b="0" dirty="0">
                <a:solidFill>
                  <a:schemeClr val="tx1"/>
                </a:solidFill>
                <a:latin typeface="Arial" panose="020B0604020202020204" pitchFamily="34" charset="0"/>
              </a:rPr>
              <a:t>, um den Touristinnen und Touristen die Zeit interessant zu gestalten.</a:t>
            </a:r>
            <a:endParaRPr lang="de-DE" altLang="de-DE" sz="1400" b="0" dirty="0">
              <a:solidFill>
                <a:schemeClr val="tx1"/>
              </a:solidFill>
              <a:latin typeface="Arial" panose="020B0604020202020204" pitchFamily="34" charset="0"/>
            </a:endParaRPr>
          </a:p>
        </p:txBody>
      </p:sp>
      <p:pic>
        <p:nvPicPr>
          <p:cNvPr id="9219" name="Grafik 1">
            <a:extLst>
              <a:ext uri="{FF2B5EF4-FFF2-40B4-BE49-F238E27FC236}">
                <a16:creationId xmlns:a16="http://schemas.microsoft.com/office/drawing/2014/main" id="{AFAD11B0-E1FF-4027-7DB5-297794E2170B}"/>
              </a:ext>
            </a:extLst>
          </p:cNvPr>
          <p:cNvPicPr>
            <a:picLocks noChangeAspect="1"/>
          </p:cNvPicPr>
          <p:nvPr/>
        </p:nvPicPr>
        <p:blipFill>
          <a:blip r:embed="rId2">
            <a:extLst>
              <a:ext uri="{28A0092B-C50C-407E-A947-70E740481C1C}">
                <a14:useLocalDpi xmlns:a14="http://schemas.microsoft.com/office/drawing/2010/main" val="0"/>
              </a:ext>
            </a:extLst>
          </a:blip>
          <a:srcRect l="8333" t="22083" b="10950"/>
          <a:stretch>
            <a:fillRect/>
          </a:stretch>
        </p:blipFill>
        <p:spPr bwMode="auto">
          <a:xfrm>
            <a:off x="582613" y="1052513"/>
            <a:ext cx="78867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5E207AC0-A1A7-1381-5CAE-5BAE2713A4BE}"/>
              </a:ext>
            </a:extLst>
          </p:cNvPr>
          <p:cNvSpPr>
            <a:spLocks noChangeArrowheads="1"/>
          </p:cNvSpPr>
          <p:nvPr/>
        </p:nvSpPr>
        <p:spPr bwMode="auto">
          <a:xfrm>
            <a:off x="611188" y="5675313"/>
            <a:ext cx="81375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Andere einheimische Menschen erzielen als Strandverkäufer ein geringes Einkommen. Das ist oft ein wesentlicher Beitrag zum Familieneinkommen. Doch Menschen wie dieser Kokosnussverkäufer sind nicht versichert gegen Krankheit, Unfälle oder Arbeitslosigkeit. Er arbeitet im </a:t>
            </a:r>
            <a:r>
              <a:rPr lang="de-AT" altLang="de-DE" sz="1400" dirty="0">
                <a:solidFill>
                  <a:schemeClr val="tx1"/>
                </a:solidFill>
                <a:latin typeface="Arial" panose="020B0604020202020204" pitchFamily="34" charset="0"/>
              </a:rPr>
              <a:t>informellen Sektor.</a:t>
            </a:r>
            <a:endParaRPr lang="de-DE" altLang="de-DE" sz="1400" dirty="0">
              <a:solidFill>
                <a:schemeClr val="tx1"/>
              </a:solidFill>
              <a:latin typeface="Arial" panose="020B0604020202020204" pitchFamily="34" charset="0"/>
            </a:endParaRPr>
          </a:p>
        </p:txBody>
      </p:sp>
      <p:pic>
        <p:nvPicPr>
          <p:cNvPr id="10243" name="Grafik 1">
            <a:extLst>
              <a:ext uri="{FF2B5EF4-FFF2-40B4-BE49-F238E27FC236}">
                <a16:creationId xmlns:a16="http://schemas.microsoft.com/office/drawing/2014/main" id="{08C09F3B-997E-1B78-825D-49D9C8EDC87E}"/>
              </a:ext>
            </a:extLst>
          </p:cNvPr>
          <p:cNvPicPr>
            <a:picLocks noChangeAspect="1"/>
          </p:cNvPicPr>
          <p:nvPr/>
        </p:nvPicPr>
        <p:blipFill rotWithShape="1">
          <a:blip r:embed="rId2">
            <a:extLst>
              <a:ext uri="{28A0092B-C50C-407E-A947-70E740481C1C}">
                <a14:useLocalDpi xmlns:a14="http://schemas.microsoft.com/office/drawing/2010/main" val="0"/>
              </a:ext>
            </a:extLst>
          </a:blip>
          <a:srcRect l="19790" t="28645" r="11165" b="10722"/>
          <a:stretch>
            <a:fillRect/>
          </a:stretch>
        </p:blipFill>
        <p:spPr bwMode="auto">
          <a:xfrm>
            <a:off x="611188" y="836712"/>
            <a:ext cx="7921252"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8B2915A1-7DCC-D0CD-503F-0B673D7B999B}"/>
              </a:ext>
            </a:extLst>
          </p:cNvPr>
          <p:cNvSpPr>
            <a:spLocks noChangeArrowheads="1"/>
          </p:cNvSpPr>
          <p:nvPr/>
        </p:nvSpPr>
        <p:spPr bwMode="auto">
          <a:xfrm>
            <a:off x="611188" y="5877271"/>
            <a:ext cx="7864475" cy="66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Zusätzlich führen </a:t>
            </a:r>
            <a:r>
              <a:rPr lang="de-AT" altLang="de-DE" sz="1400" dirty="0">
                <a:solidFill>
                  <a:schemeClr val="tx1"/>
                </a:solidFill>
                <a:latin typeface="Arial" panose="020B0604020202020204" pitchFamily="34" charset="0"/>
              </a:rPr>
              <a:t>lokale Anbieter </a:t>
            </a:r>
            <a:r>
              <a:rPr lang="de-AT" altLang="de-DE" sz="1400" b="0" dirty="0">
                <a:solidFill>
                  <a:schemeClr val="tx1"/>
                </a:solidFill>
                <a:latin typeface="Arial" panose="020B0604020202020204" pitchFamily="34" charset="0"/>
              </a:rPr>
              <a:t>Rundfahrten auf der Insel durch oder bieten </a:t>
            </a:r>
            <a:r>
              <a:rPr lang="de-AT" altLang="de-DE" sz="1400" b="0" dirty="0" err="1">
                <a:solidFill>
                  <a:schemeClr val="tx1"/>
                </a:solidFill>
                <a:latin typeface="Arial" panose="020B0604020202020204" pitchFamily="34" charset="0"/>
              </a:rPr>
              <a:t>Schnorchelausflüge</a:t>
            </a:r>
            <a:r>
              <a:rPr lang="de-AT" altLang="de-DE" sz="1400" b="0" dirty="0">
                <a:solidFill>
                  <a:schemeClr val="tx1"/>
                </a:solidFill>
                <a:latin typeface="Arial" panose="020B0604020202020204" pitchFamily="34" charset="0"/>
              </a:rPr>
              <a:t> oder Tauchgänge an. Dies ist eine gute Möglichkeit für Reisende, den Club zu verlassen und Land und Leute etwas kennenzulernen.</a:t>
            </a:r>
            <a:endParaRPr lang="de-DE" altLang="de-DE" sz="1400" b="0" dirty="0">
              <a:solidFill>
                <a:schemeClr val="tx1"/>
              </a:solidFill>
              <a:latin typeface="Arial" panose="020B0604020202020204" pitchFamily="34" charset="0"/>
            </a:endParaRPr>
          </a:p>
        </p:txBody>
      </p:sp>
      <p:pic>
        <p:nvPicPr>
          <p:cNvPr id="11267" name="Grafik 1">
            <a:extLst>
              <a:ext uri="{FF2B5EF4-FFF2-40B4-BE49-F238E27FC236}">
                <a16:creationId xmlns:a16="http://schemas.microsoft.com/office/drawing/2014/main" id="{27C478D1-6F53-1A4F-A6F7-977CA127F5EC}"/>
              </a:ext>
            </a:extLst>
          </p:cNvPr>
          <p:cNvPicPr>
            <a:picLocks noChangeAspect="1"/>
          </p:cNvPicPr>
          <p:nvPr/>
        </p:nvPicPr>
        <p:blipFill rotWithShape="1">
          <a:blip r:embed="rId2">
            <a:extLst>
              <a:ext uri="{28A0092B-C50C-407E-A947-70E740481C1C}">
                <a14:useLocalDpi xmlns:a14="http://schemas.microsoft.com/office/drawing/2010/main" val="0"/>
              </a:ext>
            </a:extLst>
          </a:blip>
          <a:srcRect l="6683" t="15972" r="6162" b="554"/>
          <a:stretch>
            <a:fillRect/>
          </a:stretch>
        </p:blipFill>
        <p:spPr bwMode="auto">
          <a:xfrm>
            <a:off x="611189" y="908720"/>
            <a:ext cx="7754842"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1337</Words>
  <Application>Microsoft Office PowerPoint</Application>
  <PresentationFormat>Bildschirmpräsentation (4:3)</PresentationFormat>
  <Paragraphs>57</Paragraphs>
  <Slides>29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29</vt:i4>
      </vt:variant>
    </vt:vector>
  </HeadingPairs>
  <TitlesOfParts>
    <vt:vector size="35"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250</cp:revision>
  <dcterms:created xsi:type="dcterms:W3CDTF">2013-10-08T07:58:50Z</dcterms:created>
  <dcterms:modified xsi:type="dcterms:W3CDTF">2026-01-03T14:54:16Z</dcterms:modified>
</cp:coreProperties>
</file>