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Elemente </a:t>
            </a:r>
            <a:r>
              <a:rPr lang="de-DE" altLang="de-DE" sz="3800">
                <a:solidFill>
                  <a:srgbClr val="333333"/>
                </a:solidFill>
                <a:latin typeface="Calibri" panose="020F0502020204030204" pitchFamily="34" charset="0"/>
              </a:rPr>
              <a:t>des Staates</a:t>
            </a:r>
            <a:endParaRPr lang="de-DE" altLang="de-DE" sz="3800" dirty="0">
              <a:solidFill>
                <a:srgbClr val="333333"/>
              </a:solidFill>
              <a:latin typeface="Calibri" panose="020F0502020204030204" pitchFamily="34" charset="0"/>
            </a:endParaRPr>
          </a:p>
        </p:txBody>
      </p:sp>
      <p:sp>
        <p:nvSpPr>
          <p:cNvPr id="21" name="Text Box 10">
            <a:extLst>
              <a:ext uri="{FF2B5EF4-FFF2-40B4-BE49-F238E27FC236}">
                <a16:creationId xmlns:a16="http://schemas.microsoft.com/office/drawing/2014/main" id="{109F07FA-0BE4-403D-91FC-455BD03AD6DB}"/>
              </a:ext>
            </a:extLst>
          </p:cNvPr>
          <p:cNvSpPr txBox="1">
            <a:spLocks noChangeArrowheads="1"/>
          </p:cNvSpPr>
          <p:nvPr/>
        </p:nvSpPr>
        <p:spPr bwMode="auto">
          <a:xfrm>
            <a:off x="821479" y="2364384"/>
            <a:ext cx="1799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Staatsvolk</a:t>
            </a:r>
          </a:p>
        </p:txBody>
      </p:sp>
      <p:sp>
        <p:nvSpPr>
          <p:cNvPr id="23" name="Rechteck 22">
            <a:extLst>
              <a:ext uri="{FF2B5EF4-FFF2-40B4-BE49-F238E27FC236}">
                <a16:creationId xmlns:a16="http://schemas.microsoft.com/office/drawing/2014/main" id="{1E349B41-0465-40F0-8C96-999228FEEB5E}"/>
              </a:ext>
            </a:extLst>
          </p:cNvPr>
          <p:cNvSpPr/>
          <p:nvPr/>
        </p:nvSpPr>
        <p:spPr bwMode="auto">
          <a:xfrm>
            <a:off x="461279" y="2157734"/>
            <a:ext cx="2520000" cy="3451616"/>
          </a:xfrm>
          <a:prstGeom prst="rect">
            <a:avLst/>
          </a:prstGeom>
          <a:no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24" name="Rechteck 23">
            <a:extLst>
              <a:ext uri="{FF2B5EF4-FFF2-40B4-BE49-F238E27FC236}">
                <a16:creationId xmlns:a16="http://schemas.microsoft.com/office/drawing/2014/main" id="{AF4E6AA3-5AED-4F92-A2B1-BDD90EDB54D3}"/>
              </a:ext>
            </a:extLst>
          </p:cNvPr>
          <p:cNvSpPr/>
          <p:nvPr/>
        </p:nvSpPr>
        <p:spPr bwMode="auto">
          <a:xfrm>
            <a:off x="3296330" y="2157485"/>
            <a:ext cx="2520000" cy="3451616"/>
          </a:xfrm>
          <a:prstGeom prst="rect">
            <a:avLst/>
          </a:prstGeom>
          <a:no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de-AT" sz="4400" b="1" i="0" u="none" strike="noStrike" cap="none" normalizeH="0" baseline="0" dirty="0">
                <a:ln>
                  <a:noFill/>
                </a:ln>
                <a:solidFill>
                  <a:schemeClr val="bg1"/>
                </a:solidFill>
                <a:effectLst/>
                <a:latin typeface="Syntax LT Std" pitchFamily="34" charset="0"/>
              </a:rPr>
              <a:t>7</a:t>
            </a:r>
          </a:p>
        </p:txBody>
      </p:sp>
      <p:sp>
        <p:nvSpPr>
          <p:cNvPr id="25" name="Rechteck 24">
            <a:extLst>
              <a:ext uri="{FF2B5EF4-FFF2-40B4-BE49-F238E27FC236}">
                <a16:creationId xmlns:a16="http://schemas.microsoft.com/office/drawing/2014/main" id="{D89B1271-5D82-4497-A9AF-F85CC8363B5E}"/>
              </a:ext>
            </a:extLst>
          </p:cNvPr>
          <p:cNvSpPr/>
          <p:nvPr/>
        </p:nvSpPr>
        <p:spPr bwMode="auto">
          <a:xfrm>
            <a:off x="6131381" y="2157485"/>
            <a:ext cx="2520000" cy="3451616"/>
          </a:xfrm>
          <a:prstGeom prst="rect">
            <a:avLst/>
          </a:prstGeom>
          <a:no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27" name="Text Box 10">
            <a:extLst>
              <a:ext uri="{FF2B5EF4-FFF2-40B4-BE49-F238E27FC236}">
                <a16:creationId xmlns:a16="http://schemas.microsoft.com/office/drawing/2014/main" id="{6E7A171C-5471-4B94-988A-63BA5D127CA6}"/>
              </a:ext>
            </a:extLst>
          </p:cNvPr>
          <p:cNvSpPr txBox="1">
            <a:spLocks noChangeArrowheads="1"/>
          </p:cNvSpPr>
          <p:nvPr/>
        </p:nvSpPr>
        <p:spPr bwMode="auto">
          <a:xfrm>
            <a:off x="461279" y="3645849"/>
            <a:ext cx="2520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Staatsbürgerinnen und Staatsbürger</a:t>
            </a:r>
          </a:p>
        </p:txBody>
      </p:sp>
      <p:sp>
        <p:nvSpPr>
          <p:cNvPr id="28" name="Pfeil nach unten 10">
            <a:extLst>
              <a:ext uri="{FF2B5EF4-FFF2-40B4-BE49-F238E27FC236}">
                <a16:creationId xmlns:a16="http://schemas.microsoft.com/office/drawing/2014/main" id="{40D67C7F-3066-4F96-A43F-8420F664843B}"/>
              </a:ext>
            </a:extLst>
          </p:cNvPr>
          <p:cNvSpPr>
            <a:spLocks noChangeArrowheads="1"/>
          </p:cNvSpPr>
          <p:nvPr/>
        </p:nvSpPr>
        <p:spPr bwMode="auto">
          <a:xfrm>
            <a:off x="1576816" y="2992768"/>
            <a:ext cx="288925" cy="318487"/>
          </a:xfrm>
          <a:prstGeom prst="downArrow">
            <a:avLst>
              <a:gd name="adj1" fmla="val 50000"/>
              <a:gd name="adj2" fmla="val 49811"/>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9" name="Text Box 10">
            <a:extLst>
              <a:ext uri="{FF2B5EF4-FFF2-40B4-BE49-F238E27FC236}">
                <a16:creationId xmlns:a16="http://schemas.microsoft.com/office/drawing/2014/main" id="{59D3C6BB-D11A-4AB3-8E14-B4750379858B}"/>
              </a:ext>
            </a:extLst>
          </p:cNvPr>
          <p:cNvSpPr txBox="1">
            <a:spLocks noChangeArrowheads="1"/>
          </p:cNvSpPr>
          <p:nvPr/>
        </p:nvSpPr>
        <p:spPr bwMode="auto">
          <a:xfrm>
            <a:off x="3403223" y="2364384"/>
            <a:ext cx="230621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Staatsgebiet</a:t>
            </a:r>
          </a:p>
        </p:txBody>
      </p:sp>
      <p:sp>
        <p:nvSpPr>
          <p:cNvPr id="30" name="Text Box 10">
            <a:extLst>
              <a:ext uri="{FF2B5EF4-FFF2-40B4-BE49-F238E27FC236}">
                <a16:creationId xmlns:a16="http://schemas.microsoft.com/office/drawing/2014/main" id="{3D3BDEB0-618E-4EFE-95C1-A24569C52862}"/>
              </a:ext>
            </a:extLst>
          </p:cNvPr>
          <p:cNvSpPr txBox="1">
            <a:spLocks noChangeArrowheads="1"/>
          </p:cNvSpPr>
          <p:nvPr/>
        </p:nvSpPr>
        <p:spPr bwMode="auto">
          <a:xfrm>
            <a:off x="3296329" y="3645849"/>
            <a:ext cx="2519999"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Gebiet, das zu einem Staat gehört („Hoheitsgebiet“)</a:t>
            </a:r>
          </a:p>
        </p:txBody>
      </p:sp>
      <p:sp>
        <p:nvSpPr>
          <p:cNvPr id="31" name="Pfeil nach unten 13">
            <a:extLst>
              <a:ext uri="{FF2B5EF4-FFF2-40B4-BE49-F238E27FC236}">
                <a16:creationId xmlns:a16="http://schemas.microsoft.com/office/drawing/2014/main" id="{B1E50DEA-E476-4FE1-A96E-F0C584076D17}"/>
              </a:ext>
            </a:extLst>
          </p:cNvPr>
          <p:cNvSpPr>
            <a:spLocks noChangeArrowheads="1"/>
          </p:cNvSpPr>
          <p:nvPr/>
        </p:nvSpPr>
        <p:spPr bwMode="auto">
          <a:xfrm>
            <a:off x="4411867" y="2992767"/>
            <a:ext cx="288925" cy="318487"/>
          </a:xfrm>
          <a:prstGeom prst="downArrow">
            <a:avLst>
              <a:gd name="adj1" fmla="val 50000"/>
              <a:gd name="adj2" fmla="val 49811"/>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Text Box 10">
            <a:extLst>
              <a:ext uri="{FF2B5EF4-FFF2-40B4-BE49-F238E27FC236}">
                <a16:creationId xmlns:a16="http://schemas.microsoft.com/office/drawing/2014/main" id="{9469FCFE-273F-4C52-AF4E-991AA9DF18E6}"/>
              </a:ext>
            </a:extLst>
          </p:cNvPr>
          <p:cNvSpPr txBox="1">
            <a:spLocks noChangeArrowheads="1"/>
          </p:cNvSpPr>
          <p:nvPr/>
        </p:nvSpPr>
        <p:spPr bwMode="auto">
          <a:xfrm>
            <a:off x="6271848" y="2359848"/>
            <a:ext cx="22390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Staatsgewalt</a:t>
            </a:r>
          </a:p>
        </p:txBody>
      </p:sp>
      <p:sp>
        <p:nvSpPr>
          <p:cNvPr id="33" name="Text Box 10">
            <a:extLst>
              <a:ext uri="{FF2B5EF4-FFF2-40B4-BE49-F238E27FC236}">
                <a16:creationId xmlns:a16="http://schemas.microsoft.com/office/drawing/2014/main" id="{EE8A7303-0C50-42D6-9772-D323E24A740E}"/>
              </a:ext>
            </a:extLst>
          </p:cNvPr>
          <p:cNvSpPr txBox="1">
            <a:spLocks noChangeArrowheads="1"/>
          </p:cNvSpPr>
          <p:nvPr/>
        </p:nvSpPr>
        <p:spPr bwMode="auto">
          <a:xfrm>
            <a:off x="6131382" y="3645849"/>
            <a:ext cx="2519999"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wichtige Institutionen des Staates;</a:t>
            </a:r>
          </a:p>
          <a:p>
            <a:pPr algn="ctr" eaLnBrk="1" hangingPunct="1"/>
            <a:r>
              <a:rPr lang="de-DE" altLang="de-DE" sz="2400" dirty="0">
                <a:solidFill>
                  <a:srgbClr val="333333"/>
                </a:solidFill>
                <a:latin typeface="Calibri" panose="020F0502020204030204" pitchFamily="34" charset="0"/>
              </a:rPr>
              <a:t>festgelegt in der Verfassung</a:t>
            </a:r>
          </a:p>
        </p:txBody>
      </p:sp>
      <p:sp>
        <p:nvSpPr>
          <p:cNvPr id="34" name="Pfeil nach unten 16">
            <a:extLst>
              <a:ext uri="{FF2B5EF4-FFF2-40B4-BE49-F238E27FC236}">
                <a16:creationId xmlns:a16="http://schemas.microsoft.com/office/drawing/2014/main" id="{536B9696-A95F-4887-A236-89C3BCBDD7A9}"/>
              </a:ext>
            </a:extLst>
          </p:cNvPr>
          <p:cNvSpPr>
            <a:spLocks noChangeArrowheads="1"/>
          </p:cNvSpPr>
          <p:nvPr/>
        </p:nvSpPr>
        <p:spPr bwMode="auto">
          <a:xfrm>
            <a:off x="7245167" y="2992767"/>
            <a:ext cx="288925" cy="318487"/>
          </a:xfrm>
          <a:prstGeom prst="downArrow">
            <a:avLst>
              <a:gd name="adj1" fmla="val 50000"/>
              <a:gd name="adj2" fmla="val 49811"/>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7" grpId="0"/>
      <p:bldP spid="28" grpId="0" animBg="1"/>
      <p:bldP spid="29" grpId="0"/>
      <p:bldP spid="30" grpId="0"/>
      <p:bldP spid="31" grpId="0" animBg="1"/>
      <p:bldP spid="32" grpId="0"/>
      <p:bldP spid="33" grpId="0"/>
      <p:bldP spid="3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„Wie funktioniert unser Staat?“ auf den Seiten 20 bis 21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213</Words>
  <Application>Microsoft Office PowerPoint</Application>
  <PresentationFormat>Bildschirmpräsentation (4:3)</PresentationFormat>
  <Paragraphs>28</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17</cp:revision>
  <dcterms:created xsi:type="dcterms:W3CDTF">2020-01-22T09:57:49Z</dcterms:created>
  <dcterms:modified xsi:type="dcterms:W3CDTF">2020-03-13T13:42:55Z</dcterms:modified>
</cp:coreProperties>
</file>