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9" r:id="rId5"/>
    <p:sldId id="310" r:id="rId6"/>
    <p:sldId id="308" r:id="rId7"/>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A02C94-0FFE-D141-7F5F-64597BC31323}" name="Patricia Dolejsi" initials="PD" userId="S::patricia.dolejsi@ms365.oebv.at::c907b17b-0a0f-425f-bb31-63209795a81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6C0A"/>
    <a:srgbClr val="FBC69B"/>
    <a:srgbClr val="A8CCD9"/>
    <a:srgbClr val="549BB5"/>
    <a:srgbClr val="FFFFFF"/>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81" d="100"/>
          <a:sy n="81" d="100"/>
        </p:scale>
        <p:origin x="691"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A2EBBB4-8499-930D-A374-2BE824D60B5D}"/>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579D357D-838F-C318-FC5B-6CD674956BE8}"/>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E65A6BBA-01CF-91C5-C898-48395166B75A}"/>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A1475AB6-C3A0-5FD8-9666-F696798B808F}"/>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BDA52808-15EE-B3EB-C090-368C0C8E5B1C}"/>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C00A5A73-2F5C-FED7-A3BE-C6961CE317AD}"/>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FF9BE2AB-E420-4ECA-A204-4BF1A9A6ACCB}"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7519F596-737F-B0E2-3C0C-53325AF409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1A8D2A1-3270-4655-9D29-B04D24B750E5}" type="slidenum">
              <a:rPr lang="de-DE" altLang="de-DE" smtClean="0"/>
              <a:pPr>
                <a:spcBef>
                  <a:spcPct val="0"/>
                </a:spcBef>
              </a:pPr>
              <a:t>1</a:t>
            </a:fld>
            <a:endParaRPr lang="de-DE" altLang="de-DE"/>
          </a:p>
        </p:txBody>
      </p:sp>
      <p:sp>
        <p:nvSpPr>
          <p:cNvPr id="6147" name="Rectangle 2">
            <a:extLst>
              <a:ext uri="{FF2B5EF4-FFF2-40B4-BE49-F238E27FC236}">
                <a16:creationId xmlns:a16="http://schemas.microsoft.com/office/drawing/2014/main" id="{ADA105AD-B114-2294-A157-E3FF771E8354}"/>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19D5C367-4523-2391-87FB-AEC464549F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1A75773-643B-FF2C-85DE-6830215C003A}"/>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1F771B55-5627-26B8-242B-3A8F77FA2F8F}"/>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5752D781-2B38-5C68-7AC5-F5A6D4C15FA0}"/>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29749B14-A4F0-312F-AF1D-A5040F0EF08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57430762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5719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58623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149865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9292795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60458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769586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7305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468920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1617452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2438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763303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1222502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6815752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1753149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114084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996739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97186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17748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1827063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8705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95536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329249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C9BB7CB5-9DFD-F344-70BC-84A4046666A9}"/>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C9AE71C2-AAF4-B4C8-0A59-860CEDB6A45A}"/>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A3847D9D-DE0C-6CF8-28F9-1DD31C3D80BB}"/>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278E923E-AF22-D0D4-820F-E7317CF4EB9B}"/>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4174A2F8-4F44-6A63-936D-9DD39AAB719E}"/>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9260268E-549A-F73F-7ED3-F6570A2CFD25}"/>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30219E2C-5FC3-CAFD-4DBA-3E74D6B15849}"/>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73"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846FF38-CD5A-2024-DF7E-661E6CBFB8FA}"/>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Box 17">
            <a:extLst>
              <a:ext uri="{FF2B5EF4-FFF2-40B4-BE49-F238E27FC236}">
                <a16:creationId xmlns:a16="http://schemas.microsoft.com/office/drawing/2014/main" id="{AFCCDD65-B991-49C7-8B68-830EA4150523}"/>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
        <p:nvSpPr>
          <p:cNvPr id="3" name="Rectangle 3">
            <a:extLst>
              <a:ext uri="{FF2B5EF4-FFF2-40B4-BE49-F238E27FC236}">
                <a16:creationId xmlns:a16="http://schemas.microsoft.com/office/drawing/2014/main" id="{5D0D783E-1F64-49E7-83E1-0C57F814535D}"/>
              </a:ext>
            </a:extLst>
          </p:cNvPr>
          <p:cNvSpPr txBox="1">
            <a:spLocks noChangeArrowheads="1"/>
          </p:cNvSpPr>
          <p:nvPr/>
        </p:nvSpPr>
        <p:spPr bwMode="auto">
          <a:xfrm>
            <a:off x="468313" y="836613"/>
            <a:ext cx="77724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a:lstStyle>
          <a:p>
            <a:pPr eaLnBrk="1" hangingPunct="1"/>
            <a:r>
              <a:rPr lang="de-DE" altLang="de-DE" dirty="0"/>
              <a:t>Bestäubungsmechanismus </a:t>
            </a:r>
            <a:br>
              <a:rPr lang="de-DE" altLang="de-DE" dirty="0"/>
            </a:br>
            <a:r>
              <a:rPr lang="de-DE" altLang="de-DE" dirty="0"/>
              <a:t>des Wiesen-Salbeis</a:t>
            </a:r>
            <a:endParaRPr lang="de-DE" altLang="de-DE" kern="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D915A-7A73-F6DF-2DF6-59E0E966E28C}"/>
              </a:ext>
            </a:extLst>
          </p:cNvPr>
          <p:cNvSpPr>
            <a:spLocks noGrp="1"/>
          </p:cNvSpPr>
          <p:nvPr>
            <p:ph type="title"/>
          </p:nvPr>
        </p:nvSpPr>
        <p:spPr>
          <a:xfrm>
            <a:off x="457199" y="93663"/>
            <a:ext cx="6275388" cy="527050"/>
          </a:xfrm>
        </p:spPr>
        <p:txBody>
          <a:bodyPr/>
          <a:lstStyle/>
          <a:p>
            <a:r>
              <a:rPr lang="de-DE" altLang="de-DE" dirty="0"/>
              <a:t>Bestäubungsmechanismus des Wiesen-Salbeis</a:t>
            </a:r>
            <a:endParaRPr lang="de-AT" dirty="0"/>
          </a:p>
        </p:txBody>
      </p:sp>
      <p:grpSp>
        <p:nvGrpSpPr>
          <p:cNvPr id="13" name="Group 37">
            <a:extLst>
              <a:ext uri="{FF2B5EF4-FFF2-40B4-BE49-F238E27FC236}">
                <a16:creationId xmlns:a16="http://schemas.microsoft.com/office/drawing/2014/main" id="{91C437EC-7596-7295-045D-3FE8F76FFEAD}"/>
              </a:ext>
            </a:extLst>
          </p:cNvPr>
          <p:cNvGrpSpPr>
            <a:grpSpLocks/>
          </p:cNvGrpSpPr>
          <p:nvPr/>
        </p:nvGrpSpPr>
        <p:grpSpPr bwMode="auto">
          <a:xfrm>
            <a:off x="3851275" y="1268413"/>
            <a:ext cx="4824413" cy="1439862"/>
            <a:chOff x="2517" y="618"/>
            <a:chExt cx="3039" cy="907"/>
          </a:xfrm>
        </p:grpSpPr>
        <p:sp>
          <p:nvSpPr>
            <p:cNvPr id="14" name="Rectangle 3">
              <a:extLst>
                <a:ext uri="{FF2B5EF4-FFF2-40B4-BE49-F238E27FC236}">
                  <a16:creationId xmlns:a16="http://schemas.microsoft.com/office/drawing/2014/main" id="{34B5C6AF-9124-628C-5EFA-E2C6757B3622}"/>
                </a:ext>
              </a:extLst>
            </p:cNvPr>
            <p:cNvSpPr>
              <a:spLocks noChangeArrowheads="1"/>
            </p:cNvSpPr>
            <p:nvPr/>
          </p:nvSpPr>
          <p:spPr bwMode="auto">
            <a:xfrm>
              <a:off x="2517" y="618"/>
              <a:ext cx="3039" cy="90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5" name="Text Box 36">
              <a:extLst>
                <a:ext uri="{FF2B5EF4-FFF2-40B4-BE49-F238E27FC236}">
                  <a16:creationId xmlns:a16="http://schemas.microsoft.com/office/drawing/2014/main" id="{D60DD92E-A058-B5DF-1C94-60D8FE5B2AC8}"/>
                </a:ext>
              </a:extLst>
            </p:cNvPr>
            <p:cNvSpPr txBox="1">
              <a:spLocks noChangeArrowheads="1"/>
            </p:cNvSpPr>
            <p:nvPr/>
          </p:nvSpPr>
          <p:spPr bwMode="auto">
            <a:xfrm>
              <a:off x="2562" y="652"/>
              <a:ext cx="2918" cy="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Beim Hineinkriechen in die Kronröhre </a:t>
              </a:r>
            </a:p>
            <a:p>
              <a:pPr eaLnBrk="1" hangingPunct="1">
                <a:spcBef>
                  <a:spcPct val="0"/>
                </a:spcBef>
                <a:buClrTx/>
                <a:buFontTx/>
                <a:buNone/>
              </a:pPr>
              <a:r>
                <a:rPr lang="de-DE" altLang="de-DE" sz="1600">
                  <a:latin typeface="Arial" panose="020B0604020202020204" pitchFamily="34" charset="0"/>
                </a:rPr>
                <a:t>betätigt die Hummel einen Hebelmechanismus.</a:t>
              </a:r>
            </a:p>
            <a:p>
              <a:pPr eaLnBrk="1" hangingPunct="1">
                <a:spcBef>
                  <a:spcPct val="0"/>
                </a:spcBef>
                <a:buClrTx/>
                <a:buFontTx/>
                <a:buNone/>
              </a:pPr>
              <a:r>
                <a:rPr lang="de-DE" altLang="de-DE" sz="1600">
                  <a:latin typeface="Arial" panose="020B0604020202020204" pitchFamily="34" charset="0"/>
                </a:rPr>
                <a:t>Die langen Staubfäden senken sich und die </a:t>
              </a:r>
            </a:p>
            <a:p>
              <a:pPr eaLnBrk="1" hangingPunct="1">
                <a:spcBef>
                  <a:spcPct val="0"/>
                </a:spcBef>
                <a:buClrTx/>
                <a:buFontTx/>
                <a:buNone/>
              </a:pPr>
              <a:r>
                <a:rPr lang="de-DE" altLang="de-DE" sz="1600">
                  <a:latin typeface="Arial" panose="020B0604020202020204" pitchFamily="34" charset="0"/>
                </a:rPr>
                <a:t>Staubbeutel werden auf den Rücken der Hummel</a:t>
              </a:r>
            </a:p>
            <a:p>
              <a:pPr eaLnBrk="1" hangingPunct="1">
                <a:spcBef>
                  <a:spcPct val="0"/>
                </a:spcBef>
                <a:buClrTx/>
                <a:buFontTx/>
                <a:buNone/>
              </a:pPr>
              <a:r>
                <a:rPr lang="de-DE" altLang="de-DE" sz="1600">
                  <a:latin typeface="Arial" panose="020B0604020202020204" pitchFamily="34" charset="0"/>
                </a:rPr>
                <a:t>gedrückt. Die Pollenkörner bleiben dort haften.</a:t>
              </a:r>
            </a:p>
          </p:txBody>
        </p:sp>
      </p:grpSp>
      <p:grpSp>
        <p:nvGrpSpPr>
          <p:cNvPr id="16" name="Group 42">
            <a:extLst>
              <a:ext uri="{FF2B5EF4-FFF2-40B4-BE49-F238E27FC236}">
                <a16:creationId xmlns:a16="http://schemas.microsoft.com/office/drawing/2014/main" id="{00169C63-3D35-AEFA-C895-93383F3395E4}"/>
              </a:ext>
            </a:extLst>
          </p:cNvPr>
          <p:cNvGrpSpPr>
            <a:grpSpLocks/>
          </p:cNvGrpSpPr>
          <p:nvPr/>
        </p:nvGrpSpPr>
        <p:grpSpPr bwMode="auto">
          <a:xfrm>
            <a:off x="3851275" y="3644900"/>
            <a:ext cx="4824413" cy="1800225"/>
            <a:chOff x="2426" y="2296"/>
            <a:chExt cx="3039" cy="1134"/>
          </a:xfrm>
        </p:grpSpPr>
        <p:sp>
          <p:nvSpPr>
            <p:cNvPr id="17" name="Rectangle 39">
              <a:extLst>
                <a:ext uri="{FF2B5EF4-FFF2-40B4-BE49-F238E27FC236}">
                  <a16:creationId xmlns:a16="http://schemas.microsoft.com/office/drawing/2014/main" id="{E475FA97-3D72-BFCE-64EE-438DFD3AD2B5}"/>
                </a:ext>
              </a:extLst>
            </p:cNvPr>
            <p:cNvSpPr>
              <a:spLocks noChangeArrowheads="1"/>
            </p:cNvSpPr>
            <p:nvPr/>
          </p:nvSpPr>
          <p:spPr bwMode="auto">
            <a:xfrm>
              <a:off x="2426" y="2296"/>
              <a:ext cx="3039" cy="1134"/>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8" name="Text Box 40">
              <a:extLst>
                <a:ext uri="{FF2B5EF4-FFF2-40B4-BE49-F238E27FC236}">
                  <a16:creationId xmlns:a16="http://schemas.microsoft.com/office/drawing/2014/main" id="{F01E05E7-5AA1-4B3B-4A8E-6CF4B74893C3}"/>
                </a:ext>
              </a:extLst>
            </p:cNvPr>
            <p:cNvSpPr txBox="1">
              <a:spLocks noChangeArrowheads="1"/>
            </p:cNvSpPr>
            <p:nvPr/>
          </p:nvSpPr>
          <p:spPr bwMode="auto">
            <a:xfrm>
              <a:off x="2471" y="2357"/>
              <a:ext cx="2788" cy="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dirty="0">
                  <a:latin typeface="Arial" panose="020B0604020202020204" pitchFamily="34" charset="0"/>
                </a:rPr>
                <a:t>Beim Besuch der nächsten Blüte werden die </a:t>
              </a:r>
              <a:br>
                <a:rPr lang="de-DE" altLang="de-DE" sz="1600" dirty="0">
                  <a:latin typeface="Arial" panose="020B0604020202020204" pitchFamily="34" charset="0"/>
                </a:rPr>
              </a:br>
              <a:r>
                <a:rPr lang="de-DE" altLang="de-DE" sz="1600" dirty="0">
                  <a:latin typeface="Arial" panose="020B0604020202020204" pitchFamily="34" charset="0"/>
                </a:rPr>
                <a:t>Pollenkörner auf der Narbe wieder</a:t>
              </a:r>
            </a:p>
            <a:p>
              <a:pPr eaLnBrk="1" hangingPunct="1">
                <a:spcBef>
                  <a:spcPct val="0"/>
                </a:spcBef>
                <a:buClrTx/>
                <a:buFontTx/>
                <a:buNone/>
              </a:pPr>
              <a:r>
                <a:rPr lang="de-DE" altLang="de-DE" sz="1600" dirty="0">
                  <a:latin typeface="Arial" panose="020B0604020202020204" pitchFamily="34" charset="0"/>
                </a:rPr>
                <a:t>abgestreift. </a:t>
              </a:r>
              <a:br>
                <a:rPr lang="de-DE" altLang="de-DE" sz="1600" dirty="0">
                  <a:latin typeface="Arial" panose="020B0604020202020204" pitchFamily="34" charset="0"/>
                </a:rPr>
              </a:br>
              <a:r>
                <a:rPr lang="de-DE" altLang="de-DE" sz="1600" dirty="0">
                  <a:latin typeface="Arial" panose="020B0604020202020204" pitchFamily="34" charset="0"/>
                </a:rPr>
                <a:t>Dann betätigt die Hummel wieder den Hebel-</a:t>
              </a:r>
              <a:br>
                <a:rPr lang="de-DE" altLang="de-DE" sz="1600" dirty="0">
                  <a:latin typeface="Arial" panose="020B0604020202020204" pitchFamily="34" charset="0"/>
                </a:rPr>
              </a:br>
              <a:r>
                <a:rPr lang="de-DE" altLang="de-DE" sz="1600" dirty="0" err="1">
                  <a:latin typeface="Arial" panose="020B0604020202020204" pitchFamily="34" charset="0"/>
                </a:rPr>
                <a:t>mechanismus</a:t>
              </a:r>
              <a:r>
                <a:rPr lang="de-DE" altLang="de-DE" sz="1600" dirty="0">
                  <a:latin typeface="Arial" panose="020B0604020202020204" pitchFamily="34" charset="0"/>
                </a:rPr>
                <a:t> und neuer Pollen gelangt auf </a:t>
              </a:r>
              <a:br>
                <a:rPr lang="de-DE" altLang="de-DE" sz="1600" dirty="0">
                  <a:latin typeface="Arial" panose="020B0604020202020204" pitchFamily="34" charset="0"/>
                </a:rPr>
              </a:br>
              <a:r>
                <a:rPr lang="de-DE" altLang="de-DE" sz="1600" dirty="0">
                  <a:latin typeface="Arial" panose="020B0604020202020204" pitchFamily="34" charset="0"/>
                </a:rPr>
                <a:t>ihren Körper.</a:t>
              </a:r>
            </a:p>
          </p:txBody>
        </p:sp>
      </p:grpSp>
      <p:pic>
        <p:nvPicPr>
          <p:cNvPr id="19" name="Picture 11" descr="U:\BioTOP\3\DUA\Tafelbilder\Illus\salbei_neu.JPG">
            <a:extLst>
              <a:ext uri="{FF2B5EF4-FFF2-40B4-BE49-F238E27FC236}">
                <a16:creationId xmlns:a16="http://schemas.microsoft.com/office/drawing/2014/main" id="{52DB04EF-1EA5-40C3-69CC-B4AA5A1732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52625"/>
          <a:stretch>
            <a:fillRect/>
          </a:stretch>
        </p:blipFill>
        <p:spPr bwMode="auto">
          <a:xfrm>
            <a:off x="323850" y="736600"/>
            <a:ext cx="2957513" cy="226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1" descr="U:\BioTOP\3\DUA\Tafelbilder\Illus\salbei_neu.JPG">
            <a:extLst>
              <a:ext uri="{FF2B5EF4-FFF2-40B4-BE49-F238E27FC236}">
                <a16:creationId xmlns:a16="http://schemas.microsoft.com/office/drawing/2014/main" id="{5B2E0A4A-4597-BA7A-A57C-B4C95C15B5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50000"/>
          <a:stretch>
            <a:fillRect/>
          </a:stretch>
        </p:blipFill>
        <p:spPr bwMode="auto">
          <a:xfrm>
            <a:off x="539750" y="3438525"/>
            <a:ext cx="2844800" cy="229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D915A-7A73-F6DF-2DF6-59E0E966E28C}"/>
              </a:ext>
            </a:extLst>
          </p:cNvPr>
          <p:cNvSpPr>
            <a:spLocks noGrp="1"/>
          </p:cNvSpPr>
          <p:nvPr>
            <p:ph type="title"/>
          </p:nvPr>
        </p:nvSpPr>
        <p:spPr>
          <a:xfrm>
            <a:off x="457199" y="93663"/>
            <a:ext cx="6275388" cy="527050"/>
          </a:xfrm>
        </p:spPr>
        <p:txBody>
          <a:bodyPr/>
          <a:lstStyle/>
          <a:p>
            <a:r>
              <a:rPr lang="de-DE" altLang="de-DE" dirty="0"/>
              <a:t>Bestäubungsmechanismus des Wiesen-Salbeis</a:t>
            </a:r>
            <a:endParaRPr lang="de-AT" dirty="0"/>
          </a:p>
        </p:txBody>
      </p:sp>
      <p:grpSp>
        <p:nvGrpSpPr>
          <p:cNvPr id="13" name="Group 37">
            <a:extLst>
              <a:ext uri="{FF2B5EF4-FFF2-40B4-BE49-F238E27FC236}">
                <a16:creationId xmlns:a16="http://schemas.microsoft.com/office/drawing/2014/main" id="{91C437EC-7596-7295-045D-3FE8F76FFEAD}"/>
              </a:ext>
            </a:extLst>
          </p:cNvPr>
          <p:cNvGrpSpPr>
            <a:grpSpLocks/>
          </p:cNvGrpSpPr>
          <p:nvPr/>
        </p:nvGrpSpPr>
        <p:grpSpPr bwMode="auto">
          <a:xfrm>
            <a:off x="3851275" y="1268413"/>
            <a:ext cx="4824413" cy="1439862"/>
            <a:chOff x="2517" y="618"/>
            <a:chExt cx="3039" cy="907"/>
          </a:xfrm>
        </p:grpSpPr>
        <p:sp>
          <p:nvSpPr>
            <p:cNvPr id="14" name="Rectangle 3">
              <a:extLst>
                <a:ext uri="{FF2B5EF4-FFF2-40B4-BE49-F238E27FC236}">
                  <a16:creationId xmlns:a16="http://schemas.microsoft.com/office/drawing/2014/main" id="{34B5C6AF-9124-628C-5EFA-E2C6757B3622}"/>
                </a:ext>
              </a:extLst>
            </p:cNvPr>
            <p:cNvSpPr>
              <a:spLocks noChangeArrowheads="1"/>
            </p:cNvSpPr>
            <p:nvPr/>
          </p:nvSpPr>
          <p:spPr bwMode="auto">
            <a:xfrm>
              <a:off x="2517" y="618"/>
              <a:ext cx="3039" cy="90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5" name="Text Box 36">
              <a:extLst>
                <a:ext uri="{FF2B5EF4-FFF2-40B4-BE49-F238E27FC236}">
                  <a16:creationId xmlns:a16="http://schemas.microsoft.com/office/drawing/2014/main" id="{D60DD92E-A058-B5DF-1C94-60D8FE5B2AC8}"/>
                </a:ext>
              </a:extLst>
            </p:cNvPr>
            <p:cNvSpPr txBox="1">
              <a:spLocks noChangeArrowheads="1"/>
            </p:cNvSpPr>
            <p:nvPr/>
          </p:nvSpPr>
          <p:spPr bwMode="auto">
            <a:xfrm>
              <a:off x="2562" y="652"/>
              <a:ext cx="2918" cy="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Beim Hineinkriechen in die Kronröhre </a:t>
              </a:r>
            </a:p>
            <a:p>
              <a:pPr eaLnBrk="1" hangingPunct="1">
                <a:spcBef>
                  <a:spcPct val="0"/>
                </a:spcBef>
                <a:buClrTx/>
                <a:buFontTx/>
                <a:buNone/>
              </a:pPr>
              <a:r>
                <a:rPr lang="de-DE" altLang="de-DE" sz="1600">
                  <a:latin typeface="Arial" panose="020B0604020202020204" pitchFamily="34" charset="0"/>
                </a:rPr>
                <a:t>betätigt die Hummel einen Hebelmechanismus.</a:t>
              </a:r>
            </a:p>
            <a:p>
              <a:pPr eaLnBrk="1" hangingPunct="1">
                <a:spcBef>
                  <a:spcPct val="0"/>
                </a:spcBef>
                <a:buClrTx/>
                <a:buFontTx/>
                <a:buNone/>
              </a:pPr>
              <a:r>
                <a:rPr lang="de-DE" altLang="de-DE" sz="1600">
                  <a:latin typeface="Arial" panose="020B0604020202020204" pitchFamily="34" charset="0"/>
                </a:rPr>
                <a:t>Die langen Staubfäden senken sich und die </a:t>
              </a:r>
            </a:p>
            <a:p>
              <a:pPr eaLnBrk="1" hangingPunct="1">
                <a:spcBef>
                  <a:spcPct val="0"/>
                </a:spcBef>
                <a:buClrTx/>
                <a:buFontTx/>
                <a:buNone/>
              </a:pPr>
              <a:r>
                <a:rPr lang="de-DE" altLang="de-DE" sz="1600">
                  <a:latin typeface="Arial" panose="020B0604020202020204" pitchFamily="34" charset="0"/>
                </a:rPr>
                <a:t>Staubbeutel werden auf den Rücken der Hummel</a:t>
              </a:r>
            </a:p>
            <a:p>
              <a:pPr eaLnBrk="1" hangingPunct="1">
                <a:spcBef>
                  <a:spcPct val="0"/>
                </a:spcBef>
                <a:buClrTx/>
                <a:buFontTx/>
                <a:buNone/>
              </a:pPr>
              <a:r>
                <a:rPr lang="de-DE" altLang="de-DE" sz="1600">
                  <a:latin typeface="Arial" panose="020B0604020202020204" pitchFamily="34" charset="0"/>
                </a:rPr>
                <a:t>gedrückt. Die Pollenkörner bleiben dort haften.</a:t>
              </a:r>
            </a:p>
          </p:txBody>
        </p:sp>
      </p:grpSp>
      <p:grpSp>
        <p:nvGrpSpPr>
          <p:cNvPr id="16" name="Group 42">
            <a:extLst>
              <a:ext uri="{FF2B5EF4-FFF2-40B4-BE49-F238E27FC236}">
                <a16:creationId xmlns:a16="http://schemas.microsoft.com/office/drawing/2014/main" id="{00169C63-3D35-AEFA-C895-93383F3395E4}"/>
              </a:ext>
            </a:extLst>
          </p:cNvPr>
          <p:cNvGrpSpPr>
            <a:grpSpLocks/>
          </p:cNvGrpSpPr>
          <p:nvPr/>
        </p:nvGrpSpPr>
        <p:grpSpPr bwMode="auto">
          <a:xfrm>
            <a:off x="3851275" y="3644900"/>
            <a:ext cx="4824413" cy="1800225"/>
            <a:chOff x="2426" y="2296"/>
            <a:chExt cx="3039" cy="1134"/>
          </a:xfrm>
        </p:grpSpPr>
        <p:sp>
          <p:nvSpPr>
            <p:cNvPr id="17" name="Rectangle 39">
              <a:extLst>
                <a:ext uri="{FF2B5EF4-FFF2-40B4-BE49-F238E27FC236}">
                  <a16:creationId xmlns:a16="http://schemas.microsoft.com/office/drawing/2014/main" id="{E475FA97-3D72-BFCE-64EE-438DFD3AD2B5}"/>
                </a:ext>
              </a:extLst>
            </p:cNvPr>
            <p:cNvSpPr>
              <a:spLocks noChangeArrowheads="1"/>
            </p:cNvSpPr>
            <p:nvPr/>
          </p:nvSpPr>
          <p:spPr bwMode="auto">
            <a:xfrm>
              <a:off x="2426" y="2296"/>
              <a:ext cx="3039" cy="1134"/>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8" name="Text Box 40">
              <a:extLst>
                <a:ext uri="{FF2B5EF4-FFF2-40B4-BE49-F238E27FC236}">
                  <a16:creationId xmlns:a16="http://schemas.microsoft.com/office/drawing/2014/main" id="{F01E05E7-5AA1-4B3B-4A8E-6CF4B74893C3}"/>
                </a:ext>
              </a:extLst>
            </p:cNvPr>
            <p:cNvSpPr txBox="1">
              <a:spLocks noChangeArrowheads="1"/>
            </p:cNvSpPr>
            <p:nvPr/>
          </p:nvSpPr>
          <p:spPr bwMode="auto">
            <a:xfrm>
              <a:off x="2471" y="2357"/>
              <a:ext cx="2788" cy="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r>
                <a:rPr lang="de-DE" altLang="de-DE" sz="1600">
                  <a:latin typeface="Arial" panose="020B0604020202020204" pitchFamily="34" charset="0"/>
                </a:rPr>
                <a:t>Beim Besuch der nächsten Blüte werden die </a:t>
              </a:r>
              <a:br>
                <a:rPr lang="de-DE" altLang="de-DE" sz="1600">
                  <a:latin typeface="Arial" panose="020B0604020202020204" pitchFamily="34" charset="0"/>
                </a:rPr>
              </a:br>
              <a:r>
                <a:rPr lang="de-DE" altLang="de-DE" sz="1600">
                  <a:latin typeface="Arial" panose="020B0604020202020204" pitchFamily="34" charset="0"/>
                </a:rPr>
                <a:t>Pollenkörner durch die gegabelte Narbe wieder</a:t>
              </a:r>
            </a:p>
            <a:p>
              <a:pPr eaLnBrk="1" hangingPunct="1">
                <a:spcBef>
                  <a:spcPct val="0"/>
                </a:spcBef>
                <a:buClrTx/>
                <a:buFontTx/>
                <a:buNone/>
              </a:pPr>
              <a:r>
                <a:rPr lang="de-DE" altLang="de-DE" sz="1600">
                  <a:latin typeface="Arial" panose="020B0604020202020204" pitchFamily="34" charset="0"/>
                </a:rPr>
                <a:t>abgestreift. </a:t>
              </a:r>
              <a:br>
                <a:rPr lang="de-DE" altLang="de-DE" sz="1600">
                  <a:latin typeface="Arial" panose="020B0604020202020204" pitchFamily="34" charset="0"/>
                </a:rPr>
              </a:br>
              <a:r>
                <a:rPr lang="de-DE" altLang="de-DE" sz="1600">
                  <a:latin typeface="Arial" panose="020B0604020202020204" pitchFamily="34" charset="0"/>
                </a:rPr>
                <a:t>Dann betätigt die Hummel wieder den Hebel-</a:t>
              </a:r>
              <a:br>
                <a:rPr lang="de-DE" altLang="de-DE" sz="1600">
                  <a:latin typeface="Arial" panose="020B0604020202020204" pitchFamily="34" charset="0"/>
                </a:rPr>
              </a:br>
              <a:r>
                <a:rPr lang="de-DE" altLang="de-DE" sz="1600">
                  <a:latin typeface="Arial" panose="020B0604020202020204" pitchFamily="34" charset="0"/>
                </a:rPr>
                <a:t>mechanismus und neuer Pollen gelangt auf </a:t>
              </a:r>
              <a:br>
                <a:rPr lang="de-DE" altLang="de-DE" sz="1600">
                  <a:latin typeface="Arial" panose="020B0604020202020204" pitchFamily="34" charset="0"/>
                </a:rPr>
              </a:br>
              <a:r>
                <a:rPr lang="de-DE" altLang="de-DE" sz="1600">
                  <a:latin typeface="Arial" panose="020B0604020202020204" pitchFamily="34" charset="0"/>
                </a:rPr>
                <a:t>ihren Körper.</a:t>
              </a:r>
            </a:p>
          </p:txBody>
        </p:sp>
      </p:grpSp>
      <p:pic>
        <p:nvPicPr>
          <p:cNvPr id="19" name="Picture 11" descr="U:\BioTOP\3\DUA\Tafelbilder\Illus\salbei_neu.JPG">
            <a:extLst>
              <a:ext uri="{FF2B5EF4-FFF2-40B4-BE49-F238E27FC236}">
                <a16:creationId xmlns:a16="http://schemas.microsoft.com/office/drawing/2014/main" id="{52DB04EF-1EA5-40C3-69CC-B4AA5A1732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52625"/>
          <a:stretch>
            <a:fillRect/>
          </a:stretch>
        </p:blipFill>
        <p:spPr bwMode="auto">
          <a:xfrm>
            <a:off x="323850" y="736600"/>
            <a:ext cx="2957513" cy="226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1" descr="U:\BioTOP\3\DUA\Tafelbilder\Illus\salbei_neu.JPG">
            <a:extLst>
              <a:ext uri="{FF2B5EF4-FFF2-40B4-BE49-F238E27FC236}">
                <a16:creationId xmlns:a16="http://schemas.microsoft.com/office/drawing/2014/main" id="{5B2E0A4A-4597-BA7A-A57C-B4C95C15B5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50000"/>
          <a:stretch>
            <a:fillRect/>
          </a:stretch>
        </p:blipFill>
        <p:spPr bwMode="auto">
          <a:xfrm>
            <a:off x="539750" y="3438525"/>
            <a:ext cx="2844800" cy="229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7870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DD915A-7A73-F6DF-2DF6-59E0E966E28C}"/>
              </a:ext>
            </a:extLst>
          </p:cNvPr>
          <p:cNvSpPr>
            <a:spLocks noGrp="1"/>
          </p:cNvSpPr>
          <p:nvPr>
            <p:ph type="title"/>
          </p:nvPr>
        </p:nvSpPr>
        <p:spPr>
          <a:xfrm>
            <a:off x="457199" y="93663"/>
            <a:ext cx="6275388" cy="527050"/>
          </a:xfrm>
        </p:spPr>
        <p:txBody>
          <a:bodyPr/>
          <a:lstStyle/>
          <a:p>
            <a:r>
              <a:rPr lang="de-DE" altLang="de-DE" dirty="0"/>
              <a:t>Bestäubungsmechanismus des Wiesen-Salbeis</a:t>
            </a:r>
            <a:endParaRPr lang="de-AT" dirty="0"/>
          </a:p>
        </p:txBody>
      </p:sp>
      <p:sp>
        <p:nvSpPr>
          <p:cNvPr id="14" name="Rectangle 3">
            <a:extLst>
              <a:ext uri="{FF2B5EF4-FFF2-40B4-BE49-F238E27FC236}">
                <a16:creationId xmlns:a16="http://schemas.microsoft.com/office/drawing/2014/main" id="{34B5C6AF-9124-628C-5EFA-E2C6757B3622}"/>
              </a:ext>
            </a:extLst>
          </p:cNvPr>
          <p:cNvSpPr>
            <a:spLocks noChangeArrowheads="1"/>
          </p:cNvSpPr>
          <p:nvPr/>
        </p:nvSpPr>
        <p:spPr bwMode="auto">
          <a:xfrm>
            <a:off x="3851275" y="1268413"/>
            <a:ext cx="4824413" cy="14398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7" name="Rectangle 39">
            <a:extLst>
              <a:ext uri="{FF2B5EF4-FFF2-40B4-BE49-F238E27FC236}">
                <a16:creationId xmlns:a16="http://schemas.microsoft.com/office/drawing/2014/main" id="{E475FA97-3D72-BFCE-64EE-438DFD3AD2B5}"/>
              </a:ext>
            </a:extLst>
          </p:cNvPr>
          <p:cNvSpPr>
            <a:spLocks noChangeArrowheads="1"/>
          </p:cNvSpPr>
          <p:nvPr/>
        </p:nvSpPr>
        <p:spPr bwMode="auto">
          <a:xfrm>
            <a:off x="3851275" y="3644900"/>
            <a:ext cx="4824413" cy="180022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pic>
        <p:nvPicPr>
          <p:cNvPr id="19" name="Picture 11" descr="U:\BioTOP\3\DUA\Tafelbilder\Illus\salbei_neu.JPG">
            <a:extLst>
              <a:ext uri="{FF2B5EF4-FFF2-40B4-BE49-F238E27FC236}">
                <a16:creationId xmlns:a16="http://schemas.microsoft.com/office/drawing/2014/main" id="{52DB04EF-1EA5-40C3-69CC-B4AA5A1732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52625"/>
          <a:stretch>
            <a:fillRect/>
          </a:stretch>
        </p:blipFill>
        <p:spPr bwMode="auto">
          <a:xfrm>
            <a:off x="323850" y="736600"/>
            <a:ext cx="2957513" cy="226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1" descr="U:\BioTOP\3\DUA\Tafelbilder\Illus\salbei_neu.JPG">
            <a:extLst>
              <a:ext uri="{FF2B5EF4-FFF2-40B4-BE49-F238E27FC236}">
                <a16:creationId xmlns:a16="http://schemas.microsoft.com/office/drawing/2014/main" id="{5B2E0A4A-4597-BA7A-A57C-B4C95C15B5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50000"/>
          <a:stretch>
            <a:fillRect/>
          </a:stretch>
        </p:blipFill>
        <p:spPr bwMode="auto">
          <a:xfrm>
            <a:off x="539750" y="3438525"/>
            <a:ext cx="2844800" cy="229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831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6DC85366-848C-4043-BED3-65660F321BB6}"/>
              </a:ext>
            </a:extLst>
          </p:cNvPr>
          <p:cNvSpPr>
            <a:spLocks noGrp="1" noChangeArrowheads="1"/>
          </p:cNvSpPr>
          <p:nvPr>
            <p:ph type="title" idx="4294967295"/>
          </p:nvPr>
        </p:nvSpPr>
        <p:spPr/>
        <p:txBody>
          <a:bodyPr/>
          <a:lstStyle/>
          <a:p>
            <a:pPr eaLnBrk="1" hangingPunct="1"/>
            <a:r>
              <a:rPr lang="de-DE" altLang="de-DE"/>
              <a:t>Tafelbildinfo</a:t>
            </a:r>
          </a:p>
        </p:txBody>
      </p:sp>
      <p:sp>
        <p:nvSpPr>
          <p:cNvPr id="10243" name="Rectangle 5">
            <a:extLst>
              <a:ext uri="{FF2B5EF4-FFF2-40B4-BE49-F238E27FC236}">
                <a16:creationId xmlns:a16="http://schemas.microsoft.com/office/drawing/2014/main" id="{72FC2F80-6EC8-F127-479D-82F5600C74AE}"/>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0244" name="AutoShape 4">
            <a:hlinkClick r:id="" action="ppaction://hlinkshowjump?jump=lastslideviewed" highlightClick="1"/>
            <a:extLst>
              <a:ext uri="{FF2B5EF4-FFF2-40B4-BE49-F238E27FC236}">
                <a16:creationId xmlns:a16="http://schemas.microsoft.com/office/drawing/2014/main" id="{0F6B0AD6-8141-21BB-CB9F-224A86AC8018}"/>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45" name="Rectangle 6">
            <a:extLst>
              <a:ext uri="{FF2B5EF4-FFF2-40B4-BE49-F238E27FC236}">
                <a16:creationId xmlns:a16="http://schemas.microsoft.com/office/drawing/2014/main" id="{6495CDE6-09F0-C3F0-23A3-DD35962BBBF8}"/>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dirty="0"/>
              <a:t> </a:t>
            </a:r>
            <a:endParaRPr lang="de-DE" altLang="de-DE" sz="1100" b="1" dirty="0"/>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dirty="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dirty="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dirty="0">
                <a:latin typeface="Arial" panose="020B0604020202020204" pitchFamily="34" charset="0"/>
              </a:rPr>
              <a:t> Die letzte Folie „Zum Ausfüllen“ gibt nur ein Gerüst vor, das Sie ausfüllen können: entweder auf eine OHP-Folie kopiert oder mit Hilfe des Whiteboards und der Stiftfunktion in </a:t>
            </a:r>
            <a:r>
              <a:rPr lang="de-DE" altLang="de-DE" sz="1200" dirty="0" err="1">
                <a:latin typeface="Arial" panose="020B0604020202020204" pitchFamily="34" charset="0"/>
              </a:rPr>
              <a:t>Powerpoint</a:t>
            </a:r>
            <a:r>
              <a:rPr lang="de-DE" altLang="de-DE" sz="1200" dirty="0">
                <a:latin typeface="Arial" panose="020B0604020202020204" pitchFamily="34" charset="0"/>
              </a:rPr>
              <a:t>. Oder Sie drucken die Folie einfach aus und beschriften sie dann.</a:t>
            </a:r>
          </a:p>
          <a:p>
            <a:pPr eaLnBrk="1" hangingPunct="1">
              <a:lnSpc>
                <a:spcPct val="80000"/>
              </a:lnSpc>
              <a:buFontTx/>
              <a:buChar char="-"/>
            </a:pPr>
            <a:endParaRPr lang="de-DE" altLang="de-DE" sz="1200" dirty="0">
              <a:latin typeface="Arial" panose="020B0604020202020204" pitchFamily="34" charset="0"/>
            </a:endParaRPr>
          </a:p>
          <a:p>
            <a:pPr eaLnBrk="1" hangingPunct="1">
              <a:lnSpc>
                <a:spcPct val="80000"/>
              </a:lnSpc>
              <a:buFontTx/>
              <a:buNone/>
            </a:pPr>
            <a:r>
              <a:rPr lang="de-DE" altLang="de-DE" sz="1200" dirty="0">
                <a:latin typeface="Arial" panose="020B0604020202020204" pitchFamily="34" charset="0"/>
              </a:rPr>
              <a:t>Wir wünschen Ihnen einen erfolgreichen Unterricht!</a:t>
            </a: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p:txBody>
      </p:sp>
      <p:sp>
        <p:nvSpPr>
          <p:cNvPr id="10246" name="Rectangle 6">
            <a:extLst>
              <a:ext uri="{FF2B5EF4-FFF2-40B4-BE49-F238E27FC236}">
                <a16:creationId xmlns:a16="http://schemas.microsoft.com/office/drawing/2014/main" id="{0DEB3EA4-7C72-50D5-15F1-B1206ED9FF59}"/>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a:latin typeface="Arial" panose="020B0604020202020204" pitchFamily="34" charset="0"/>
              </a:rPr>
              <a:t> </a:t>
            </a:r>
            <a:endParaRPr lang="de-DE" altLang="de-DE" sz="1200" b="1">
              <a:latin typeface="Arial" panose="020B0604020202020204" pitchFamily="34" charset="0"/>
            </a:endParaRPr>
          </a:p>
          <a:p>
            <a:pPr eaLnBrk="1" hangingPunct="1">
              <a:spcBef>
                <a:spcPct val="0"/>
              </a:spcBef>
              <a:buClrTx/>
              <a:buFontTx/>
              <a:buNone/>
            </a:pPr>
            <a:r>
              <a:rPr lang="de-DE" altLang="de-DE" sz="1200" b="1">
                <a:latin typeface="Arial" panose="020B0604020202020204" pitchFamily="34" charset="0"/>
              </a:rPr>
              <a:t>Impressum</a:t>
            </a:r>
          </a:p>
          <a:p>
            <a:pPr eaLnBrk="1" hangingPunct="1">
              <a:spcBef>
                <a:spcPct val="0"/>
              </a:spcBef>
              <a:buClrTx/>
              <a:buFontTx/>
              <a:buNone/>
            </a:pPr>
            <a:r>
              <a:rPr lang="de-DE" altLang="de-DE" sz="1200">
                <a:latin typeface="Arial" panose="020B0604020202020204" pitchFamily="34" charset="0"/>
                <a:cs typeface="Arial" panose="020B0604020202020204" pitchFamily="34" charset="0"/>
              </a:rPr>
              <a:t>© Österreichischer Bundesverlag Schulbuch GmbH &amp; Co. KG, Wien 2024</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Marion Reich, Wien</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rPr>
              <a:t>Grafiknachweis: Dr. Michel Fleck, Wien</a:t>
            </a:r>
          </a:p>
          <a:p>
            <a:pPr eaLnBrk="1" hangingPunct="1">
              <a:spcBef>
                <a:spcPct val="0"/>
              </a:spcBef>
              <a:buClrTx/>
              <a:buFontTx/>
              <a:buNone/>
            </a:pPr>
            <a:endParaRPr lang="de-DE" altLang="de-DE" sz="120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a:latin typeface="Arial" panose="020B0604020202020204" pitchFamily="34" charset="0"/>
              </a:rPr>
              <a:t>www.oebv.at</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a:latin typeface="Arial" panose="020B0604020202020204" pitchFamily="34" charset="0"/>
            </a:endParaRPr>
          </a:p>
          <a:p>
            <a:pPr eaLnBrk="1" hangingPunct="1">
              <a:spcBef>
                <a:spcPct val="0"/>
              </a:spcBef>
              <a:buClrTx/>
              <a:buFontTx/>
              <a:buNone/>
            </a:pPr>
            <a:r>
              <a:rPr lang="de-DE" altLang="de-DE" sz="1200">
                <a:latin typeface="Arial" panose="020B0604020202020204" pitchFamily="34" charset="0"/>
              </a:rPr>
              <a:t>Jede Nutzung in anderen als den genannten Fällen bedarf der vorherigen schriftlichen Einwilligung des Verlages.</a:t>
            </a:r>
          </a:p>
        </p:txBody>
      </p:sp>
      <p:pic>
        <p:nvPicPr>
          <p:cNvPr id="10247" name="Picture 2">
            <a:extLst>
              <a:ext uri="{FF2B5EF4-FFF2-40B4-BE49-F238E27FC236}">
                <a16:creationId xmlns:a16="http://schemas.microsoft.com/office/drawing/2014/main" id="{9C5C97D0-E3DF-D827-F33E-FF8334D706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402</Words>
  <Application>Microsoft Office PowerPoint</Application>
  <PresentationFormat>Bildschirmpräsentation (4:3)</PresentationFormat>
  <Paragraphs>42</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2</vt:lpstr>
      <vt:lpstr>Benutzerdefiniertes Design</vt:lpstr>
      <vt:lpstr>PowerPoint-Präsentation</vt:lpstr>
      <vt:lpstr>Bestäubungsmechanismus des Wiesen-Salbeis</vt:lpstr>
      <vt:lpstr>Bestäubungsmechanismus des Wiesen-Salbeis</vt:lpstr>
      <vt:lpstr>Bestäubungsmechanismus des Wiesen-Salbeis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tierische Zelle</dc:title>
  <dc:creator>Sabrina</dc:creator>
  <cp:lastModifiedBy>Patricia Dolejsi</cp:lastModifiedBy>
  <cp:revision>192</cp:revision>
  <dcterms:created xsi:type="dcterms:W3CDTF">2008-04-29T08:40:23Z</dcterms:created>
  <dcterms:modified xsi:type="dcterms:W3CDTF">2024-02-14T14:01:19Z</dcterms:modified>
</cp:coreProperties>
</file>