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93" r:id="rId2"/>
    <p:sldId id="295" r:id="rId3"/>
    <p:sldId id="294" r:id="rId4"/>
    <p:sldId id="296" r:id="rId5"/>
    <p:sldId id="299" r:id="rId6"/>
    <p:sldId id="300" r:id="rId7"/>
    <p:sldId id="301" r:id="rId8"/>
    <p:sldId id="302" r:id="rId9"/>
    <p:sldId id="303" r:id="rId10"/>
    <p:sldId id="304" r:id="rId11"/>
    <p:sldId id="305" r:id="rId12"/>
    <p:sldId id="306" r:id="rId13"/>
    <p:sldId id="307" r:id="rId14"/>
    <p:sldId id="308" r:id="rId15"/>
    <p:sldId id="298" r:id="rId16"/>
    <p:sldId id="297" r:id="rId17"/>
    <p:sldId id="310" r:id="rId18"/>
    <p:sldId id="311" r:id="rId19"/>
    <p:sldId id="312" r:id="rId20"/>
    <p:sldId id="313" r:id="rId21"/>
    <p:sldId id="314" r:id="rId22"/>
    <p:sldId id="315" r:id="rId23"/>
    <p:sldId id="316" r:id="rId24"/>
    <p:sldId id="317" r:id="rId25"/>
    <p:sldId id="318" r:id="rId26"/>
    <p:sldId id="320" r:id="rId27"/>
    <p:sldId id="319" r:id="rId28"/>
    <p:sldId id="321" r:id="rId29"/>
    <p:sldId id="322" r:id="rId30"/>
    <p:sldId id="323" r:id="rId31"/>
    <p:sldId id="324" r:id="rId32"/>
    <p:sldId id="292" r:id="rId3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FFCC00"/>
    <a:srgbClr val="FF993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C49770D-2845-47AD-77BE-D035C6BC232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DF71B18-8CB9-4841-D573-5DF052E94DF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881EF25-E83D-427C-B44C-1930D2B96067}" type="datetimeFigureOut">
              <a:rPr lang="de-AT"/>
              <a:pPr>
                <a:defRPr/>
              </a:pPr>
              <a:t>03.01.2026</a:t>
            </a:fld>
            <a:endParaRPr lang="de-AT"/>
          </a:p>
        </p:txBody>
      </p:sp>
      <p:sp>
        <p:nvSpPr>
          <p:cNvPr id="4" name="Fußzeilenplatzhalter 3">
            <a:extLst>
              <a:ext uri="{FF2B5EF4-FFF2-40B4-BE49-F238E27FC236}">
                <a16:creationId xmlns:a16="http://schemas.microsoft.com/office/drawing/2014/main" id="{62B9C497-6163-C106-F251-85B282F9711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23E54B-14EC-0738-A656-826D957EDAA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4F2C01D-BEB8-4109-ADC2-AECEA837BBCA}"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C145397-8EF7-8F4C-B0FB-08B20185ABB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A88FEC8-0E16-C96B-3AC2-ABFA1E01C67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EDF6724-5136-45D2-B2A3-E49E127B108B}" type="datetimeFigureOut">
              <a:rPr lang="de-AT"/>
              <a:pPr>
                <a:defRPr/>
              </a:pPr>
              <a:t>03.01.2026</a:t>
            </a:fld>
            <a:endParaRPr lang="de-AT"/>
          </a:p>
        </p:txBody>
      </p:sp>
      <p:sp>
        <p:nvSpPr>
          <p:cNvPr id="4" name="Folienbildplatzhalter 3">
            <a:extLst>
              <a:ext uri="{FF2B5EF4-FFF2-40B4-BE49-F238E27FC236}">
                <a16:creationId xmlns:a16="http://schemas.microsoft.com/office/drawing/2014/main" id="{77829D54-0795-EE86-AD83-4391F101DC8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D6B31A7-E148-7244-E3C0-A330E920EF3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1E765E7-1A65-E532-BF05-4EE04097BAF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662BDF36-A7C4-A974-289B-556173CFF23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7FC74B1-E586-4002-A7A8-6D4D950C07BD}"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17286440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90BFB0A-097C-D949-B2EC-B749D02AEBB0}"/>
              </a:ext>
            </a:extLst>
          </p:cNvPr>
          <p:cNvSpPr>
            <a:spLocks noGrp="1"/>
          </p:cNvSpPr>
          <p:nvPr>
            <p:ph type="dt" sz="half" idx="10"/>
          </p:nvPr>
        </p:nvSpPr>
        <p:spPr/>
        <p:txBody>
          <a:bodyPr/>
          <a:lstStyle>
            <a:lvl1pPr>
              <a:defRPr/>
            </a:lvl1pPr>
          </a:lstStyle>
          <a:p>
            <a:pPr>
              <a:defRPr/>
            </a:pPr>
            <a:fld id="{19204753-6B40-4305-8CBB-3A130756BB49}" type="datetimeFigureOut">
              <a:rPr lang="de-AT"/>
              <a:pPr>
                <a:defRPr/>
              </a:pPr>
              <a:t>03.01.2026</a:t>
            </a:fld>
            <a:endParaRPr lang="de-AT"/>
          </a:p>
        </p:txBody>
      </p:sp>
      <p:sp>
        <p:nvSpPr>
          <p:cNvPr id="5" name="Fußzeilenplatzhalter 4">
            <a:extLst>
              <a:ext uri="{FF2B5EF4-FFF2-40B4-BE49-F238E27FC236}">
                <a16:creationId xmlns:a16="http://schemas.microsoft.com/office/drawing/2014/main" id="{A95AB164-B0A8-52C3-B9FD-50F5ED99CE5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3901FC8-A6C3-4573-DA42-5CEABA32FF85}"/>
              </a:ext>
            </a:extLst>
          </p:cNvPr>
          <p:cNvSpPr>
            <a:spLocks noGrp="1"/>
          </p:cNvSpPr>
          <p:nvPr>
            <p:ph type="sldNum" sz="quarter" idx="12"/>
          </p:nvPr>
        </p:nvSpPr>
        <p:spPr/>
        <p:txBody>
          <a:bodyPr/>
          <a:lstStyle>
            <a:lvl1pPr>
              <a:defRPr/>
            </a:lvl1pPr>
          </a:lstStyle>
          <a:p>
            <a:pPr>
              <a:defRPr/>
            </a:pPr>
            <a:fld id="{87EA7C40-9735-4DBA-BA4D-96449381920C}" type="slidenum">
              <a:rPr lang="de-AT" altLang="de-DE"/>
              <a:pPr>
                <a:defRPr/>
              </a:pPr>
              <a:t>‹Nr.›</a:t>
            </a:fld>
            <a:endParaRPr lang="de-AT" altLang="de-DE"/>
          </a:p>
        </p:txBody>
      </p:sp>
    </p:spTree>
    <p:extLst>
      <p:ext uri="{BB962C8B-B14F-4D97-AF65-F5344CB8AC3E}">
        <p14:creationId xmlns:p14="http://schemas.microsoft.com/office/powerpoint/2010/main" val="162573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2C63FA1-AAB5-93E8-002A-A0B698F91392}"/>
              </a:ext>
            </a:extLst>
          </p:cNvPr>
          <p:cNvSpPr>
            <a:spLocks noGrp="1"/>
          </p:cNvSpPr>
          <p:nvPr>
            <p:ph type="dt" sz="half" idx="10"/>
          </p:nvPr>
        </p:nvSpPr>
        <p:spPr/>
        <p:txBody>
          <a:bodyPr/>
          <a:lstStyle>
            <a:lvl1pPr>
              <a:defRPr/>
            </a:lvl1pPr>
          </a:lstStyle>
          <a:p>
            <a:pPr>
              <a:defRPr/>
            </a:pPr>
            <a:fld id="{1A578177-3BCD-4CC1-88B7-C3F587B686BC}" type="datetimeFigureOut">
              <a:rPr lang="de-AT"/>
              <a:pPr>
                <a:defRPr/>
              </a:pPr>
              <a:t>03.01.2026</a:t>
            </a:fld>
            <a:endParaRPr lang="de-AT"/>
          </a:p>
        </p:txBody>
      </p:sp>
      <p:sp>
        <p:nvSpPr>
          <p:cNvPr id="5" name="Fußzeilenplatzhalter 4">
            <a:extLst>
              <a:ext uri="{FF2B5EF4-FFF2-40B4-BE49-F238E27FC236}">
                <a16:creationId xmlns:a16="http://schemas.microsoft.com/office/drawing/2014/main" id="{49053316-FBB6-07DA-0729-0593AD6F20F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878AEB9-4B19-7F49-0B1D-CC268C9BCE79}"/>
              </a:ext>
            </a:extLst>
          </p:cNvPr>
          <p:cNvSpPr>
            <a:spLocks noGrp="1"/>
          </p:cNvSpPr>
          <p:nvPr>
            <p:ph type="sldNum" sz="quarter" idx="12"/>
          </p:nvPr>
        </p:nvSpPr>
        <p:spPr/>
        <p:txBody>
          <a:bodyPr/>
          <a:lstStyle>
            <a:lvl1pPr>
              <a:defRPr/>
            </a:lvl1pPr>
          </a:lstStyle>
          <a:p>
            <a:pPr>
              <a:defRPr/>
            </a:pPr>
            <a:fld id="{01A5946C-C7C1-40B3-827B-6F555A9B3E24}" type="slidenum">
              <a:rPr lang="de-AT" altLang="de-DE"/>
              <a:pPr>
                <a:defRPr/>
              </a:pPr>
              <a:t>‹Nr.›</a:t>
            </a:fld>
            <a:endParaRPr lang="de-AT" altLang="de-DE"/>
          </a:p>
        </p:txBody>
      </p:sp>
    </p:spTree>
    <p:extLst>
      <p:ext uri="{BB962C8B-B14F-4D97-AF65-F5344CB8AC3E}">
        <p14:creationId xmlns:p14="http://schemas.microsoft.com/office/powerpoint/2010/main" val="1835242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3F0638D1-3492-8DEB-A659-A0E8171AD9BB}"/>
              </a:ext>
            </a:extLst>
          </p:cNvPr>
          <p:cNvSpPr>
            <a:spLocks noGrp="1"/>
          </p:cNvSpPr>
          <p:nvPr>
            <p:ph type="dt" sz="half" idx="10"/>
          </p:nvPr>
        </p:nvSpPr>
        <p:spPr/>
        <p:txBody>
          <a:bodyPr/>
          <a:lstStyle>
            <a:lvl1pPr>
              <a:defRPr/>
            </a:lvl1pPr>
          </a:lstStyle>
          <a:p>
            <a:pPr>
              <a:defRPr/>
            </a:pPr>
            <a:fld id="{D9201B42-FD04-4096-8B5E-6C0F31966577}" type="datetimeFigureOut">
              <a:rPr lang="de-AT"/>
              <a:pPr>
                <a:defRPr/>
              </a:pPr>
              <a:t>03.01.2026</a:t>
            </a:fld>
            <a:endParaRPr lang="de-AT"/>
          </a:p>
        </p:txBody>
      </p:sp>
      <p:sp>
        <p:nvSpPr>
          <p:cNvPr id="5" name="Fußzeilenplatzhalter 4">
            <a:extLst>
              <a:ext uri="{FF2B5EF4-FFF2-40B4-BE49-F238E27FC236}">
                <a16:creationId xmlns:a16="http://schemas.microsoft.com/office/drawing/2014/main" id="{EFD4ABB5-0081-37A8-FDD2-8B005E451C8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438F4B6-795D-126E-2EFC-C633A52AE0CC}"/>
              </a:ext>
            </a:extLst>
          </p:cNvPr>
          <p:cNvSpPr>
            <a:spLocks noGrp="1"/>
          </p:cNvSpPr>
          <p:nvPr>
            <p:ph type="sldNum" sz="quarter" idx="12"/>
          </p:nvPr>
        </p:nvSpPr>
        <p:spPr/>
        <p:txBody>
          <a:bodyPr/>
          <a:lstStyle>
            <a:lvl1pPr>
              <a:defRPr/>
            </a:lvl1pPr>
          </a:lstStyle>
          <a:p>
            <a:pPr>
              <a:defRPr/>
            </a:pPr>
            <a:fld id="{0096AF33-1B26-4552-B111-512607EF19A1}" type="slidenum">
              <a:rPr lang="de-AT" altLang="de-DE"/>
              <a:pPr>
                <a:defRPr/>
              </a:pPr>
              <a:t>‹Nr.›</a:t>
            </a:fld>
            <a:endParaRPr lang="de-AT" altLang="de-DE"/>
          </a:p>
        </p:txBody>
      </p:sp>
    </p:spTree>
    <p:extLst>
      <p:ext uri="{BB962C8B-B14F-4D97-AF65-F5344CB8AC3E}">
        <p14:creationId xmlns:p14="http://schemas.microsoft.com/office/powerpoint/2010/main" val="3256309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E112D8E-F59A-8A8B-F9DB-14BEEF22A7C6}"/>
              </a:ext>
            </a:extLst>
          </p:cNvPr>
          <p:cNvSpPr>
            <a:spLocks noGrp="1"/>
          </p:cNvSpPr>
          <p:nvPr>
            <p:ph type="dt" sz="half" idx="10"/>
          </p:nvPr>
        </p:nvSpPr>
        <p:spPr/>
        <p:txBody>
          <a:bodyPr/>
          <a:lstStyle>
            <a:lvl1pPr>
              <a:defRPr/>
            </a:lvl1pPr>
          </a:lstStyle>
          <a:p>
            <a:pPr>
              <a:defRPr/>
            </a:pPr>
            <a:fld id="{B83B7804-8DD8-47DB-B9DD-F4E62D4F6F5F}" type="datetimeFigureOut">
              <a:rPr lang="de-AT"/>
              <a:pPr>
                <a:defRPr/>
              </a:pPr>
              <a:t>03.01.2026</a:t>
            </a:fld>
            <a:endParaRPr lang="de-AT"/>
          </a:p>
        </p:txBody>
      </p:sp>
      <p:sp>
        <p:nvSpPr>
          <p:cNvPr id="5" name="Fußzeilenplatzhalter 4">
            <a:extLst>
              <a:ext uri="{FF2B5EF4-FFF2-40B4-BE49-F238E27FC236}">
                <a16:creationId xmlns:a16="http://schemas.microsoft.com/office/drawing/2014/main" id="{27F3E334-414E-302F-7671-EF572E97B12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9EAAC11-393A-E6A3-04C5-387E3ECF5371}"/>
              </a:ext>
            </a:extLst>
          </p:cNvPr>
          <p:cNvSpPr>
            <a:spLocks noGrp="1"/>
          </p:cNvSpPr>
          <p:nvPr>
            <p:ph type="sldNum" sz="quarter" idx="12"/>
          </p:nvPr>
        </p:nvSpPr>
        <p:spPr/>
        <p:txBody>
          <a:bodyPr/>
          <a:lstStyle>
            <a:lvl1pPr>
              <a:defRPr/>
            </a:lvl1pPr>
          </a:lstStyle>
          <a:p>
            <a:pPr>
              <a:defRPr/>
            </a:pPr>
            <a:fld id="{A8D8D1E9-DD7E-4871-96E6-62150B871D20}" type="slidenum">
              <a:rPr lang="de-AT" altLang="de-DE"/>
              <a:pPr>
                <a:defRPr/>
              </a:pPr>
              <a:t>‹Nr.›</a:t>
            </a:fld>
            <a:endParaRPr lang="de-AT" altLang="de-DE"/>
          </a:p>
        </p:txBody>
      </p:sp>
    </p:spTree>
    <p:extLst>
      <p:ext uri="{BB962C8B-B14F-4D97-AF65-F5344CB8AC3E}">
        <p14:creationId xmlns:p14="http://schemas.microsoft.com/office/powerpoint/2010/main" val="19463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57539E2-8374-E671-311E-B21026877044}"/>
              </a:ext>
            </a:extLst>
          </p:cNvPr>
          <p:cNvSpPr>
            <a:spLocks noGrp="1"/>
          </p:cNvSpPr>
          <p:nvPr>
            <p:ph type="dt" sz="half" idx="10"/>
          </p:nvPr>
        </p:nvSpPr>
        <p:spPr/>
        <p:txBody>
          <a:bodyPr/>
          <a:lstStyle>
            <a:lvl1pPr>
              <a:defRPr/>
            </a:lvl1pPr>
          </a:lstStyle>
          <a:p>
            <a:pPr>
              <a:defRPr/>
            </a:pPr>
            <a:fld id="{3D68A33A-A15A-461E-B082-782AE3469EE7}" type="datetimeFigureOut">
              <a:rPr lang="de-AT"/>
              <a:pPr>
                <a:defRPr/>
              </a:pPr>
              <a:t>03.01.2026</a:t>
            </a:fld>
            <a:endParaRPr lang="de-AT"/>
          </a:p>
        </p:txBody>
      </p:sp>
      <p:sp>
        <p:nvSpPr>
          <p:cNvPr id="6" name="Fußzeilenplatzhalter 4">
            <a:extLst>
              <a:ext uri="{FF2B5EF4-FFF2-40B4-BE49-F238E27FC236}">
                <a16:creationId xmlns:a16="http://schemas.microsoft.com/office/drawing/2014/main" id="{9190713F-774E-241C-85CD-CFBA06125D8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F41B9FE-1539-C626-0C73-26196F153B0A}"/>
              </a:ext>
            </a:extLst>
          </p:cNvPr>
          <p:cNvSpPr>
            <a:spLocks noGrp="1"/>
          </p:cNvSpPr>
          <p:nvPr>
            <p:ph type="sldNum" sz="quarter" idx="12"/>
          </p:nvPr>
        </p:nvSpPr>
        <p:spPr/>
        <p:txBody>
          <a:bodyPr/>
          <a:lstStyle>
            <a:lvl1pPr>
              <a:defRPr/>
            </a:lvl1pPr>
          </a:lstStyle>
          <a:p>
            <a:pPr>
              <a:defRPr/>
            </a:pPr>
            <a:fld id="{7C3A869E-A0EA-4F49-A974-0CC0EFA3EB7A}" type="slidenum">
              <a:rPr lang="de-AT" altLang="de-DE"/>
              <a:pPr>
                <a:defRPr/>
              </a:pPr>
              <a:t>‹Nr.›</a:t>
            </a:fld>
            <a:endParaRPr lang="de-AT" altLang="de-DE"/>
          </a:p>
        </p:txBody>
      </p:sp>
    </p:spTree>
    <p:extLst>
      <p:ext uri="{BB962C8B-B14F-4D97-AF65-F5344CB8AC3E}">
        <p14:creationId xmlns:p14="http://schemas.microsoft.com/office/powerpoint/2010/main" val="148903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1CB8A9F-7786-0435-692A-A38A0C691C79}"/>
              </a:ext>
            </a:extLst>
          </p:cNvPr>
          <p:cNvSpPr>
            <a:spLocks noGrp="1"/>
          </p:cNvSpPr>
          <p:nvPr>
            <p:ph type="dt" sz="half" idx="10"/>
          </p:nvPr>
        </p:nvSpPr>
        <p:spPr/>
        <p:txBody>
          <a:bodyPr/>
          <a:lstStyle>
            <a:lvl1pPr>
              <a:defRPr/>
            </a:lvl1pPr>
          </a:lstStyle>
          <a:p>
            <a:pPr>
              <a:defRPr/>
            </a:pPr>
            <a:fld id="{0586010D-9CAD-4214-9A27-EB664BD47F74}" type="datetimeFigureOut">
              <a:rPr lang="de-AT"/>
              <a:pPr>
                <a:defRPr/>
              </a:pPr>
              <a:t>03.01.2026</a:t>
            </a:fld>
            <a:endParaRPr lang="de-AT"/>
          </a:p>
        </p:txBody>
      </p:sp>
      <p:sp>
        <p:nvSpPr>
          <p:cNvPr id="8" name="Fußzeilenplatzhalter 4">
            <a:extLst>
              <a:ext uri="{FF2B5EF4-FFF2-40B4-BE49-F238E27FC236}">
                <a16:creationId xmlns:a16="http://schemas.microsoft.com/office/drawing/2014/main" id="{19840A9A-3499-3EEB-3FF6-AF37D3D193D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7A2311A1-1DF2-5AD9-E269-8CBB5968EB39}"/>
              </a:ext>
            </a:extLst>
          </p:cNvPr>
          <p:cNvSpPr>
            <a:spLocks noGrp="1"/>
          </p:cNvSpPr>
          <p:nvPr>
            <p:ph type="sldNum" sz="quarter" idx="12"/>
          </p:nvPr>
        </p:nvSpPr>
        <p:spPr/>
        <p:txBody>
          <a:bodyPr/>
          <a:lstStyle>
            <a:lvl1pPr>
              <a:defRPr/>
            </a:lvl1pPr>
          </a:lstStyle>
          <a:p>
            <a:pPr>
              <a:defRPr/>
            </a:pPr>
            <a:fld id="{12C76070-D9A5-45D2-B01E-16DC8D407A68}" type="slidenum">
              <a:rPr lang="de-AT" altLang="de-DE"/>
              <a:pPr>
                <a:defRPr/>
              </a:pPr>
              <a:t>‹Nr.›</a:t>
            </a:fld>
            <a:endParaRPr lang="de-AT" altLang="de-DE"/>
          </a:p>
        </p:txBody>
      </p:sp>
    </p:spTree>
    <p:extLst>
      <p:ext uri="{BB962C8B-B14F-4D97-AF65-F5344CB8AC3E}">
        <p14:creationId xmlns:p14="http://schemas.microsoft.com/office/powerpoint/2010/main" val="1777140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02C5E152-AE82-3DAA-E48D-645E8DDCB790}"/>
              </a:ext>
            </a:extLst>
          </p:cNvPr>
          <p:cNvSpPr>
            <a:spLocks noGrp="1"/>
          </p:cNvSpPr>
          <p:nvPr>
            <p:ph type="dt" sz="half" idx="10"/>
          </p:nvPr>
        </p:nvSpPr>
        <p:spPr/>
        <p:txBody>
          <a:bodyPr/>
          <a:lstStyle>
            <a:lvl1pPr>
              <a:defRPr/>
            </a:lvl1pPr>
          </a:lstStyle>
          <a:p>
            <a:pPr>
              <a:defRPr/>
            </a:pPr>
            <a:fld id="{0EAD7B7B-0EE8-4893-A862-09E224D2E54A}" type="datetimeFigureOut">
              <a:rPr lang="de-AT"/>
              <a:pPr>
                <a:defRPr/>
              </a:pPr>
              <a:t>03.01.2026</a:t>
            </a:fld>
            <a:endParaRPr lang="de-AT"/>
          </a:p>
        </p:txBody>
      </p:sp>
      <p:sp>
        <p:nvSpPr>
          <p:cNvPr id="4" name="Fußzeilenplatzhalter 4">
            <a:extLst>
              <a:ext uri="{FF2B5EF4-FFF2-40B4-BE49-F238E27FC236}">
                <a16:creationId xmlns:a16="http://schemas.microsoft.com/office/drawing/2014/main" id="{FBDB78D6-6E9E-E2FB-AEFD-74AB0848FDF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736CBA7-2835-D78C-8059-FF533FE07058}"/>
              </a:ext>
            </a:extLst>
          </p:cNvPr>
          <p:cNvSpPr>
            <a:spLocks noGrp="1"/>
          </p:cNvSpPr>
          <p:nvPr>
            <p:ph type="sldNum" sz="quarter" idx="12"/>
          </p:nvPr>
        </p:nvSpPr>
        <p:spPr/>
        <p:txBody>
          <a:bodyPr/>
          <a:lstStyle>
            <a:lvl1pPr>
              <a:defRPr/>
            </a:lvl1pPr>
          </a:lstStyle>
          <a:p>
            <a:pPr>
              <a:defRPr/>
            </a:pPr>
            <a:fld id="{4891364E-E676-47C2-BEBD-257980D5DC2C}" type="slidenum">
              <a:rPr lang="de-AT" altLang="de-DE"/>
              <a:pPr>
                <a:defRPr/>
              </a:pPr>
              <a:t>‹Nr.›</a:t>
            </a:fld>
            <a:endParaRPr lang="de-AT" altLang="de-DE"/>
          </a:p>
        </p:txBody>
      </p:sp>
    </p:spTree>
    <p:extLst>
      <p:ext uri="{BB962C8B-B14F-4D97-AF65-F5344CB8AC3E}">
        <p14:creationId xmlns:p14="http://schemas.microsoft.com/office/powerpoint/2010/main" val="2337303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C8B6299-F335-509E-BD26-0DE553E11D8B}"/>
              </a:ext>
            </a:extLst>
          </p:cNvPr>
          <p:cNvSpPr>
            <a:spLocks noGrp="1"/>
          </p:cNvSpPr>
          <p:nvPr>
            <p:ph type="dt" sz="half" idx="10"/>
          </p:nvPr>
        </p:nvSpPr>
        <p:spPr/>
        <p:txBody>
          <a:bodyPr/>
          <a:lstStyle>
            <a:lvl1pPr>
              <a:defRPr/>
            </a:lvl1pPr>
          </a:lstStyle>
          <a:p>
            <a:pPr>
              <a:defRPr/>
            </a:pPr>
            <a:fld id="{FC0AD839-BD80-4847-AE4F-002DBFE2D0B9}" type="datetimeFigureOut">
              <a:rPr lang="de-AT"/>
              <a:pPr>
                <a:defRPr/>
              </a:pPr>
              <a:t>03.01.2026</a:t>
            </a:fld>
            <a:endParaRPr lang="de-AT"/>
          </a:p>
        </p:txBody>
      </p:sp>
      <p:sp>
        <p:nvSpPr>
          <p:cNvPr id="3" name="Fußzeilenplatzhalter 4">
            <a:extLst>
              <a:ext uri="{FF2B5EF4-FFF2-40B4-BE49-F238E27FC236}">
                <a16:creationId xmlns:a16="http://schemas.microsoft.com/office/drawing/2014/main" id="{8DD235B5-D6CE-6730-6F76-84BE01815F5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6257A9CE-0165-ACB5-BBDA-8DC3D5264663}"/>
              </a:ext>
            </a:extLst>
          </p:cNvPr>
          <p:cNvSpPr>
            <a:spLocks noGrp="1"/>
          </p:cNvSpPr>
          <p:nvPr>
            <p:ph type="sldNum" sz="quarter" idx="12"/>
          </p:nvPr>
        </p:nvSpPr>
        <p:spPr/>
        <p:txBody>
          <a:bodyPr/>
          <a:lstStyle>
            <a:lvl1pPr>
              <a:defRPr/>
            </a:lvl1pPr>
          </a:lstStyle>
          <a:p>
            <a:pPr>
              <a:defRPr/>
            </a:pPr>
            <a:fld id="{66BE3F5A-6D9F-4C02-A39F-0F6A352866E6}" type="slidenum">
              <a:rPr lang="de-AT" altLang="de-DE"/>
              <a:pPr>
                <a:defRPr/>
              </a:pPr>
              <a:t>‹Nr.›</a:t>
            </a:fld>
            <a:endParaRPr lang="de-AT" altLang="de-DE"/>
          </a:p>
        </p:txBody>
      </p:sp>
    </p:spTree>
    <p:extLst>
      <p:ext uri="{BB962C8B-B14F-4D97-AF65-F5344CB8AC3E}">
        <p14:creationId xmlns:p14="http://schemas.microsoft.com/office/powerpoint/2010/main" val="2279473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6F8902F-36A2-AA93-DA09-3B2B8FBBF9D4}"/>
              </a:ext>
            </a:extLst>
          </p:cNvPr>
          <p:cNvSpPr>
            <a:spLocks noGrp="1"/>
          </p:cNvSpPr>
          <p:nvPr>
            <p:ph type="dt" sz="half" idx="10"/>
          </p:nvPr>
        </p:nvSpPr>
        <p:spPr/>
        <p:txBody>
          <a:bodyPr/>
          <a:lstStyle>
            <a:lvl1pPr>
              <a:defRPr/>
            </a:lvl1pPr>
          </a:lstStyle>
          <a:p>
            <a:pPr>
              <a:defRPr/>
            </a:pPr>
            <a:fld id="{4A0A5AB8-4A20-4205-B199-0B682AF076B4}" type="datetimeFigureOut">
              <a:rPr lang="de-AT"/>
              <a:pPr>
                <a:defRPr/>
              </a:pPr>
              <a:t>03.01.2026</a:t>
            </a:fld>
            <a:endParaRPr lang="de-AT"/>
          </a:p>
        </p:txBody>
      </p:sp>
      <p:sp>
        <p:nvSpPr>
          <p:cNvPr id="6" name="Fußzeilenplatzhalter 4">
            <a:extLst>
              <a:ext uri="{FF2B5EF4-FFF2-40B4-BE49-F238E27FC236}">
                <a16:creationId xmlns:a16="http://schemas.microsoft.com/office/drawing/2014/main" id="{2483A9DA-76FB-9D74-61F7-CFCF0ED117E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B6E31A2-8D48-A900-F2DA-67F894207FAB}"/>
              </a:ext>
            </a:extLst>
          </p:cNvPr>
          <p:cNvSpPr>
            <a:spLocks noGrp="1"/>
          </p:cNvSpPr>
          <p:nvPr>
            <p:ph type="sldNum" sz="quarter" idx="12"/>
          </p:nvPr>
        </p:nvSpPr>
        <p:spPr/>
        <p:txBody>
          <a:bodyPr/>
          <a:lstStyle>
            <a:lvl1pPr>
              <a:defRPr/>
            </a:lvl1pPr>
          </a:lstStyle>
          <a:p>
            <a:pPr>
              <a:defRPr/>
            </a:pPr>
            <a:fld id="{B7F5C95B-0C3C-451D-A2AC-24FAF78AA91B}" type="slidenum">
              <a:rPr lang="de-AT" altLang="de-DE"/>
              <a:pPr>
                <a:defRPr/>
              </a:pPr>
              <a:t>‹Nr.›</a:t>
            </a:fld>
            <a:endParaRPr lang="de-AT" altLang="de-DE"/>
          </a:p>
        </p:txBody>
      </p:sp>
    </p:spTree>
    <p:extLst>
      <p:ext uri="{BB962C8B-B14F-4D97-AF65-F5344CB8AC3E}">
        <p14:creationId xmlns:p14="http://schemas.microsoft.com/office/powerpoint/2010/main" val="57852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C97CA0A-3C4B-6FB2-9970-64F7E670C52E}"/>
              </a:ext>
            </a:extLst>
          </p:cNvPr>
          <p:cNvSpPr>
            <a:spLocks noGrp="1"/>
          </p:cNvSpPr>
          <p:nvPr>
            <p:ph type="dt" sz="half" idx="10"/>
          </p:nvPr>
        </p:nvSpPr>
        <p:spPr/>
        <p:txBody>
          <a:bodyPr/>
          <a:lstStyle>
            <a:lvl1pPr>
              <a:defRPr/>
            </a:lvl1pPr>
          </a:lstStyle>
          <a:p>
            <a:pPr>
              <a:defRPr/>
            </a:pPr>
            <a:fld id="{B04D3EB5-8F50-41FB-896E-2D9876BBB066}" type="datetimeFigureOut">
              <a:rPr lang="de-AT"/>
              <a:pPr>
                <a:defRPr/>
              </a:pPr>
              <a:t>03.01.2026</a:t>
            </a:fld>
            <a:endParaRPr lang="de-AT"/>
          </a:p>
        </p:txBody>
      </p:sp>
      <p:sp>
        <p:nvSpPr>
          <p:cNvPr id="6" name="Fußzeilenplatzhalter 4">
            <a:extLst>
              <a:ext uri="{FF2B5EF4-FFF2-40B4-BE49-F238E27FC236}">
                <a16:creationId xmlns:a16="http://schemas.microsoft.com/office/drawing/2014/main" id="{C593F9DC-1B62-5602-8731-64C150080CA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EE9C54E-2D55-B80C-4931-47EBECF53FA7}"/>
              </a:ext>
            </a:extLst>
          </p:cNvPr>
          <p:cNvSpPr>
            <a:spLocks noGrp="1"/>
          </p:cNvSpPr>
          <p:nvPr>
            <p:ph type="sldNum" sz="quarter" idx="12"/>
          </p:nvPr>
        </p:nvSpPr>
        <p:spPr/>
        <p:txBody>
          <a:bodyPr/>
          <a:lstStyle>
            <a:lvl1pPr>
              <a:defRPr/>
            </a:lvl1pPr>
          </a:lstStyle>
          <a:p>
            <a:pPr>
              <a:defRPr/>
            </a:pPr>
            <a:fld id="{AE7A3E28-AA87-419C-BBC8-BD76CFA52498}" type="slidenum">
              <a:rPr lang="de-AT" altLang="de-DE"/>
              <a:pPr>
                <a:defRPr/>
              </a:pPr>
              <a:t>‹Nr.›</a:t>
            </a:fld>
            <a:endParaRPr lang="de-AT" altLang="de-DE"/>
          </a:p>
        </p:txBody>
      </p:sp>
    </p:spTree>
    <p:extLst>
      <p:ext uri="{BB962C8B-B14F-4D97-AF65-F5344CB8AC3E}">
        <p14:creationId xmlns:p14="http://schemas.microsoft.com/office/powerpoint/2010/main" val="830548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F415088F-03FA-6C68-7682-6BDC8F1101E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7D9A72A-23EC-1916-43B3-A560C692CB6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2963BEA-5AE0-4789-DC1C-63618377D258}"/>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0FA14A6-368A-09FC-4DE2-D07E13D08EA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5B08170-061B-454E-BC7D-7CBA6241191B}" type="datetimeFigureOut">
              <a:rPr lang="de-AT"/>
              <a:pPr>
                <a:defRPr/>
              </a:pPr>
              <a:t>03.01.2026</a:t>
            </a:fld>
            <a:endParaRPr lang="de-AT"/>
          </a:p>
        </p:txBody>
      </p:sp>
      <p:sp>
        <p:nvSpPr>
          <p:cNvPr id="5" name="Fußzeilenplatzhalter 4">
            <a:extLst>
              <a:ext uri="{FF2B5EF4-FFF2-40B4-BE49-F238E27FC236}">
                <a16:creationId xmlns:a16="http://schemas.microsoft.com/office/drawing/2014/main" id="{E973EE4C-1D3F-D957-3C44-7BC13D9AB8E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571EF4B9-EB13-3298-C811-8A138C6E34F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3264810-9184-4C27-92CC-631BAC6C3D00}"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AAD46A5-2F70-C5FC-660A-85607C1073F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8A4A4EB-7B96-9A15-5EC9-630CA67A5122}"/>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0ED2664-5E13-116B-FA0F-558819B20E9A}"/>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2" name="Picture 13" descr="I:\500-vs_hs\Aushilfen\___Carina\Unterwegs\uw1_schriftzug_weiss.gif">
            <a:extLst>
              <a:ext uri="{FF2B5EF4-FFF2-40B4-BE49-F238E27FC236}">
                <a16:creationId xmlns:a16="http://schemas.microsoft.com/office/drawing/2014/main" id="{72C777A4-3369-2A42-49D5-47ED5198896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FB9B1AA-2104-FB16-48E3-54360C14C25A}"/>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AE97E055-E96C-2A32-EC48-313D8092D9E6}"/>
              </a:ext>
            </a:extLst>
          </p:cNvPr>
          <p:cNvSpPr>
            <a:spLocks noGrp="1"/>
          </p:cNvSpPr>
          <p:nvPr>
            <p:ph type="title"/>
          </p:nvPr>
        </p:nvSpPr>
        <p:spPr>
          <a:xfrm>
            <a:off x="457200" y="1006475"/>
            <a:ext cx="8229600" cy="5518869"/>
          </a:xfrm>
        </p:spPr>
        <p:txBody>
          <a:bodyPr/>
          <a:lstStyle/>
          <a:p>
            <a:r>
              <a:rPr lang="de-DE" altLang="de-DE" dirty="0"/>
              <a:t>Im Donaudelta</a:t>
            </a:r>
            <a:endParaRPr lang="de-AT" alt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DBED2-0887-C5AC-0164-5527B65DB7D8}"/>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AC0A2C2E-B16A-CD41-AEB4-BFB4666A0FAD}"/>
              </a:ext>
            </a:extLst>
          </p:cNvPr>
          <p:cNvSpPr txBox="1">
            <a:spLocks/>
          </p:cNvSpPr>
          <p:nvPr/>
        </p:nvSpPr>
        <p:spPr>
          <a:xfrm>
            <a:off x="5507236" y="4652540"/>
            <a:ext cx="3097212" cy="1728788"/>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Kilometer null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Weil man sich lange Zeit nicht auf einen Beginn der Donau einigen konnte, wurde die Donau von der Mündung her stromaufwärts vermessen. Bei der damaligen Mündung der Donau steht heute noch die Markierung 0 km.</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541CFED0-DCC7-72B2-8B40-F0E40F91F7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4873821"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8815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C497B-9F8A-1EEF-6D5C-574964FEE1A7}"/>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4AC5F270-858F-1892-661A-29C46CB23BB4}"/>
              </a:ext>
            </a:extLst>
          </p:cNvPr>
          <p:cNvSpPr txBox="1">
            <a:spLocks/>
          </p:cNvSpPr>
          <p:nvPr/>
        </p:nvSpPr>
        <p:spPr>
          <a:xfrm>
            <a:off x="539552" y="5589240"/>
            <a:ext cx="7416824" cy="93719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Ausflugsschiffe</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Viele Touristinnen und Touristen bereisen das Donaudelta mit größeren Ausflugsschiffen. Sie bekommen dann einen ersten Eindruck. Die wirkliche Schönheit des Deltas sehen nur jene, die mit kleinen Fischerbooten mitfahren.</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738E3ACC-5AF8-231D-58E7-49B20AA51F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7137184"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2597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D6A69-4D14-F5B1-69A6-1689A0A65C93}"/>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812BD4B8-1B64-9DCB-A31F-9227723C699F}"/>
              </a:ext>
            </a:extLst>
          </p:cNvPr>
          <p:cNvSpPr txBox="1">
            <a:spLocks/>
          </p:cNvSpPr>
          <p:nvPr/>
        </p:nvSpPr>
        <p:spPr>
          <a:xfrm>
            <a:off x="519113" y="5661249"/>
            <a:ext cx="7724775" cy="93640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Ruhe am Seitenkanal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Donaudelta ist bis auf wenige Stellen eine ebene Landschaft. Langsam fließt das Wasser in Seitenkanälen dahin. Fischer wohnen im Sommer oder das ganze Jahr im Delta und widmen sich neben dem Fischen zum Beispiel auch der Bienenzucht.</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13F5BF19-ED91-440E-898E-C0861FF9BB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275" y="908720"/>
            <a:ext cx="7509842" cy="470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4761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3FC8A-B3BF-06CF-704E-7114F3EBEF12}"/>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4289AFB7-10D3-9810-61C1-E6995A474F65}"/>
              </a:ext>
            </a:extLst>
          </p:cNvPr>
          <p:cNvSpPr txBox="1">
            <a:spLocks/>
          </p:cNvSpPr>
          <p:nvPr/>
        </p:nvSpPr>
        <p:spPr>
          <a:xfrm>
            <a:off x="539750" y="5805264"/>
            <a:ext cx="7488238" cy="8048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Traditionelle Fischerhütte aus Lehm</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Hochwassersicher steht diese mit Lehm verschmierte Holzkonstruktion und lässt Gelsen keinen Einlass. Im Sommer hält der Lehm das Innere der Hütte außerdem angenehm kühl.</a:t>
            </a:r>
            <a:endParaRPr lang="de-DE" sz="1400" dirty="0"/>
          </a:p>
        </p:txBody>
      </p:sp>
      <p:pic>
        <p:nvPicPr>
          <p:cNvPr id="4" name="Grafik 1">
            <a:extLst>
              <a:ext uri="{FF2B5EF4-FFF2-40B4-BE49-F238E27FC236}">
                <a16:creationId xmlns:a16="http://schemas.microsoft.com/office/drawing/2014/main" id="{E62039A2-A039-6209-92F0-2700BE571F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471" y="980728"/>
            <a:ext cx="7357901" cy="470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759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B1D45-8163-AB0E-AB32-B4CE8D159803}"/>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23D73331-D638-D2A8-7E30-A5677FB4B611}"/>
              </a:ext>
            </a:extLst>
          </p:cNvPr>
          <p:cNvSpPr txBox="1">
            <a:spLocks/>
          </p:cNvSpPr>
          <p:nvPr/>
        </p:nvSpPr>
        <p:spPr>
          <a:xfrm>
            <a:off x="5983896" y="4032048"/>
            <a:ext cx="2620552" cy="2421288"/>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Traditionelles Wohnhaus im Donaudelta</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Die meisten Bewohnerinnen und Bewohner des Donaudeltas sind </a:t>
            </a:r>
            <a:r>
              <a:rPr lang="de-DE" altLang="de-DE" sz="1400" b="0" dirty="0" err="1">
                <a:solidFill>
                  <a:srgbClr val="000000"/>
                </a:solidFill>
                <a:latin typeface="Arial" charset="0"/>
                <a:ea typeface="+mn-ea"/>
                <a:cs typeface="+mn-cs"/>
              </a:rPr>
              <a:t>Lipowaner</a:t>
            </a:r>
            <a:r>
              <a:rPr lang="de-DE" altLang="de-DE" sz="1400" b="0" dirty="0">
                <a:solidFill>
                  <a:srgbClr val="000000"/>
                </a:solidFill>
                <a:latin typeface="Arial" charset="0"/>
                <a:ea typeface="+mn-ea"/>
                <a:cs typeface="+mn-cs"/>
              </a:rPr>
              <a:t>. Sie wurden als Andersgläubige vor Jahrhunderten aus Russland vertrieben und siedelten sich als Fischer im Delta an. Die typische Farbe ihrer Häuser ist blau.</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A37672DA-39DC-4A3A-E291-CB73E15D3DE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07712"/>
            <a:ext cx="5189711" cy="537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092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E7DAE-91AE-9A95-ABFF-D3A72C143261}"/>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4D5B8BFA-51CE-499C-16CA-D154CA290595}"/>
              </a:ext>
            </a:extLst>
          </p:cNvPr>
          <p:cNvSpPr txBox="1">
            <a:spLocks/>
          </p:cNvSpPr>
          <p:nvPr/>
        </p:nvSpPr>
        <p:spPr>
          <a:xfrm>
            <a:off x="539751" y="5661248"/>
            <a:ext cx="7776666" cy="92846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Zu verkaufen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Donaudelta liegt abseits der großen Städte am Rande Rumäniens und Europas. Es ist schwierig, hier Arbeit zu bekommen. Deswegen wandern viele junge Menschen in größere Städte ab. Dort ist das Leben auch bequemer.</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3FAF0DC8-F85F-F861-9019-3EC399F6E3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7287468" cy="458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590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18B90-2D3D-F008-A4ED-EE2D52418E37}"/>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75385A04-1C1F-7F04-FBA7-C3239DD22691}"/>
              </a:ext>
            </a:extLst>
          </p:cNvPr>
          <p:cNvSpPr txBox="1">
            <a:spLocks/>
          </p:cNvSpPr>
          <p:nvPr/>
        </p:nvSpPr>
        <p:spPr>
          <a:xfrm>
            <a:off x="539750" y="5661248"/>
            <a:ext cx="7920038" cy="8794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Zu vermieten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Manche Bewohnerinnen und Bewohner haben ihr kleines Haus im Donaudelta umgebaut und ausgebaut. Nun können sie Touristinnen und Touristen Gästezimmer anbieten und so etwas Geld dazuverdienen.</a:t>
            </a:r>
          </a:p>
          <a:p>
            <a:pPr marL="0">
              <a:buFont typeface="Arial" charset="0"/>
              <a:buNone/>
              <a:defRPr/>
            </a:pPr>
            <a:endParaRPr lang="de-DE" sz="1400" dirty="0"/>
          </a:p>
        </p:txBody>
      </p:sp>
      <p:pic>
        <p:nvPicPr>
          <p:cNvPr id="4" name="Grafik 2">
            <a:extLst>
              <a:ext uri="{FF2B5EF4-FFF2-40B4-BE49-F238E27FC236}">
                <a16:creationId xmlns:a16="http://schemas.microsoft.com/office/drawing/2014/main" id="{0EFBBE99-92BA-2950-71A6-071261953F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7359476" cy="466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8596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E24B2-1DA4-B341-0B98-CBDED2724EF5}"/>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9140B04A-A67E-49E4-0F98-79B2E945C89A}"/>
              </a:ext>
            </a:extLst>
          </p:cNvPr>
          <p:cNvSpPr txBox="1">
            <a:spLocks/>
          </p:cNvSpPr>
          <p:nvPr/>
        </p:nvSpPr>
        <p:spPr>
          <a:xfrm>
            <a:off x="539750" y="5864225"/>
            <a:ext cx="7978775" cy="8048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Sonnenaufgang mit Pelikanen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Jährlich kommen immer mehr Touristinnen und Touristen ins Donaudelta. Sie sind von der Ruhe und Schönheit der Natur begeistert . </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72EE7C04-77F8-BF09-944E-37E5AEA65DA2}"/>
              </a:ext>
            </a:extLst>
          </p:cNvPr>
          <p:cNvPicPr>
            <a:picLocks noChangeAspect="1"/>
          </p:cNvPicPr>
          <p:nvPr/>
        </p:nvPicPr>
        <p:blipFill rotWithShape="1">
          <a:blip r:embed="rId2">
            <a:extLst>
              <a:ext uri="{28A0092B-C50C-407E-A947-70E740481C1C}">
                <a14:useLocalDpi xmlns:a14="http://schemas.microsoft.com/office/drawing/2010/main" val="0"/>
              </a:ext>
            </a:extLst>
          </a:blip>
          <a:srcRect b="2709"/>
          <a:stretch>
            <a:fillRect/>
          </a:stretch>
        </p:blipFill>
        <p:spPr bwMode="auto">
          <a:xfrm>
            <a:off x="619125" y="765175"/>
            <a:ext cx="7899400" cy="4896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1965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CE9E3-2CC3-15E7-2C65-4C20D05669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8C3F7E-2F9E-8210-6A28-DF8C84E4D1C9}"/>
              </a:ext>
            </a:extLst>
          </p:cNvPr>
          <p:cNvSpPr>
            <a:spLocks noGrp="1"/>
          </p:cNvSpPr>
          <p:nvPr>
            <p:ph type="title"/>
          </p:nvPr>
        </p:nvSpPr>
        <p:spPr>
          <a:xfrm>
            <a:off x="1792288" y="4800600"/>
            <a:ext cx="5486400" cy="566738"/>
          </a:xfrm>
        </p:spPr>
        <p:txBody>
          <a:bodyPr/>
          <a:lstStyle/>
          <a:p>
            <a:endParaRPr lang="de-AT" altLang="de-DE"/>
          </a:p>
        </p:txBody>
      </p:sp>
      <p:sp>
        <p:nvSpPr>
          <p:cNvPr id="3" name="Textplatzhalter 3">
            <a:extLst>
              <a:ext uri="{FF2B5EF4-FFF2-40B4-BE49-F238E27FC236}">
                <a16:creationId xmlns:a16="http://schemas.microsoft.com/office/drawing/2014/main" id="{18322648-2E9B-F064-1FC2-C0EEDE87CBB2}"/>
              </a:ext>
            </a:extLst>
          </p:cNvPr>
          <p:cNvSpPr txBox="1">
            <a:spLocks/>
          </p:cNvSpPr>
          <p:nvPr/>
        </p:nvSpPr>
        <p:spPr>
          <a:xfrm>
            <a:off x="539750" y="5661248"/>
            <a:ext cx="7932738" cy="97767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Fliegende Pelikane</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Für viele Vogelarten ist das Donaudelta ein Paradies: große Wasserflächen, reicher Fischbestand und viele Nistbäume. Das Foto zeigt Pelikane </a:t>
            </a:r>
            <a:r>
              <a:rPr lang="de-DE" altLang="de-DE" sz="1400" b="0" dirty="0">
                <a:solidFill>
                  <a:srgbClr val="000000"/>
                </a:solidFill>
                <a:latin typeface="Arial" charset="0"/>
                <a:ea typeface="+mn-ea"/>
                <a:cs typeface="+mn-cs"/>
                <a:sym typeface="Wingdings" pitchFamily="2" charset="2"/>
              </a:rPr>
              <a:t></a:t>
            </a:r>
            <a:r>
              <a:rPr lang="de-DE" altLang="de-DE" sz="1400" b="0" dirty="0">
                <a:solidFill>
                  <a:srgbClr val="000000"/>
                </a:solidFill>
                <a:latin typeface="Arial" charset="0"/>
                <a:ea typeface="+mn-ea"/>
                <a:cs typeface="+mn-cs"/>
              </a:rPr>
              <a:t>, die über die Schilfflächen </a:t>
            </a:r>
            <a:r>
              <a:rPr lang="de-DE" altLang="de-DE" sz="1400" b="0" dirty="0">
                <a:solidFill>
                  <a:srgbClr val="000000"/>
                </a:solidFill>
                <a:latin typeface="Arial" charset="0"/>
                <a:ea typeface="+mn-ea"/>
                <a:cs typeface="+mn-cs"/>
                <a:sym typeface="Wingdings" pitchFamily="2" charset="2"/>
              </a:rPr>
              <a:t></a:t>
            </a:r>
            <a:r>
              <a:rPr lang="de-DE" altLang="de-DE" sz="1400" b="0" dirty="0">
                <a:solidFill>
                  <a:srgbClr val="000000"/>
                </a:solidFill>
                <a:latin typeface="Arial" charset="0"/>
                <a:ea typeface="+mn-ea"/>
                <a:cs typeface="+mn-cs"/>
              </a:rPr>
              <a:t> fliegen. Das Donaudelta ist das größte zusammenhängende Schilfgebiet der Welt.</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77B10CBF-F3C9-3679-58E3-E65484E4B25D}"/>
              </a:ext>
            </a:extLst>
          </p:cNvPr>
          <p:cNvPicPr>
            <a:picLocks noChangeAspect="1"/>
          </p:cNvPicPr>
          <p:nvPr/>
        </p:nvPicPr>
        <p:blipFill rotWithShape="1">
          <a:blip r:embed="rId2">
            <a:extLst>
              <a:ext uri="{28A0092B-C50C-407E-A947-70E740481C1C}">
                <a14:useLocalDpi xmlns:a14="http://schemas.microsoft.com/office/drawing/2010/main" val="0"/>
              </a:ext>
            </a:extLst>
          </a:blip>
          <a:srcRect t="4279" b="3238"/>
          <a:stretch>
            <a:fillRect/>
          </a:stretch>
        </p:blipFill>
        <p:spPr bwMode="auto">
          <a:xfrm>
            <a:off x="611188" y="908720"/>
            <a:ext cx="7932737"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1">
            <a:extLst>
              <a:ext uri="{FF2B5EF4-FFF2-40B4-BE49-F238E27FC236}">
                <a16:creationId xmlns:a16="http://schemas.microsoft.com/office/drawing/2014/main" id="{13D02161-8700-43E0-06C9-FA80523687E9}"/>
              </a:ext>
            </a:extLst>
          </p:cNvPr>
          <p:cNvSpPr txBox="1">
            <a:spLocks noChangeArrowheads="1"/>
          </p:cNvSpPr>
          <p:nvPr/>
        </p:nvSpPr>
        <p:spPr bwMode="auto">
          <a:xfrm>
            <a:off x="3348038" y="1557338"/>
            <a:ext cx="576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6" name="Textfeld 1">
            <a:extLst>
              <a:ext uri="{FF2B5EF4-FFF2-40B4-BE49-F238E27FC236}">
                <a16:creationId xmlns:a16="http://schemas.microsoft.com/office/drawing/2014/main" id="{F7A694BE-7317-B3BC-57C3-C1C73F23154C}"/>
              </a:ext>
            </a:extLst>
          </p:cNvPr>
          <p:cNvSpPr txBox="1">
            <a:spLocks noChangeArrowheads="1"/>
          </p:cNvSpPr>
          <p:nvPr/>
        </p:nvSpPr>
        <p:spPr bwMode="auto">
          <a:xfrm>
            <a:off x="3924300" y="3789363"/>
            <a:ext cx="576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extLst>
      <p:ext uri="{BB962C8B-B14F-4D97-AF65-F5344CB8AC3E}">
        <p14:creationId xmlns:p14="http://schemas.microsoft.com/office/powerpoint/2010/main" val="222872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0DA1A-114F-2FA9-7C43-75EB04265FCD}"/>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BAB54166-BB19-D6D0-7143-F0365E4CE1D1}"/>
              </a:ext>
            </a:extLst>
          </p:cNvPr>
          <p:cNvSpPr txBox="1">
            <a:spLocks/>
          </p:cNvSpPr>
          <p:nvPr/>
        </p:nvSpPr>
        <p:spPr>
          <a:xfrm>
            <a:off x="539750" y="5589240"/>
            <a:ext cx="7578725" cy="100841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Pelikane beim Sonnen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Früher wurden Pelikane von Fischern verfolgt, weil sie Angst hatten, dass ihnen die Vögel zu viele Fische wegfressen. Heute weiß man, dass genug Fische für Menschen und Vögel vorhanden sind. Die Pelikane stehen deswegen unter strengem Schutz.</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414D43A4-E076-316D-4DFB-7FC746A42A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62699"/>
            <a:ext cx="7288287"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784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4659-B621-81F0-7AE7-7DB1225E0943}"/>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394041C1-868A-6ECD-D620-A7743C0D809C}"/>
              </a:ext>
            </a:extLst>
          </p:cNvPr>
          <p:cNvSpPr txBox="1">
            <a:spLocks/>
          </p:cNvSpPr>
          <p:nvPr/>
        </p:nvSpPr>
        <p:spPr>
          <a:xfrm>
            <a:off x="684213" y="5373688"/>
            <a:ext cx="7561262" cy="10795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de-DE" altLang="de-DE" sz="1400" dirty="0">
                <a:latin typeface="Arial" panose="020B0604020202020204" pitchFamily="34" charset="0"/>
                <a:cs typeface="Arial" panose="020B0604020202020204" pitchFamily="34" charset="0"/>
              </a:rPr>
              <a:t>Wo liegt das Donaudelta?</a:t>
            </a:r>
          </a:p>
          <a:p>
            <a:pPr marL="0" indent="0" eaLnBrk="1" hangingPunct="1">
              <a:buNone/>
            </a:pPr>
            <a:r>
              <a:rPr lang="de-DE" altLang="de-DE" sz="1400" b="0" dirty="0">
                <a:latin typeface="Arial" panose="020B0604020202020204" pitchFamily="34" charset="0"/>
                <a:cs typeface="Arial" panose="020B0604020202020204" pitchFamily="34" charset="0"/>
              </a:rPr>
              <a:t>Nachdem die Donau zehn Staaten durchflossen hat, mündet sie ins Schwarze Meer. Ein Flussdelta ist eine Verzweigung in Flussarme. Dieses Donaudelta liegt zum größeren Teil in Rumänien und zu einem kleineren Teil in der Ukraine.</a:t>
            </a:r>
          </a:p>
          <a:p>
            <a:endParaRPr lang="de-DE" altLang="de-DE" sz="1400" dirty="0"/>
          </a:p>
        </p:txBody>
      </p:sp>
      <p:pic>
        <p:nvPicPr>
          <p:cNvPr id="3" name="Picture 5">
            <a:extLst>
              <a:ext uri="{FF2B5EF4-FFF2-40B4-BE49-F238E27FC236}">
                <a16:creationId xmlns:a16="http://schemas.microsoft.com/office/drawing/2014/main" id="{6F55D42F-0D53-B6B6-F864-4E2063BED0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1"/>
          <a:stretch>
            <a:fillRect/>
          </a:stretch>
        </p:blipFill>
        <p:spPr bwMode="auto">
          <a:xfrm>
            <a:off x="754063" y="942569"/>
            <a:ext cx="7561262" cy="4286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lipse 3">
            <a:extLst>
              <a:ext uri="{FF2B5EF4-FFF2-40B4-BE49-F238E27FC236}">
                <a16:creationId xmlns:a16="http://schemas.microsoft.com/office/drawing/2014/main" id="{964DBFF8-8115-2C32-2EEF-B581AE70A3D8}"/>
              </a:ext>
            </a:extLst>
          </p:cNvPr>
          <p:cNvSpPr/>
          <p:nvPr/>
        </p:nvSpPr>
        <p:spPr>
          <a:xfrm>
            <a:off x="7235825" y="3106738"/>
            <a:ext cx="627063" cy="538162"/>
          </a:xfrm>
          <a:prstGeom prst="ellipse">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extLst>
      <p:ext uri="{BB962C8B-B14F-4D97-AF65-F5344CB8AC3E}">
        <p14:creationId xmlns:p14="http://schemas.microsoft.com/office/powerpoint/2010/main" val="241676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ppt_x"/>
                                          </p:val>
                                        </p:tav>
                                        <p:tav tm="100000">
                                          <p:val>
                                            <p:strVal val="#ppt_x"/>
                                          </p:val>
                                        </p:tav>
                                      </p:tavLst>
                                    </p:anim>
                                    <p:anim calcmode="lin" valueType="num">
                                      <p:cBhvr additive="base">
                                        <p:cTn id="8" dur="2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305EA-B68E-3987-9D7F-03FEE0B6C2CA}"/>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E27544AF-82C7-1719-6314-2E9EEC2E8230}"/>
              </a:ext>
            </a:extLst>
          </p:cNvPr>
          <p:cNvSpPr txBox="1">
            <a:spLocks/>
          </p:cNvSpPr>
          <p:nvPr/>
        </p:nvSpPr>
        <p:spPr>
          <a:xfrm>
            <a:off x="568569" y="5805264"/>
            <a:ext cx="7923213" cy="8048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Vielfalt am Wasser</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Donaudelta ist berühmt für seine außerordentlich vielfältige Vogelwelt. Der Grund dafür ist auch, dass die Routen zahlreicher Zugvogelarten über das Donaudelta führen</a:t>
            </a:r>
            <a:endParaRPr lang="de-DE" sz="1400" dirty="0"/>
          </a:p>
        </p:txBody>
      </p:sp>
      <p:pic>
        <p:nvPicPr>
          <p:cNvPr id="4" name="Grafik 1">
            <a:extLst>
              <a:ext uri="{FF2B5EF4-FFF2-40B4-BE49-F238E27FC236}">
                <a16:creationId xmlns:a16="http://schemas.microsoft.com/office/drawing/2014/main" id="{7275B173-D586-E386-3D44-1EFB24DFDE4E}"/>
              </a:ext>
            </a:extLst>
          </p:cNvPr>
          <p:cNvPicPr>
            <a:picLocks noChangeAspect="1"/>
          </p:cNvPicPr>
          <p:nvPr/>
        </p:nvPicPr>
        <p:blipFill rotWithShape="1">
          <a:blip r:embed="rId2">
            <a:extLst>
              <a:ext uri="{28A0092B-C50C-407E-A947-70E740481C1C}">
                <a14:useLocalDpi xmlns:a14="http://schemas.microsoft.com/office/drawing/2010/main" val="0"/>
              </a:ext>
            </a:extLst>
          </a:blip>
          <a:srcRect t="2787"/>
          <a:stretch>
            <a:fillRect/>
          </a:stretch>
        </p:blipFill>
        <p:spPr bwMode="auto">
          <a:xfrm>
            <a:off x="611188" y="908720"/>
            <a:ext cx="7918450" cy="4896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221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0F6D0-5519-BAC7-8297-378AA00808F8}"/>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F09BF29E-DC66-6DB5-4B3B-D5A82C5EF09F}"/>
              </a:ext>
            </a:extLst>
          </p:cNvPr>
          <p:cNvSpPr txBox="1">
            <a:spLocks/>
          </p:cNvSpPr>
          <p:nvPr/>
        </p:nvSpPr>
        <p:spPr>
          <a:xfrm>
            <a:off x="539552" y="5586572"/>
            <a:ext cx="7867650" cy="86518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Eisvogel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Menschen, die in Österreichs Auen einen Eisvogel fotografieren wollen, müssen oft tagelang auf der Lauer liegen. Im Donaudelta sieht man vom Boot aus viele Eisvögel. Sie können sehr geschickt kleinere Fische aus dem Wasser fangen.</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7C6CB2A1-87E8-6CD8-B303-01469AFCBA10}"/>
              </a:ext>
            </a:extLst>
          </p:cNvPr>
          <p:cNvPicPr>
            <a:picLocks noChangeAspect="1"/>
          </p:cNvPicPr>
          <p:nvPr/>
        </p:nvPicPr>
        <p:blipFill rotWithShape="1">
          <a:blip r:embed="rId2">
            <a:extLst>
              <a:ext uri="{28A0092B-C50C-407E-A947-70E740481C1C}">
                <a14:useLocalDpi xmlns:a14="http://schemas.microsoft.com/office/drawing/2010/main" val="0"/>
              </a:ext>
            </a:extLst>
          </a:blip>
          <a:srcRect t="4257" b="3751"/>
          <a:stretch>
            <a:fillRect/>
          </a:stretch>
        </p:blipFill>
        <p:spPr bwMode="auto">
          <a:xfrm>
            <a:off x="614363" y="908720"/>
            <a:ext cx="791845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9275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1E678-2BAF-3266-222D-038083055A8F}"/>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3E6862AA-412E-99F8-AFBA-F0E561DF41FC}"/>
              </a:ext>
            </a:extLst>
          </p:cNvPr>
          <p:cNvSpPr txBox="1">
            <a:spLocks/>
          </p:cNvSpPr>
          <p:nvPr/>
        </p:nvSpPr>
        <p:spPr>
          <a:xfrm>
            <a:off x="531813" y="5794375"/>
            <a:ext cx="7856537" cy="8048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Jungvogel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schwer zugängliche Dickicht ist das ideale Gebiet für heranwachsende Jungvögel. Sie können vor Feinden gut versteckt schwimmen, fliegen und jagen lernen.</a:t>
            </a:r>
            <a:endParaRPr lang="de-DE" sz="1400" dirty="0"/>
          </a:p>
        </p:txBody>
      </p:sp>
      <p:pic>
        <p:nvPicPr>
          <p:cNvPr id="4" name="Grafik 1">
            <a:extLst>
              <a:ext uri="{FF2B5EF4-FFF2-40B4-BE49-F238E27FC236}">
                <a16:creationId xmlns:a16="http://schemas.microsoft.com/office/drawing/2014/main" id="{6B299550-BB0E-5DAA-69A0-51B917B477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0075" y="888761"/>
            <a:ext cx="7644333" cy="4916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581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E02BA-E019-F4B8-6FEC-9010F6DA6900}"/>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38549F1F-71AD-74A0-F161-DFFE37E3A94A}"/>
              </a:ext>
            </a:extLst>
          </p:cNvPr>
          <p:cNvSpPr txBox="1">
            <a:spLocks/>
          </p:cNvSpPr>
          <p:nvPr/>
        </p:nvSpPr>
        <p:spPr>
          <a:xfrm>
            <a:off x="539751" y="5733256"/>
            <a:ext cx="7540396" cy="80486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Ringelnatter</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Diese ungiftige Schlange ist ein häufiger Gast im Donaudelta, denn auch sie findet hier genügend Nahrung. Ihre „Lieblingsspeise“ sind Frösche.</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9719E836-F038-C7A1-B666-05890D0231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7468586" cy="475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1072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85F7A-63FD-6F40-A869-2835D47C59FB}"/>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1C08E393-B7D1-0DF1-EC73-29D60245415B}"/>
              </a:ext>
            </a:extLst>
          </p:cNvPr>
          <p:cNvSpPr txBox="1">
            <a:spLocks/>
          </p:cNvSpPr>
          <p:nvPr/>
        </p:nvSpPr>
        <p:spPr>
          <a:xfrm>
            <a:off x="539552" y="5589240"/>
            <a:ext cx="7989888" cy="89693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Europäische Sumpfschildkröte</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Die Europäische Sumpfschildkröte zählt zu den besonders gefährdeten Tierarten. Hier im Donaudelta hat sie ein ideales Rückzugsgebiet gefunden. An sonnigen Tagen steigt sie aus dem Wasser ans Ufer oder auf Baumstämme, um sich so richtig aufzuwärmen.</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612161D3-275D-654B-446B-A5A3496C4717}"/>
              </a:ext>
            </a:extLst>
          </p:cNvPr>
          <p:cNvPicPr>
            <a:picLocks noChangeAspect="1"/>
          </p:cNvPicPr>
          <p:nvPr/>
        </p:nvPicPr>
        <p:blipFill rotWithShape="1">
          <a:blip r:embed="rId2">
            <a:extLst>
              <a:ext uri="{28A0092B-C50C-407E-A947-70E740481C1C}">
                <a14:useLocalDpi xmlns:a14="http://schemas.microsoft.com/office/drawing/2010/main" val="0"/>
              </a:ext>
            </a:extLst>
          </a:blip>
          <a:srcRect t="3069"/>
          <a:stretch>
            <a:fillRect/>
          </a:stretch>
        </p:blipFill>
        <p:spPr bwMode="auto">
          <a:xfrm>
            <a:off x="611560" y="908720"/>
            <a:ext cx="7417196" cy="454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60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6A62-772B-B0EE-8626-B876FA0B34F3}"/>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36AA78DD-76CB-E44D-65E1-46FDB816157F}"/>
              </a:ext>
            </a:extLst>
          </p:cNvPr>
          <p:cNvSpPr txBox="1">
            <a:spLocks/>
          </p:cNvSpPr>
          <p:nvPr/>
        </p:nvSpPr>
        <p:spPr>
          <a:xfrm>
            <a:off x="556419" y="5589240"/>
            <a:ext cx="7832005" cy="936104"/>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Alte Baggerschiffe</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Früher wurden die Kanäle mit Baggerschiffen dieser Art ausgebaggert, um sie schiffbar zu halten. Der Nachteil war, dass durch das großflächige Ausbaggern das empfindliche Ökosystem im Donaudelta massiv gestört wurde.</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17F3EC51-6912-9F73-2346-00A168FD0343}"/>
              </a:ext>
            </a:extLst>
          </p:cNvPr>
          <p:cNvPicPr>
            <a:picLocks noChangeAspect="1"/>
          </p:cNvPicPr>
          <p:nvPr/>
        </p:nvPicPr>
        <p:blipFill rotWithShape="1">
          <a:blip r:embed="rId2">
            <a:extLst>
              <a:ext uri="{28A0092B-C50C-407E-A947-70E740481C1C}">
                <a14:useLocalDpi xmlns:a14="http://schemas.microsoft.com/office/drawing/2010/main" val="0"/>
              </a:ext>
            </a:extLst>
          </a:blip>
          <a:srcRect b="3014"/>
          <a:stretch>
            <a:fillRect/>
          </a:stretch>
        </p:blipFill>
        <p:spPr bwMode="auto">
          <a:xfrm>
            <a:off x="683568" y="908720"/>
            <a:ext cx="7524081"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165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127A-0A11-8C01-EF66-F74C3B575CAC}"/>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A901F5A3-2B9F-A8CE-F3DC-D2E7210A4A72}"/>
              </a:ext>
            </a:extLst>
          </p:cNvPr>
          <p:cNvSpPr txBox="1">
            <a:spLocks/>
          </p:cNvSpPr>
          <p:nvPr/>
        </p:nvSpPr>
        <p:spPr>
          <a:xfrm>
            <a:off x="539750" y="5661024"/>
            <a:ext cx="7897813" cy="93632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err="1">
                <a:solidFill>
                  <a:srgbClr val="000000"/>
                </a:solidFill>
                <a:latin typeface="Arial" charset="0"/>
                <a:ea typeface="+mn-ea"/>
                <a:cs typeface="+mn-cs"/>
              </a:rPr>
              <a:t>Fabriksruine</a:t>
            </a:r>
            <a:endParaRPr lang="de-DE" altLang="de-DE" sz="1400" dirty="0">
              <a:solidFill>
                <a:srgbClr val="000000"/>
              </a:solidFill>
              <a:latin typeface="Arial" charset="0"/>
              <a:ea typeface="+mn-ea"/>
              <a:cs typeface="+mn-cs"/>
            </a:endParaRP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Unter kommunistischer Herrschaft wurde mitten im Donaudelta eine Fabrik geplant und ein breiter Kanal zum Abtransportieren der Waren gebaut. Seit 1989, als die friedliche Revolution diesem Plan ein Ende setzte, verfällt dieses nie fertig gestellte Fabriksgelände.</a:t>
            </a:r>
            <a:endParaRPr lang="de-DE" sz="1400" dirty="0"/>
          </a:p>
        </p:txBody>
      </p:sp>
      <p:pic>
        <p:nvPicPr>
          <p:cNvPr id="5" name="Grafik 2">
            <a:extLst>
              <a:ext uri="{FF2B5EF4-FFF2-40B4-BE49-F238E27FC236}">
                <a16:creationId xmlns:a16="http://schemas.microsoft.com/office/drawing/2014/main" id="{37118D63-15DD-7D2C-2499-B5F7EB25B5DD}"/>
              </a:ext>
            </a:extLst>
          </p:cNvPr>
          <p:cNvPicPr>
            <a:picLocks noChangeAspect="1"/>
          </p:cNvPicPr>
          <p:nvPr/>
        </p:nvPicPr>
        <p:blipFill rotWithShape="1">
          <a:blip r:embed="rId2">
            <a:extLst>
              <a:ext uri="{28A0092B-C50C-407E-A947-70E740481C1C}">
                <a14:useLocalDpi xmlns:a14="http://schemas.microsoft.com/office/drawing/2010/main" val="0"/>
              </a:ext>
            </a:extLst>
          </a:blip>
          <a:srcRect t="2901" b="4617"/>
          <a:stretch>
            <a:fillRect/>
          </a:stretch>
        </p:blipFill>
        <p:spPr bwMode="auto">
          <a:xfrm>
            <a:off x="619182" y="980728"/>
            <a:ext cx="7932737"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5519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9CB5C-80E6-7371-3789-555FB887F74D}"/>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FCAD14C1-B378-167C-D40B-90D6D1028C9A}"/>
              </a:ext>
            </a:extLst>
          </p:cNvPr>
          <p:cNvSpPr txBox="1">
            <a:spLocks/>
          </p:cNvSpPr>
          <p:nvPr/>
        </p:nvSpPr>
        <p:spPr>
          <a:xfrm>
            <a:off x="539750" y="5661248"/>
            <a:ext cx="7927975" cy="100811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Weitere Bedrohung: Abfall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Alles, was Menschen in die Donau werfen oder einleiten, landet früher oder später einmal im Donaudelta: Plastikflaschen, sonstiger Abfall, Spritzmittel, Düngemittel, Waschmittel, Giftstoffe … All das stellt eine Bedrohung für Menschen, Tiere und Pflanzen im Delta dar.</a:t>
            </a:r>
          </a:p>
        </p:txBody>
      </p:sp>
      <p:pic>
        <p:nvPicPr>
          <p:cNvPr id="4" name="Grafik 1">
            <a:extLst>
              <a:ext uri="{FF2B5EF4-FFF2-40B4-BE49-F238E27FC236}">
                <a16:creationId xmlns:a16="http://schemas.microsoft.com/office/drawing/2014/main" id="{4097F670-6B94-FD3E-7025-A6C50527744E}"/>
              </a:ext>
            </a:extLst>
          </p:cNvPr>
          <p:cNvPicPr>
            <a:picLocks noChangeAspect="1"/>
          </p:cNvPicPr>
          <p:nvPr/>
        </p:nvPicPr>
        <p:blipFill rotWithShape="1">
          <a:blip r:embed="rId2">
            <a:extLst>
              <a:ext uri="{28A0092B-C50C-407E-A947-70E740481C1C}">
                <a14:useLocalDpi xmlns:a14="http://schemas.microsoft.com/office/drawing/2010/main" val="0"/>
              </a:ext>
            </a:extLst>
          </a:blip>
          <a:srcRect t="2094"/>
          <a:stretch>
            <a:fillRect/>
          </a:stretch>
        </p:blipFill>
        <p:spPr bwMode="auto">
          <a:xfrm>
            <a:off x="611560" y="908720"/>
            <a:ext cx="7628458" cy="4742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7625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89EE-4110-59F9-8486-518DD99E84B3}"/>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92152AC6-F484-3D1E-A45A-72CB49BB336A}"/>
              </a:ext>
            </a:extLst>
          </p:cNvPr>
          <p:cNvSpPr txBox="1">
            <a:spLocks/>
          </p:cNvSpPr>
          <p:nvPr/>
        </p:nvSpPr>
        <p:spPr>
          <a:xfrm>
            <a:off x="539750" y="5612531"/>
            <a:ext cx="7999413" cy="91281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Rücksichtslose Menschen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Ökosystem im Donaudelta ist empfindlich. Tierliebende Menschen würden fliehenden Vögeln niemals mit dem Motorboot nachhetzen. Ranger dieses Biosphärenreservats dürfen und sollen für derartige Handlungen hohe Strafen einheben.</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645B1096-79B3-740D-5F9C-19C18D4F191C}"/>
              </a:ext>
            </a:extLst>
          </p:cNvPr>
          <p:cNvPicPr>
            <a:picLocks noChangeAspect="1"/>
          </p:cNvPicPr>
          <p:nvPr/>
        </p:nvPicPr>
        <p:blipFill rotWithShape="1">
          <a:blip r:embed="rId2">
            <a:extLst>
              <a:ext uri="{28A0092B-C50C-407E-A947-70E740481C1C}">
                <a14:useLocalDpi xmlns:a14="http://schemas.microsoft.com/office/drawing/2010/main" val="0"/>
              </a:ext>
            </a:extLst>
          </a:blip>
          <a:srcRect t="5780"/>
          <a:stretch>
            <a:fillRect/>
          </a:stretch>
        </p:blipFill>
        <p:spPr bwMode="auto">
          <a:xfrm>
            <a:off x="608012" y="885130"/>
            <a:ext cx="7927975" cy="470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682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E01D7-C2A7-1164-A31B-F2EC07B27C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25AE73-6319-34B0-721D-F92CAFF8F842}"/>
              </a:ext>
            </a:extLst>
          </p:cNvPr>
          <p:cNvSpPr>
            <a:spLocks noGrp="1"/>
          </p:cNvSpPr>
          <p:nvPr>
            <p:ph type="title"/>
          </p:nvPr>
        </p:nvSpPr>
        <p:spPr>
          <a:xfrm>
            <a:off x="1792288" y="4800600"/>
            <a:ext cx="5486400" cy="566738"/>
          </a:xfrm>
        </p:spPr>
        <p:txBody>
          <a:bodyPr/>
          <a:lstStyle/>
          <a:p>
            <a:endParaRPr lang="de-AT" altLang="de-DE"/>
          </a:p>
        </p:txBody>
      </p:sp>
      <p:sp>
        <p:nvSpPr>
          <p:cNvPr id="3" name="Textplatzhalter 3">
            <a:extLst>
              <a:ext uri="{FF2B5EF4-FFF2-40B4-BE49-F238E27FC236}">
                <a16:creationId xmlns:a16="http://schemas.microsoft.com/office/drawing/2014/main" id="{D67BC8A0-0766-5B8A-EB73-918FA293E00C}"/>
              </a:ext>
            </a:extLst>
          </p:cNvPr>
          <p:cNvSpPr txBox="1">
            <a:spLocks/>
          </p:cNvSpPr>
          <p:nvPr/>
        </p:nvSpPr>
        <p:spPr>
          <a:xfrm>
            <a:off x="539750" y="5589240"/>
            <a:ext cx="7932738" cy="93662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Illegale Fischerei</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Fischen darf man im Donaudelta nur an bestimmten Stellen und nur mit einer Genehmigung. Jede andere Form der Fischerei ist ungesetzlich und daher verboten. Jedes Jahr beschlagnahmen die Ranger hunderte unerlaubter Netze im Delta.</a:t>
            </a:r>
          </a:p>
          <a:p>
            <a:pPr marL="0">
              <a:buFont typeface="Arial" charset="0"/>
              <a:buNone/>
              <a:defRPr/>
            </a:pPr>
            <a:endParaRPr lang="de-DE" sz="1400" dirty="0"/>
          </a:p>
        </p:txBody>
      </p:sp>
      <p:grpSp>
        <p:nvGrpSpPr>
          <p:cNvPr id="7" name="Gruppieren 6">
            <a:extLst>
              <a:ext uri="{FF2B5EF4-FFF2-40B4-BE49-F238E27FC236}">
                <a16:creationId xmlns:a16="http://schemas.microsoft.com/office/drawing/2014/main" id="{E6AF6593-A598-1EA3-6346-03B1F4AA4497}"/>
              </a:ext>
            </a:extLst>
          </p:cNvPr>
          <p:cNvGrpSpPr/>
          <p:nvPr/>
        </p:nvGrpSpPr>
        <p:grpSpPr>
          <a:xfrm>
            <a:off x="593050" y="908720"/>
            <a:ext cx="7861300" cy="4605461"/>
            <a:chOff x="611188" y="1106364"/>
            <a:chExt cx="7861300" cy="4605461"/>
          </a:xfrm>
        </p:grpSpPr>
        <p:pic>
          <p:nvPicPr>
            <p:cNvPr id="4" name="Grafik 1">
              <a:extLst>
                <a:ext uri="{FF2B5EF4-FFF2-40B4-BE49-F238E27FC236}">
                  <a16:creationId xmlns:a16="http://schemas.microsoft.com/office/drawing/2014/main" id="{BA04A289-4685-9E5C-9B1F-2CEA756DBDB3}"/>
                </a:ext>
              </a:extLst>
            </p:cNvPr>
            <p:cNvPicPr>
              <a:picLocks noChangeAspect="1"/>
            </p:cNvPicPr>
            <p:nvPr/>
          </p:nvPicPr>
          <p:blipFill rotWithShape="1">
            <a:blip r:embed="rId2">
              <a:extLst>
                <a:ext uri="{28A0092B-C50C-407E-A947-70E740481C1C}">
                  <a14:useLocalDpi xmlns:a14="http://schemas.microsoft.com/office/drawing/2010/main" val="0"/>
                </a:ext>
              </a:extLst>
            </a:blip>
            <a:srcRect t="8250"/>
            <a:stretch>
              <a:fillRect/>
            </a:stretch>
          </p:blipFill>
          <p:spPr bwMode="auto">
            <a:xfrm>
              <a:off x="611188" y="1106364"/>
              <a:ext cx="7861300" cy="4605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lipse 1">
              <a:extLst>
                <a:ext uri="{FF2B5EF4-FFF2-40B4-BE49-F238E27FC236}">
                  <a16:creationId xmlns:a16="http://schemas.microsoft.com/office/drawing/2014/main" id="{5A14BDD1-E8C3-1E8F-3331-322874C02CEE}"/>
                </a:ext>
              </a:extLst>
            </p:cNvPr>
            <p:cNvSpPr>
              <a:spLocks noChangeArrowheads="1"/>
            </p:cNvSpPr>
            <p:nvPr/>
          </p:nvSpPr>
          <p:spPr bwMode="auto">
            <a:xfrm rot="19691499">
              <a:off x="781050" y="4267200"/>
              <a:ext cx="1871663" cy="1146175"/>
            </a:xfrm>
            <a:prstGeom prst="ellipse">
              <a:avLst/>
            </a:prstGeom>
            <a:solidFill>
              <a:srgbClr val="FFFFFF">
                <a:alpha val="0"/>
              </a:srgbClr>
            </a:solidFill>
            <a:ln w="31750" algn="ctr">
              <a:solidFill>
                <a:srgbClr val="FF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ct val="20000"/>
                </a:spcBef>
                <a:spcAft>
                  <a:spcPts val="0"/>
                </a:spcAft>
                <a:buClr>
                  <a:srgbClr val="FFFFFF"/>
                </a:buClr>
                <a:defRPr/>
              </a:pPr>
              <a:endParaRPr lang="de-AT" altLang="de-DE" sz="3800" kern="0">
                <a:cs typeface="+mn-cs"/>
              </a:endParaRPr>
            </a:p>
          </p:txBody>
        </p:sp>
        <p:sp>
          <p:nvSpPr>
            <p:cNvPr id="6" name="Ellipse 1">
              <a:extLst>
                <a:ext uri="{FF2B5EF4-FFF2-40B4-BE49-F238E27FC236}">
                  <a16:creationId xmlns:a16="http://schemas.microsoft.com/office/drawing/2014/main" id="{38857D47-1DCD-B91B-D066-829A389E9AC5}"/>
                </a:ext>
              </a:extLst>
            </p:cNvPr>
            <p:cNvSpPr>
              <a:spLocks noChangeArrowheads="1"/>
            </p:cNvSpPr>
            <p:nvPr/>
          </p:nvSpPr>
          <p:spPr bwMode="auto">
            <a:xfrm>
              <a:off x="3932238" y="4076700"/>
              <a:ext cx="4176712" cy="1296988"/>
            </a:xfrm>
            <a:prstGeom prst="ellipse">
              <a:avLst/>
            </a:prstGeom>
            <a:solidFill>
              <a:srgbClr val="FFFFFF">
                <a:alpha val="0"/>
              </a:srgbClr>
            </a:solidFill>
            <a:ln w="31750" algn="ctr">
              <a:solidFill>
                <a:srgbClr val="FF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ct val="20000"/>
                </a:spcBef>
                <a:spcAft>
                  <a:spcPts val="0"/>
                </a:spcAft>
                <a:buClr>
                  <a:srgbClr val="FFFFFF"/>
                </a:buClr>
                <a:defRPr/>
              </a:pPr>
              <a:endParaRPr lang="de-AT" altLang="de-DE" sz="3800" kern="0">
                <a:cs typeface="+mn-cs"/>
              </a:endParaRPr>
            </a:p>
          </p:txBody>
        </p:sp>
      </p:grpSp>
    </p:spTree>
    <p:extLst>
      <p:ext uri="{BB962C8B-B14F-4D97-AF65-F5344CB8AC3E}">
        <p14:creationId xmlns:p14="http://schemas.microsoft.com/office/powerpoint/2010/main" val="2483753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12AB-7BE4-73B0-6C0D-B1EB6DF028F4}"/>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DE712592-3882-B2DE-7B98-7E2346F3301A}"/>
              </a:ext>
            </a:extLst>
          </p:cNvPr>
          <p:cNvSpPr txBox="1">
            <a:spLocks/>
          </p:cNvSpPr>
          <p:nvPr/>
        </p:nvSpPr>
        <p:spPr>
          <a:xfrm>
            <a:off x="683419" y="5589240"/>
            <a:ext cx="7777162" cy="9461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Mitten im Donaudelta</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Das Donaudelta ist ein einzigartiges Rückzugsgebiet von seltenen Tierarten und Pflanzenarten. Bei jeder Überschwemmung bringt die Donau neues Wasser und tausende Tonnen Nährstoffe ins Delta. Jedoch ziehen viele junge Menschen weg, weil es hier zu wenige Arbeitsplätze gibt.</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75107777-CD00-9743-5137-20821196F5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058025" cy="4503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5686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90D89-C295-E20B-6702-90DC6C92836B}"/>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7475EE06-0774-C84E-3F2B-BB427214AFA2}"/>
              </a:ext>
            </a:extLst>
          </p:cNvPr>
          <p:cNvSpPr txBox="1">
            <a:spLocks/>
          </p:cNvSpPr>
          <p:nvPr/>
        </p:nvSpPr>
        <p:spPr>
          <a:xfrm>
            <a:off x="539552" y="5661248"/>
            <a:ext cx="8174038" cy="93662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Friedliches  Zusammenleben</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Mensch und Natur müssen kein Widerspruch sein. Die Bewohnerinnen und Bewohner des Donaudeltas beweisen: Ein respektvolles Zusammenleben ist möglich. Hier sieht man zum Beispiel Rinder, die Haustiere der Menschen, friedlich neben den Störchen. </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D7F159A9-E046-AF9F-F8FC-5A0F3CF4FB35}"/>
              </a:ext>
            </a:extLst>
          </p:cNvPr>
          <p:cNvPicPr>
            <a:picLocks noChangeAspect="1"/>
          </p:cNvPicPr>
          <p:nvPr/>
        </p:nvPicPr>
        <p:blipFill rotWithShape="1">
          <a:blip r:embed="rId2">
            <a:extLst>
              <a:ext uri="{28A0092B-C50C-407E-A947-70E740481C1C}">
                <a14:useLocalDpi xmlns:a14="http://schemas.microsoft.com/office/drawing/2010/main" val="0"/>
              </a:ext>
            </a:extLst>
          </a:blip>
          <a:srcRect b="4749"/>
          <a:stretch>
            <a:fillRect/>
          </a:stretch>
        </p:blipFill>
        <p:spPr bwMode="auto">
          <a:xfrm>
            <a:off x="639351" y="908720"/>
            <a:ext cx="786529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915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03445-1FC7-F930-A99E-222F68EEDC5A}"/>
            </a:ext>
          </a:extLst>
        </p:cNvPr>
        <p:cNvGrpSpPr/>
        <p:nvPr/>
      </p:nvGrpSpPr>
      <p:grpSpPr>
        <a:xfrm>
          <a:off x="0" y="0"/>
          <a:ext cx="0" cy="0"/>
          <a:chOff x="0" y="0"/>
          <a:chExt cx="0" cy="0"/>
        </a:xfrm>
      </p:grpSpPr>
      <p:sp>
        <p:nvSpPr>
          <p:cNvPr id="3" name="Textplatzhalter 3">
            <a:extLst>
              <a:ext uri="{FF2B5EF4-FFF2-40B4-BE49-F238E27FC236}">
                <a16:creationId xmlns:a16="http://schemas.microsoft.com/office/drawing/2014/main" id="{B5DD8B1D-0AB7-2274-FB15-07A601F3562C}"/>
              </a:ext>
            </a:extLst>
          </p:cNvPr>
          <p:cNvSpPr txBox="1">
            <a:spLocks/>
          </p:cNvSpPr>
          <p:nvPr/>
        </p:nvSpPr>
        <p:spPr>
          <a:xfrm>
            <a:off x="518319" y="5588693"/>
            <a:ext cx="7870105" cy="86518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Und die Zukunft?</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Wie so oft haben die Menschen das Schicksal einer Landschaft in der Hand. Das Donaudelta könnte durch rücksichtslose touristische Erschließung und andere Maßnahmen zerstört werden. Es kann aber auch – wie vom Gesetz vorgesehen – rücksichtsvoll genutzt werden.</a:t>
            </a:r>
          </a:p>
          <a:p>
            <a:pPr marL="0">
              <a:buFont typeface="Arial" charset="0"/>
              <a:buNone/>
              <a:defRPr/>
            </a:pPr>
            <a:endParaRPr lang="de-DE" sz="1400" dirty="0"/>
          </a:p>
        </p:txBody>
      </p:sp>
      <p:pic>
        <p:nvPicPr>
          <p:cNvPr id="4" name="Grafik 1">
            <a:extLst>
              <a:ext uri="{FF2B5EF4-FFF2-40B4-BE49-F238E27FC236}">
                <a16:creationId xmlns:a16="http://schemas.microsoft.com/office/drawing/2014/main" id="{CD740076-5247-83CA-3976-79B051FEC564}"/>
              </a:ext>
            </a:extLst>
          </p:cNvPr>
          <p:cNvPicPr>
            <a:picLocks noChangeAspect="1"/>
          </p:cNvPicPr>
          <p:nvPr/>
        </p:nvPicPr>
        <p:blipFill rotWithShape="1">
          <a:blip r:embed="rId2">
            <a:extLst>
              <a:ext uri="{28A0092B-C50C-407E-A947-70E740481C1C}">
                <a14:useLocalDpi xmlns:a14="http://schemas.microsoft.com/office/drawing/2010/main" val="0"/>
              </a:ext>
            </a:extLst>
          </a:blip>
          <a:srcRect t="2837" b="-1542"/>
          <a:stretch>
            <a:fillRect/>
          </a:stretch>
        </p:blipFill>
        <p:spPr bwMode="auto">
          <a:xfrm>
            <a:off x="611189" y="908721"/>
            <a:ext cx="7410950" cy="460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9880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8E690F9E-811A-F96D-5CD8-125E6E483435}"/>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A0A0A"/>
                </a:solidFill>
                <a:latin typeface="Arial" pitchFamily="34" charset="0"/>
              </a:rPr>
              <a:t>Die Bildergalerie bezieht sich auf das Thema „Umweltschutz im Donaudelta“ auf den Seiten 16 und 17 im Schulbuch </a:t>
            </a:r>
            <a:r>
              <a:rPr lang="de-DE" altLang="de-DE" sz="1200" i="1" kern="0" dirty="0">
                <a:solidFill>
                  <a:srgbClr val="0A0A0A"/>
                </a:solidFill>
                <a:latin typeface="Arial" pitchFamily="34" charset="0"/>
              </a:rPr>
              <a:t>unterwegs 4</a:t>
            </a:r>
            <a:r>
              <a:rPr lang="de-DE" altLang="de-DE" sz="1200" kern="0" dirty="0">
                <a:solidFill>
                  <a:srgbClr val="0A0A0A"/>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92CB9834-8FDF-1548-AB88-66EEDB9642E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DE" altLang="de-DE" sz="1200" dirty="0">
                <a:cs typeface="Arial" charset="0"/>
              </a:rPr>
              <a:t>Christian Fridrich, </a:t>
            </a:r>
            <a:r>
              <a:rPr lang="de-DE" altLang="de-DE" sz="1200" dirty="0" err="1">
                <a:cs typeface="Arial" charset="0"/>
              </a:rPr>
              <a:t>Großweikersdorf</a:t>
            </a:r>
            <a:endParaRPr lang="de-DE" altLang="de-DE" sz="1200" dirty="0">
              <a:cs typeface="Arial" charset="0"/>
            </a:endParaRPr>
          </a:p>
          <a:p>
            <a:pPr eaLnBrk="1" fontAlgn="auto" hangingPunct="1">
              <a:spcBef>
                <a:spcPts val="0"/>
              </a:spcBef>
              <a:spcAft>
                <a:spcPts val="0"/>
              </a:spcAft>
              <a:defRPr/>
            </a:pPr>
            <a:r>
              <a:rPr lang="de-DE" altLang="de-DE" sz="1200" dirty="0">
                <a:cs typeface="Arial" charset="0"/>
              </a:rPr>
              <a:t>Kartografie: </a:t>
            </a:r>
            <a:r>
              <a:rPr lang="de-DE" altLang="de-DE" sz="1200" kern="0" dirty="0"/>
              <a:t>Kompass Freytag &amp; Berndt GmbH, Wien</a:t>
            </a:r>
            <a:endParaRPr lang="de-DE" altLang="de-DE" sz="1200" dirty="0">
              <a:cs typeface="Arial" charset="0"/>
            </a:endParaRP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22EED-D853-1DAB-3315-309ACBBC946C}"/>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191ECD8E-138F-B6CE-07BA-8DDE7CBEECA1}"/>
              </a:ext>
            </a:extLst>
          </p:cNvPr>
          <p:cNvSpPr txBox="1">
            <a:spLocks/>
          </p:cNvSpPr>
          <p:nvPr/>
        </p:nvSpPr>
        <p:spPr>
          <a:xfrm>
            <a:off x="539750" y="5661025"/>
            <a:ext cx="7920038" cy="93662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Tulcea – das Tor zum Donaudelta</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Wer touristisch ins Donaudelta fährt, startet seine Reise oft von der Stadt Tulcea. In der Nähe teilt sich die Donau in drei große Donauarme auf. Das Donaudelta ist mit rund 5 800 km² fast so groß wie das Bundesland Salzburg.</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3C3DBFE2-40AF-6408-3E96-76C5F5E1B9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7346650" cy="45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4298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9E012-A361-9A5D-D2A3-41AD120B7B78}"/>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A8C18D10-AC37-4ECF-E03E-A4FECE86DDF1}"/>
              </a:ext>
            </a:extLst>
          </p:cNvPr>
          <p:cNvSpPr txBox="1">
            <a:spLocks/>
          </p:cNvSpPr>
          <p:nvPr/>
        </p:nvSpPr>
        <p:spPr>
          <a:xfrm>
            <a:off x="539750" y="5647090"/>
            <a:ext cx="7704658" cy="92198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Tragflügelboot</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Schiffe und Boote jeder Art sind das Hauptverkehrsmittel im Donaudelta. Durchgehende Straßen vom Rand des Donaudeltas bis zur Mündung der drei Donauarme ins Schwarze Meer gibt es nicht.</a:t>
            </a:r>
          </a:p>
          <a:p>
            <a:pPr marL="0">
              <a:buFont typeface="Arial" charset="0"/>
              <a:buNone/>
              <a:defRPr/>
            </a:pPr>
            <a:endParaRPr lang="de-DE" sz="1400" dirty="0"/>
          </a:p>
        </p:txBody>
      </p:sp>
      <p:pic>
        <p:nvPicPr>
          <p:cNvPr id="4" name="Grafik 3">
            <a:extLst>
              <a:ext uri="{FF2B5EF4-FFF2-40B4-BE49-F238E27FC236}">
                <a16:creationId xmlns:a16="http://schemas.microsoft.com/office/drawing/2014/main" id="{3A18C066-A79B-7833-90D6-8771E51BED5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66000"/>
                    </a14:imgEffect>
                    <a14:imgEffect>
                      <a14:brightnessContrast bright="-17000" contrast="36000"/>
                    </a14:imgEffect>
                  </a14:imgLayer>
                </a14:imgProps>
              </a:ext>
              <a:ext uri="{28A0092B-C50C-407E-A947-70E740481C1C}">
                <a14:useLocalDpi xmlns:a14="http://schemas.microsoft.com/office/drawing/2010/main" val="0"/>
              </a:ext>
            </a:extLst>
          </a:blip>
          <a:srcRect/>
          <a:stretch>
            <a:fillRect/>
          </a:stretch>
        </p:blipFill>
        <p:spPr bwMode="auto">
          <a:xfrm>
            <a:off x="683568" y="980728"/>
            <a:ext cx="7200800" cy="458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5698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A612F-71F6-FD11-28A1-E242086DE041}"/>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25F00FEB-C5FA-D7C0-F5BF-B329AA2168D6}"/>
              </a:ext>
            </a:extLst>
          </p:cNvPr>
          <p:cNvSpPr txBox="1">
            <a:spLocks/>
          </p:cNvSpPr>
          <p:nvPr/>
        </p:nvSpPr>
        <p:spPr>
          <a:xfrm>
            <a:off x="468313" y="5661248"/>
            <a:ext cx="7920112" cy="90646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Lastentransport mit Boot</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Um alle Siedlungen des Donaudeltas zu erreichen, verwendet man Boote. Diese transportieren neben Personen auch Güter. Aufgrund des Boottransports sind diese Güter im Vergleich zum übrigen Rumänien teurer.</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26BC393A-9998-256F-905A-F8AA533980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7460059" cy="469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0003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88962-2F79-BE64-3C0D-6DCBB120DB15}"/>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669FCF6A-8848-46EF-F937-6103528C3FF5}"/>
              </a:ext>
            </a:extLst>
          </p:cNvPr>
          <p:cNvSpPr txBox="1">
            <a:spLocks/>
          </p:cNvSpPr>
          <p:nvPr/>
        </p:nvSpPr>
        <p:spPr>
          <a:xfrm>
            <a:off x="550863" y="5661249"/>
            <a:ext cx="7837561" cy="100784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Lastentransport mit dem Containerschiff</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Der mittlere </a:t>
            </a:r>
            <a:r>
              <a:rPr lang="de-DE" altLang="de-DE" sz="1400" b="0" dirty="0" err="1">
                <a:solidFill>
                  <a:srgbClr val="000000"/>
                </a:solidFill>
                <a:latin typeface="Arial" charset="0"/>
                <a:ea typeface="+mn-ea"/>
                <a:cs typeface="+mn-cs"/>
              </a:rPr>
              <a:t>Donauarm</a:t>
            </a:r>
            <a:r>
              <a:rPr lang="de-DE" altLang="de-DE" sz="1400" b="0" dirty="0">
                <a:solidFill>
                  <a:srgbClr val="000000"/>
                </a:solidFill>
                <a:latin typeface="Arial" charset="0"/>
                <a:ea typeface="+mn-ea"/>
                <a:cs typeface="+mn-cs"/>
              </a:rPr>
              <a:t>, Sulina-Arm genannt, wurde schon vor über 100 Jahren als Schifffahrtskanal auch für große Schiffe ausgebaut. Am Foto sieht man ein unbeladenes türkisches Containerschiff.</a:t>
            </a:r>
          </a:p>
          <a:p>
            <a:pPr marL="0">
              <a:buFont typeface="Arial" charset="0"/>
              <a:buNone/>
              <a:defRPr/>
            </a:pPr>
            <a:endParaRPr lang="de-DE" sz="1400" dirty="0"/>
          </a:p>
        </p:txBody>
      </p:sp>
      <p:pic>
        <p:nvPicPr>
          <p:cNvPr id="3" name="Grafik 1">
            <a:extLst>
              <a:ext uri="{FF2B5EF4-FFF2-40B4-BE49-F238E27FC236}">
                <a16:creationId xmlns:a16="http://schemas.microsoft.com/office/drawing/2014/main" id="{86D110C0-37DB-825F-4E58-5591FCF8A386}"/>
              </a:ext>
            </a:extLst>
          </p:cNvPr>
          <p:cNvPicPr>
            <a:picLocks noChangeAspect="1"/>
          </p:cNvPicPr>
          <p:nvPr/>
        </p:nvPicPr>
        <p:blipFill rotWithShape="1">
          <a:blip r:embed="rId2">
            <a:extLst>
              <a:ext uri="{28A0092B-C50C-407E-A947-70E740481C1C}">
                <a14:useLocalDpi xmlns:a14="http://schemas.microsoft.com/office/drawing/2010/main" val="0"/>
              </a:ext>
            </a:extLst>
          </a:blip>
          <a:srcRect t="1360" b="1"/>
          <a:stretch>
            <a:fillRect/>
          </a:stretch>
        </p:blipFill>
        <p:spPr bwMode="auto">
          <a:xfrm>
            <a:off x="611560" y="908720"/>
            <a:ext cx="7333947" cy="458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373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36F0-4E62-006C-AEAD-B9F37BBFBF1C}"/>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05A9B54B-70A2-7516-934D-E17CC3FCFF31}"/>
              </a:ext>
            </a:extLst>
          </p:cNvPr>
          <p:cNvSpPr txBox="1">
            <a:spLocks/>
          </p:cNvSpPr>
          <p:nvPr/>
        </p:nvSpPr>
        <p:spPr>
          <a:xfrm>
            <a:off x="596900" y="5501654"/>
            <a:ext cx="7950200" cy="98040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Mündung des Sulina-Arms ins Schwarze Meer</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Ein Blick entlang des Sulina-Arms zeigt im Hintergrund den großen neuen Leuchtturm </a:t>
            </a:r>
            <a:r>
              <a:rPr lang="de-DE" altLang="de-DE" sz="1400" b="0" dirty="0">
                <a:solidFill>
                  <a:srgbClr val="000000"/>
                </a:solidFill>
                <a:latin typeface="Arial" charset="0"/>
                <a:ea typeface="+mn-ea"/>
                <a:cs typeface="+mn-cs"/>
                <a:sym typeface="Wingdings" pitchFamily="2" charset="2"/>
              </a:rPr>
              <a:t></a:t>
            </a:r>
            <a:r>
              <a:rPr lang="de-DE" altLang="de-DE" sz="1400" b="0" dirty="0">
                <a:solidFill>
                  <a:srgbClr val="000000"/>
                </a:solidFill>
                <a:latin typeface="Arial" charset="0"/>
                <a:ea typeface="+mn-ea"/>
                <a:cs typeface="+mn-cs"/>
              </a:rPr>
              <a:t>. Zwischen diesem und dem Ende der Landzunge auf der linken Seite befindet sich die Mündung </a:t>
            </a:r>
            <a:r>
              <a:rPr lang="de-DE" altLang="de-DE" sz="1400" b="0" dirty="0">
                <a:solidFill>
                  <a:srgbClr val="000000"/>
                </a:solidFill>
                <a:latin typeface="Arial" charset="0"/>
                <a:ea typeface="+mn-ea"/>
                <a:cs typeface="+mn-cs"/>
                <a:sym typeface="Wingdings" pitchFamily="2" charset="2"/>
              </a:rPr>
              <a:t></a:t>
            </a:r>
            <a:r>
              <a:rPr lang="de-DE" altLang="de-DE" sz="1400" b="0" dirty="0">
                <a:solidFill>
                  <a:srgbClr val="000000"/>
                </a:solidFill>
                <a:latin typeface="Arial" charset="0"/>
                <a:ea typeface="+mn-ea"/>
                <a:cs typeface="+mn-cs"/>
              </a:rPr>
              <a:t> ins Schwarze Meer.</a:t>
            </a:r>
            <a:r>
              <a:rPr lang="de-DE" altLang="de-DE" sz="1400" b="0" dirty="0">
                <a:solidFill>
                  <a:srgbClr val="000000"/>
                </a:solidFill>
                <a:latin typeface="Arial" charset="0"/>
                <a:ea typeface="+mn-ea"/>
                <a:cs typeface="+mn-cs"/>
                <a:sym typeface="Wingdings" pitchFamily="2" charset="2"/>
              </a:rPr>
              <a:t> </a:t>
            </a:r>
            <a:endParaRPr lang="de-DE" altLang="de-DE" sz="1400" b="0" dirty="0">
              <a:solidFill>
                <a:srgbClr val="000000"/>
              </a:solidFill>
              <a:latin typeface="Arial" charset="0"/>
              <a:ea typeface="+mn-ea"/>
              <a:cs typeface="+mn-cs"/>
            </a:endParaRPr>
          </a:p>
          <a:p>
            <a:pPr marL="0">
              <a:buFont typeface="Arial" charset="0"/>
              <a:buNone/>
              <a:defRPr/>
            </a:pPr>
            <a:endParaRPr lang="de-DE" sz="1400" dirty="0"/>
          </a:p>
        </p:txBody>
      </p:sp>
      <p:pic>
        <p:nvPicPr>
          <p:cNvPr id="3" name="Grafik 2">
            <a:extLst>
              <a:ext uri="{FF2B5EF4-FFF2-40B4-BE49-F238E27FC236}">
                <a16:creationId xmlns:a16="http://schemas.microsoft.com/office/drawing/2014/main" id="{04ECE463-4607-48DA-4D94-AD2D06BD5843}"/>
              </a:ext>
            </a:extLst>
          </p:cNvPr>
          <p:cNvPicPr>
            <a:picLocks noChangeAspect="1"/>
          </p:cNvPicPr>
          <p:nvPr/>
        </p:nvPicPr>
        <p:blipFill rotWithShape="1">
          <a:blip r:embed="rId2">
            <a:extLst>
              <a:ext uri="{28A0092B-C50C-407E-A947-70E740481C1C}">
                <a14:useLocalDpi xmlns:a14="http://schemas.microsoft.com/office/drawing/2010/main" val="0"/>
              </a:ext>
            </a:extLst>
          </a:blip>
          <a:srcRect b="8571"/>
          <a:stretch>
            <a:fillRect/>
          </a:stretch>
        </p:blipFill>
        <p:spPr bwMode="auto">
          <a:xfrm>
            <a:off x="644368" y="980455"/>
            <a:ext cx="7921625" cy="4477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1">
            <a:extLst>
              <a:ext uri="{FF2B5EF4-FFF2-40B4-BE49-F238E27FC236}">
                <a16:creationId xmlns:a16="http://schemas.microsoft.com/office/drawing/2014/main" id="{C61EE04E-B2C6-697D-EFB4-37EE83D45224}"/>
              </a:ext>
            </a:extLst>
          </p:cNvPr>
          <p:cNvSpPr txBox="1">
            <a:spLocks noChangeArrowheads="1"/>
          </p:cNvSpPr>
          <p:nvPr/>
        </p:nvSpPr>
        <p:spPr bwMode="auto">
          <a:xfrm>
            <a:off x="4513593" y="1400150"/>
            <a:ext cx="576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5" name="Textfeld 1">
            <a:extLst>
              <a:ext uri="{FF2B5EF4-FFF2-40B4-BE49-F238E27FC236}">
                <a16:creationId xmlns:a16="http://schemas.microsoft.com/office/drawing/2014/main" id="{41AC8BC0-2DBB-16DE-9648-91DD5FCECC8E}"/>
              </a:ext>
            </a:extLst>
          </p:cNvPr>
          <p:cNvSpPr txBox="1">
            <a:spLocks noChangeArrowheads="1"/>
          </p:cNvSpPr>
          <p:nvPr/>
        </p:nvSpPr>
        <p:spPr bwMode="auto">
          <a:xfrm>
            <a:off x="3851920" y="1844824"/>
            <a:ext cx="576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extLst>
      <p:ext uri="{BB962C8B-B14F-4D97-AF65-F5344CB8AC3E}">
        <p14:creationId xmlns:p14="http://schemas.microsoft.com/office/powerpoint/2010/main" val="321747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D93A-4F38-DFB9-CD05-6DE00E9A729D}"/>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36D6759B-162F-3266-A28F-147A74921CF0}"/>
              </a:ext>
            </a:extLst>
          </p:cNvPr>
          <p:cNvSpPr txBox="1">
            <a:spLocks/>
          </p:cNvSpPr>
          <p:nvPr/>
        </p:nvSpPr>
        <p:spPr>
          <a:xfrm>
            <a:off x="581399" y="5589240"/>
            <a:ext cx="7663009" cy="100811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eaLnBrk="1" hangingPunct="1">
              <a:spcBef>
                <a:spcPct val="0"/>
              </a:spcBef>
              <a:buFont typeface="Arial" charset="0"/>
              <a:buNone/>
              <a:defRPr/>
            </a:pPr>
            <a:r>
              <a:rPr lang="de-DE" altLang="de-DE" sz="1400" dirty="0">
                <a:solidFill>
                  <a:srgbClr val="000000"/>
                </a:solidFill>
                <a:latin typeface="Arial" charset="0"/>
                <a:ea typeface="+mn-ea"/>
                <a:cs typeface="+mn-cs"/>
              </a:rPr>
              <a:t>Eine „Neue Insel“</a:t>
            </a:r>
          </a:p>
          <a:p>
            <a:pPr marL="0" eaLnBrk="1" hangingPunct="1">
              <a:spcBef>
                <a:spcPct val="0"/>
              </a:spcBef>
              <a:buFont typeface="Arial" charset="0"/>
              <a:buNone/>
              <a:defRPr/>
            </a:pPr>
            <a:r>
              <a:rPr lang="de-DE" altLang="de-DE" sz="1400" b="0" dirty="0">
                <a:solidFill>
                  <a:srgbClr val="000000"/>
                </a:solidFill>
                <a:latin typeface="Arial" charset="0"/>
                <a:ea typeface="+mn-ea"/>
                <a:cs typeface="+mn-cs"/>
              </a:rPr>
              <a:t>Ständig schafft die Donau neues Material heran: Sand, Schlamm, Schwebstoffe … Diese werden nach der Mündung ins Schwarze Meer abgelagert. Unweit vor der Donaumündung entstehen im Schwarzen Meer ständig neue Inseln wie diese.</a:t>
            </a:r>
          </a:p>
          <a:p>
            <a:pPr marL="0">
              <a:buFont typeface="Arial" charset="0"/>
              <a:buNone/>
              <a:defRPr/>
            </a:pPr>
            <a:endParaRPr lang="de-DE" sz="1400" dirty="0"/>
          </a:p>
        </p:txBody>
      </p:sp>
      <p:pic>
        <p:nvPicPr>
          <p:cNvPr id="3" name="Picture 7" descr="U:\unterwegs\unterwegs alt\UW alt online neu_Jaenner 2013\Insel2-1 Kopie.jpg">
            <a:extLst>
              <a:ext uri="{FF2B5EF4-FFF2-40B4-BE49-F238E27FC236}">
                <a16:creationId xmlns:a16="http://schemas.microsoft.com/office/drawing/2014/main" id="{327BE6B2-0C7A-5989-010D-79B7E4EAA8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72" b="1505"/>
          <a:stretch>
            <a:fillRect/>
          </a:stretch>
        </p:blipFill>
        <p:spPr bwMode="auto">
          <a:xfrm>
            <a:off x="611560" y="980728"/>
            <a:ext cx="7417196" cy="453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836570"/>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1332</Words>
  <Application>Microsoft Office PowerPoint</Application>
  <PresentationFormat>Bildschirmpräsentation (4:3)</PresentationFormat>
  <Paragraphs>83</Paragraphs>
  <Slides>32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32</vt:i4>
      </vt:variant>
    </vt:vector>
  </HeadingPairs>
  <TitlesOfParts>
    <vt:vector size="38" baseType="lpstr">
      <vt:lpstr>Arial</vt:lpstr>
      <vt:lpstr>Calibri</vt:lpstr>
      <vt:lpstr>PoloBasisTB</vt:lpstr>
      <vt:lpstr>Syntax LT Std</vt:lpstr>
      <vt:lpstr>Wingdings</vt:lpstr>
      <vt:lpstr>Larissa</vt:lpstr>
      <vt:lpstr>Im Donaudelta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227</cp:revision>
  <dcterms:created xsi:type="dcterms:W3CDTF">2013-10-08T07:58:50Z</dcterms:created>
  <dcterms:modified xsi:type="dcterms:W3CDTF">2026-01-03T14:35:23Z</dcterms:modified>
</cp:coreProperties>
</file>