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5" r:id="rId3"/>
    <p:sldId id="260" r:id="rId4"/>
    <p:sldId id="267" r:id="rId5"/>
    <p:sldId id="264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4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B828-0A51-49BC-85F9-2C08D62559CF}" type="datetimeFigureOut">
              <a:rPr lang="de-DE" smtClean="0"/>
              <a:t>11.04.2019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66E5-00F1-4AEF-8274-4EE69A99E4A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7927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21308-1D65-4A9B-B943-A61526C65807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91383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B487E-0F71-4B9D-B07D-710C20A8AEB3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8716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8217C-D724-409C-8770-4C6B70C0EA82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9230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B9DF-367A-44C0-9144-FD4F5FDB97FB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5878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A3090-D786-4531-8C2D-2D5B15CA4D4F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0970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8D26C-65B3-48C4-A414-3603B152F437}" type="datetime1">
              <a:rPr lang="de-AT" smtClean="0"/>
              <a:t>11.04.2019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2806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C890-E617-4227-BDAA-5DEC5CC3EE09}" type="datetime1">
              <a:rPr lang="de-AT" smtClean="0"/>
              <a:t>11.04.2019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0148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F8ADD-267D-4912-ACC6-71486D9A48AE}" type="datetime1">
              <a:rPr lang="de-AT" smtClean="0"/>
              <a:t>11.04.2019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4198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0FAC-1838-479E-8697-B1078E5ECA12}" type="datetime1">
              <a:rPr lang="de-AT" smtClean="0"/>
              <a:t>11.04.2019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03304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F8473-EC2D-4258-9A58-DE879990CFA1}" type="datetime1">
              <a:rPr lang="de-AT" smtClean="0"/>
              <a:t>11.04.2019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5813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1EE2-E122-477C-86A8-07F007B9B7D1}" type="datetime1">
              <a:rPr lang="de-AT" smtClean="0"/>
              <a:t>11.04.2019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3723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BFC8-7113-47F0-81D0-5B073B96EB29}" type="datetime1">
              <a:rPr lang="de-AT" smtClean="0"/>
              <a:t>11.04.2019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© Österreichischer Bundesverlag Schulbuch GmbH &amp; Co. KG, Wien 2019 | www.oebv.at | zielsicher AWL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B4656-E3D8-4738-9FB0-2B4EB2F61DA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8458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EC062B1-AEDC-491C-81E0-B968C7E2D40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88568F-A33B-4F22-9B98-5FE16FE3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B3D0D50-29C7-471F-BE3D-BE6E83566004}"/>
              </a:ext>
            </a:extLst>
          </p:cNvPr>
          <p:cNvSpPr/>
          <p:nvPr/>
        </p:nvSpPr>
        <p:spPr>
          <a:xfrm>
            <a:off x="1927493" y="2557607"/>
            <a:ext cx="5289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Wirtschaftsstufen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579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C893F7D7-FFD4-46A6-B8CC-25D876E6104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043608" y="4985900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Gewinnung von Rohstoffen in der Landwirtschaft, in der Forstwirtschaft, im Bergbau usw.</a:t>
            </a:r>
          </a:p>
        </p:txBody>
      </p:sp>
      <p:pic>
        <p:nvPicPr>
          <p:cNvPr id="6" name="Grafik 5" descr="C:\Users\aushilfe.vsnms\Downloads\iStock_000003135779Medium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81" y="2668776"/>
            <a:ext cx="2592288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 descr="C:\Users\aushilfe.vsnms\Downloads\iStock_000015289060Medium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197" y="2672080"/>
            <a:ext cx="2771563" cy="201317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feld 9"/>
          <p:cNvSpPr txBox="1"/>
          <p:nvPr/>
        </p:nvSpPr>
        <p:spPr>
          <a:xfrm>
            <a:off x="1150197" y="4431084"/>
            <a:ext cx="258541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</a:t>
            </a:r>
            <a:r>
              <a:rPr lang="de-AT" sz="900" dirty="0" err="1">
                <a:latin typeface="+mj-lt"/>
              </a:rPr>
              <a:t>SimplyCreativePhotography</a:t>
            </a:r>
            <a:r>
              <a:rPr lang="de-AT" sz="900" dirty="0">
                <a:latin typeface="+mj-lt"/>
              </a:rPr>
              <a:t> / iStockphoto.com</a:t>
            </a:r>
          </a:p>
          <a:p>
            <a:endParaRPr lang="de-AT" dirty="0"/>
          </a:p>
        </p:txBody>
      </p:sp>
      <p:sp>
        <p:nvSpPr>
          <p:cNvPr id="11" name="Textfeld 10"/>
          <p:cNvSpPr txBox="1"/>
          <p:nvPr/>
        </p:nvSpPr>
        <p:spPr>
          <a:xfrm>
            <a:off x="4740881" y="4431083"/>
            <a:ext cx="21602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</a:rPr>
              <a:t>© Ricardo Garza / iStockphoto.com </a:t>
            </a:r>
          </a:p>
          <a:p>
            <a:endParaRPr lang="de-AT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2F1F6551-C701-4EEC-8050-E81C849FB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6729FBE-EEC4-402F-AC77-F1E899345205}"/>
              </a:ext>
            </a:extLst>
          </p:cNvPr>
          <p:cNvSpPr/>
          <p:nvPr/>
        </p:nvSpPr>
        <p:spPr>
          <a:xfrm>
            <a:off x="2525927" y="1299181"/>
            <a:ext cx="40921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Urproduktion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869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8A5B397-AA5F-4C0F-8C27-806F5F43AF1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nhaltsplatzhalter 6" descr="C:\Users\aushilfe.vsnms\Downloads\Fotolia_192113906_L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6" t="15319" r="18014" b="32321"/>
          <a:stretch/>
        </p:blipFill>
        <p:spPr bwMode="auto">
          <a:xfrm>
            <a:off x="756222" y="2389860"/>
            <a:ext cx="2591642" cy="2160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 descr="C:\Users\aushilfe.vsnms\Downloads\ThinkstockPhotos-81180810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55316"/>
            <a:ext cx="2233672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feld 8"/>
          <p:cNvSpPr txBox="1"/>
          <p:nvPr/>
        </p:nvSpPr>
        <p:spPr>
          <a:xfrm>
            <a:off x="995744" y="4889614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Erzeugung von Waren und Sachgütern in Fabriken und Handwerksbetrieben</a:t>
            </a:r>
          </a:p>
        </p:txBody>
      </p:sp>
      <p:pic>
        <p:nvPicPr>
          <p:cNvPr id="10" name="Grafik 9" descr="C:\Users\aushilfe.vsnms\Downloads\iStock_000003135779Medium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551" y="2671341"/>
            <a:ext cx="2539218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/>
          <p:cNvSpPr txBox="1"/>
          <p:nvPr/>
        </p:nvSpPr>
        <p:spPr>
          <a:xfrm>
            <a:off x="3470551" y="4361641"/>
            <a:ext cx="22322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Ricardo Garza / iStockphoto.com </a:t>
            </a:r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6372200" y="4340219"/>
            <a:ext cx="1944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lukpedclub</a:t>
            </a:r>
            <a:r>
              <a:rPr lang="de-AT" sz="900" dirty="0">
                <a:solidFill>
                  <a:schemeClr val="bg1"/>
                </a:solidFill>
                <a:latin typeface="+mj-lt"/>
              </a:rPr>
              <a:t> / </a:t>
            </a:r>
            <a:r>
              <a:rPr lang="de-AT" sz="900" dirty="0" err="1">
                <a:solidFill>
                  <a:schemeClr val="bg1"/>
                </a:solidFill>
                <a:latin typeface="+mj-lt"/>
              </a:rPr>
              <a:t>Thinkstock</a:t>
            </a:r>
            <a:endParaRPr lang="de-AT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008461" y="4455635"/>
            <a:ext cx="2232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3t0n / stock.adobe.com / Fotolia</a:t>
            </a:r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2BDC41EC-DFC6-44EF-A29A-7067BC7A3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FECEB0A-5120-454F-8D2D-C37EEB0265CE}"/>
              </a:ext>
            </a:extLst>
          </p:cNvPr>
          <p:cNvSpPr/>
          <p:nvPr/>
        </p:nvSpPr>
        <p:spPr>
          <a:xfrm>
            <a:off x="2893664" y="1216125"/>
            <a:ext cx="33900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Produktion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926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AC0CC867-41AB-4CB9-8776-66BB95EEF03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701824" y="5649913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im Handel, beim Frisör, im Restaurant, im Krankenhaus usw.</a:t>
            </a:r>
          </a:p>
        </p:txBody>
      </p:sp>
      <p:pic>
        <p:nvPicPr>
          <p:cNvPr id="7" name="Grafik 6" descr="C:\Users\aushilfe.vsnms\Downloads\ThinkstockPhotos-50916866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54" y="2184095"/>
            <a:ext cx="2991598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 descr="C:\Users\aushilfe.vsnms\Downloads\ThinkstockPhotos-64034552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14650" y="2964033"/>
            <a:ext cx="1652270" cy="2268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nhaltsplatzhalter 8" descr="C:\Users\aushilfe.vsnms\Downloads\ThinkstockPhotos-811808108.jpg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007" y="3660259"/>
            <a:ext cx="1404015" cy="15105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/>
          <p:cNvSpPr txBox="1"/>
          <p:nvPr/>
        </p:nvSpPr>
        <p:spPr>
          <a:xfrm>
            <a:off x="4235249" y="5185541"/>
            <a:ext cx="16535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/>
              <a:t>© </a:t>
            </a:r>
            <a:r>
              <a:rPr lang="de-AT" sz="900" dirty="0" err="1"/>
              <a:t>lukpedclub</a:t>
            </a:r>
            <a:r>
              <a:rPr lang="de-AT" sz="900" dirty="0"/>
              <a:t> / </a:t>
            </a:r>
            <a:r>
              <a:rPr lang="de-AT" sz="900" dirty="0" err="1"/>
              <a:t>Thinkstock</a:t>
            </a:r>
            <a:endParaRPr lang="de-AT" sz="900" dirty="0"/>
          </a:p>
          <a:p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701824" y="5182362"/>
            <a:ext cx="14957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</a:t>
            </a:r>
            <a:r>
              <a:rPr lang="de-AT" sz="900" dirty="0" err="1">
                <a:latin typeface="+mj-lt"/>
              </a:rPr>
              <a:t>robuart</a:t>
            </a:r>
            <a:r>
              <a:rPr lang="de-AT" sz="900" dirty="0">
                <a:latin typeface="+mj-lt"/>
              </a:rPr>
              <a:t> / </a:t>
            </a:r>
            <a:r>
              <a:rPr lang="de-AT" sz="900" dirty="0" err="1">
                <a:latin typeface="+mj-lt"/>
              </a:rPr>
              <a:t>Thinkstock</a:t>
            </a:r>
            <a:endParaRPr lang="de-AT" sz="900" dirty="0"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514650" y="5182362"/>
            <a:ext cx="15462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>
                <a:latin typeface="+mj-lt"/>
              </a:rPr>
              <a:t>© </a:t>
            </a:r>
            <a:r>
              <a:rPr lang="de-AT" sz="900" dirty="0" err="1">
                <a:latin typeface="+mj-lt"/>
              </a:rPr>
              <a:t>Aleksangel</a:t>
            </a:r>
            <a:r>
              <a:rPr lang="de-AT" sz="900" dirty="0">
                <a:latin typeface="+mj-lt"/>
              </a:rPr>
              <a:t> / </a:t>
            </a:r>
            <a:r>
              <a:rPr lang="de-AT" sz="900" dirty="0" err="1">
                <a:latin typeface="+mj-lt"/>
              </a:rPr>
              <a:t>Thinkstock</a:t>
            </a:r>
            <a:endParaRPr lang="de-AT" sz="900" dirty="0">
              <a:latin typeface="+mj-lt"/>
            </a:endParaRPr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7A4B21FA-1836-46E3-9889-9C70D072D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150640D-DC64-40BF-8136-350EC156D923}"/>
              </a:ext>
            </a:extLst>
          </p:cNvPr>
          <p:cNvSpPr/>
          <p:nvPr/>
        </p:nvSpPr>
        <p:spPr>
          <a:xfrm>
            <a:off x="2508685" y="1121519"/>
            <a:ext cx="42872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Dienstleistung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603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4799F69-20C5-4307-AC75-69E50431F84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25"/>
          <a:stretch/>
        </p:blipFill>
        <p:spPr bwMode="auto">
          <a:xfrm>
            <a:off x="0" y="0"/>
            <a:ext cx="9144000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1426" y="2051841"/>
            <a:ext cx="8229600" cy="4525963"/>
          </a:xfrm>
        </p:spPr>
        <p:txBody>
          <a:bodyPr>
            <a:normAutofit/>
          </a:bodyPr>
          <a:lstStyle/>
          <a:p>
            <a:r>
              <a:rPr lang="de-AT" sz="4000" dirty="0"/>
              <a:t>Urproduktion		</a:t>
            </a:r>
          </a:p>
          <a:p>
            <a:pPr marL="457200" lvl="1" indent="0">
              <a:buNone/>
            </a:pPr>
            <a:r>
              <a:rPr lang="de-AT" sz="3600" dirty="0"/>
              <a:t>			               primärer Sektor</a:t>
            </a:r>
          </a:p>
          <a:p>
            <a:r>
              <a:rPr lang="de-AT" sz="4000" dirty="0"/>
              <a:t>Produktion			</a:t>
            </a:r>
          </a:p>
          <a:p>
            <a:pPr marL="0" indent="0">
              <a:buNone/>
            </a:pPr>
            <a:r>
              <a:rPr lang="de-AT" sz="4000" dirty="0"/>
              <a:t>				     sekundärer Sektor</a:t>
            </a:r>
          </a:p>
          <a:p>
            <a:r>
              <a:rPr lang="de-AT" sz="4000" dirty="0"/>
              <a:t>Dienstleistung		</a:t>
            </a:r>
          </a:p>
          <a:p>
            <a:pPr marL="0" indent="0">
              <a:buNone/>
            </a:pPr>
            <a:r>
              <a:rPr lang="de-AT" sz="4000" dirty="0"/>
              <a:t>			             tertiärer Sektor</a:t>
            </a:r>
          </a:p>
        </p:txBody>
      </p:sp>
      <p:sp>
        <p:nvSpPr>
          <p:cNvPr id="4" name="Pfeil nach unten 3"/>
          <p:cNvSpPr/>
          <p:nvPr/>
        </p:nvSpPr>
        <p:spPr>
          <a:xfrm rot="18319488">
            <a:off x="3900517" y="2395021"/>
            <a:ext cx="1110917" cy="611317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Pfeil nach unten 4"/>
          <p:cNvSpPr/>
          <p:nvPr/>
        </p:nvSpPr>
        <p:spPr>
          <a:xfrm rot="18238983">
            <a:off x="3803050" y="3798844"/>
            <a:ext cx="1110917" cy="71105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Pfeil nach unten 5"/>
          <p:cNvSpPr/>
          <p:nvPr/>
        </p:nvSpPr>
        <p:spPr>
          <a:xfrm rot="17936172">
            <a:off x="3868505" y="5295833"/>
            <a:ext cx="1110917" cy="631657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D0C2BCC8-E345-4C6F-A309-8D3CA0A02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3944"/>
            <a:ext cx="8964488" cy="504056"/>
          </a:xfrm>
        </p:spPr>
        <p:txBody>
          <a:bodyPr/>
          <a:lstStyle/>
          <a:p>
            <a:r>
              <a:rPr lang="de-DE" dirty="0"/>
              <a:t>© Österreichischer Bundesverlag Schulbuch GmbH &amp; Co. KG, Wien 2019 | www.oebv.at | zielsicher AWL </a:t>
            </a:r>
            <a:endParaRPr lang="de-AT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9392EB3-597E-44C6-AD0D-B034D7349C0E}"/>
              </a:ext>
            </a:extLst>
          </p:cNvPr>
          <p:cNvSpPr/>
          <p:nvPr/>
        </p:nvSpPr>
        <p:spPr>
          <a:xfrm>
            <a:off x="2051720" y="993029"/>
            <a:ext cx="52890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AT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Wirtschaftsstufen</a:t>
            </a:r>
            <a:endParaRPr lang="de-DE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727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Bildschirmpräsentation (4:3)</PresentationFormat>
  <Paragraphs>27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Calibri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Myself</dc:creator>
  <cp:lastModifiedBy>Stopper, Mag. Sonja</cp:lastModifiedBy>
  <cp:revision>32</cp:revision>
  <dcterms:created xsi:type="dcterms:W3CDTF">2014-09-24T16:05:49Z</dcterms:created>
  <dcterms:modified xsi:type="dcterms:W3CDTF">2019-04-11T12:11:38Z</dcterms:modified>
</cp:coreProperties>
</file>