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6" r:id="rId4"/>
    <p:sldId id="305" r:id="rId5"/>
    <p:sldId id="307" r:id="rId6"/>
    <p:sldId id="308"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0ED663C-8985-2B91-465F-42AC698A2DCD}"/>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87867A89-FBEA-091F-B99B-8FB50E72F1D5}"/>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8919E512-6CE2-DF9C-214B-77B3D373CB6D}"/>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2A6005F6-6634-480A-E73F-97E8BDDC13F3}"/>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E43A9FA2-1013-BD8D-C968-3B23D96A5718}"/>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D95017BE-55B3-7D3B-385D-DF29021A85F3}"/>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5DEDF9C4-1A73-4C05-85BD-2392FABF92B6}"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43362371-7264-F036-B6F3-E522178287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FD9D2085-1F2E-478B-9B3E-8346470585DD}"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91C40D56-61BD-1991-3E25-B55878811EC9}"/>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9A7BE005-D49C-74EC-6BA4-1E3E7AC96F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E331B5C-FA95-9D88-CBF9-3CC03BAE1451}"/>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D97612E8-C0DB-1281-2A6C-24EC95E1E1F6}"/>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88E31F42-BBBF-E9BD-921B-A7124A707D6C}"/>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450CF4FF-05FD-543F-F880-A98E51BA5BA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9735109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3718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42767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469891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741062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223165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960822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38324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926146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680991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2952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959933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097987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047025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02412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62603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802196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2624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51938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076772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533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011083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098642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B216575-7224-E11F-31D1-A3E416E7FDB8}"/>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EE7F4443-0FCB-0EDB-3D2D-6457FBF2E4BF}"/>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C6BC18B2-17FE-26CB-1DFD-4C28DB92715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EA9DE213-AA46-EE22-43B0-E86AD918077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6DA8F4D3-70DD-3E86-DBA8-0695FBE9872E}"/>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4E71781D-47C8-2A4E-FA08-AEFE3B79A811}"/>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9D2D22B0-BF56-4862-2C41-399FBF83F36D}"/>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7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8090265-1C53-4E2B-28B6-C9C2E86F4E87}"/>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E550C261-2B90-68EF-7831-4A87FA20F40E}"/>
              </a:ext>
            </a:extLst>
          </p:cNvPr>
          <p:cNvSpPr>
            <a:spLocks noGrp="1" noChangeArrowheads="1"/>
          </p:cNvSpPr>
          <p:nvPr>
            <p:ph type="ctrTitle"/>
          </p:nvPr>
        </p:nvSpPr>
        <p:spPr>
          <a:xfrm>
            <a:off x="468313" y="836613"/>
            <a:ext cx="7772400" cy="792162"/>
          </a:xfrm>
        </p:spPr>
        <p:txBody>
          <a:bodyPr/>
          <a:lstStyle/>
          <a:p>
            <a:pPr eaLnBrk="1" hangingPunct="1"/>
            <a:r>
              <a:rPr lang="de-DE" altLang="de-DE" sz="3400"/>
              <a:t>Beispiel für die </a:t>
            </a:r>
            <a:br>
              <a:rPr lang="de-DE" altLang="de-DE" sz="3400"/>
            </a:br>
            <a:r>
              <a:rPr lang="de-DE" altLang="de-DE" sz="3400"/>
              <a:t>Entstehung eines Fossils</a:t>
            </a:r>
          </a:p>
        </p:txBody>
      </p:sp>
      <p:sp>
        <p:nvSpPr>
          <p:cNvPr id="4099" name="Text Box 17">
            <a:extLst>
              <a:ext uri="{FF2B5EF4-FFF2-40B4-BE49-F238E27FC236}">
                <a16:creationId xmlns:a16="http://schemas.microsoft.com/office/drawing/2014/main" id="{84F89220-55A7-C2C5-3ABC-53216B5865D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6564D8F-A9B7-94F1-39CF-D75C864A1C83}"/>
              </a:ext>
            </a:extLst>
          </p:cNvPr>
          <p:cNvSpPr>
            <a:spLocks noGrp="1" noChangeArrowheads="1"/>
          </p:cNvSpPr>
          <p:nvPr>
            <p:ph type="title"/>
          </p:nvPr>
        </p:nvSpPr>
        <p:spPr/>
        <p:txBody>
          <a:bodyPr/>
          <a:lstStyle/>
          <a:p>
            <a:r>
              <a:rPr lang="de-DE" altLang="de-DE"/>
              <a:t>Beispiel für die Entstehung eines Fossils</a:t>
            </a:r>
          </a:p>
        </p:txBody>
      </p:sp>
      <p:grpSp>
        <p:nvGrpSpPr>
          <p:cNvPr id="4" name="Gruppieren 3">
            <a:extLst>
              <a:ext uri="{FF2B5EF4-FFF2-40B4-BE49-F238E27FC236}">
                <a16:creationId xmlns:a16="http://schemas.microsoft.com/office/drawing/2014/main" id="{F504CB60-97A7-ED26-0A26-43A2ACD3E353}"/>
              </a:ext>
            </a:extLst>
          </p:cNvPr>
          <p:cNvGrpSpPr>
            <a:grpSpLocks/>
          </p:cNvGrpSpPr>
          <p:nvPr/>
        </p:nvGrpSpPr>
        <p:grpSpPr bwMode="auto">
          <a:xfrm>
            <a:off x="619125" y="620713"/>
            <a:ext cx="7121525" cy="1319212"/>
            <a:chOff x="619034" y="620712"/>
            <a:chExt cx="7121617" cy="1319111"/>
          </a:xfrm>
        </p:grpSpPr>
        <p:grpSp>
          <p:nvGrpSpPr>
            <p:cNvPr id="5139" name="Group 4">
              <a:extLst>
                <a:ext uri="{FF2B5EF4-FFF2-40B4-BE49-F238E27FC236}">
                  <a16:creationId xmlns:a16="http://schemas.microsoft.com/office/drawing/2014/main" id="{29AC81F5-830C-8122-FF3A-390D51E335C4}"/>
                </a:ext>
              </a:extLst>
            </p:cNvPr>
            <p:cNvGrpSpPr>
              <a:grpSpLocks/>
            </p:cNvGrpSpPr>
            <p:nvPr/>
          </p:nvGrpSpPr>
          <p:grpSpPr bwMode="auto">
            <a:xfrm>
              <a:off x="3348038" y="620712"/>
              <a:ext cx="4392613" cy="1295400"/>
              <a:chOff x="2109" y="391"/>
              <a:chExt cx="2767" cy="816"/>
            </a:xfrm>
          </p:grpSpPr>
          <p:sp>
            <p:nvSpPr>
              <p:cNvPr id="5141" name="Rectangle 5">
                <a:extLst>
                  <a:ext uri="{FF2B5EF4-FFF2-40B4-BE49-F238E27FC236}">
                    <a16:creationId xmlns:a16="http://schemas.microsoft.com/office/drawing/2014/main" id="{7E4C4F1A-039C-1F6D-DA4B-7C55E16A23DB}"/>
                  </a:ext>
                </a:extLst>
              </p:cNvPr>
              <p:cNvSpPr>
                <a:spLocks noChangeArrowheads="1"/>
              </p:cNvSpPr>
              <p:nvPr/>
            </p:nvSpPr>
            <p:spPr bwMode="auto">
              <a:xfrm>
                <a:off x="2109" y="391"/>
                <a:ext cx="2767" cy="816"/>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42" name="Text Box 6">
                <a:extLst>
                  <a:ext uri="{FF2B5EF4-FFF2-40B4-BE49-F238E27FC236}">
                    <a16:creationId xmlns:a16="http://schemas.microsoft.com/office/drawing/2014/main" id="{44231663-EF06-D263-CC92-130BFE40B01A}"/>
                  </a:ext>
                </a:extLst>
              </p:cNvPr>
              <p:cNvSpPr txBox="1">
                <a:spLocks noChangeArrowheads="1"/>
              </p:cNvSpPr>
              <p:nvPr/>
            </p:nvSpPr>
            <p:spPr bwMode="auto">
              <a:xfrm>
                <a:off x="2109" y="527"/>
                <a:ext cx="2767"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Das tote Tier sinkt im Wasser zu Boden. Normalerweise würde jetzt die Zersetzung beginnen. </a:t>
                </a:r>
              </a:p>
            </p:txBody>
          </p:sp>
        </p:grpSp>
        <p:pic>
          <p:nvPicPr>
            <p:cNvPr id="5140" name="Picture 23">
              <a:extLst>
                <a:ext uri="{FF2B5EF4-FFF2-40B4-BE49-F238E27FC236}">
                  <a16:creationId xmlns:a16="http://schemas.microsoft.com/office/drawing/2014/main" id="{D497BD1C-5270-1933-6988-70E2D18298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034" y="620712"/>
              <a:ext cx="2365556" cy="1319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3" name="Gruppieren 2">
            <a:extLst>
              <a:ext uri="{FF2B5EF4-FFF2-40B4-BE49-F238E27FC236}">
                <a16:creationId xmlns:a16="http://schemas.microsoft.com/office/drawing/2014/main" id="{216BB3FA-28AF-75A3-12DF-4E51FD5BD2B3}"/>
              </a:ext>
            </a:extLst>
          </p:cNvPr>
          <p:cNvGrpSpPr>
            <a:grpSpLocks/>
          </p:cNvGrpSpPr>
          <p:nvPr/>
        </p:nvGrpSpPr>
        <p:grpSpPr bwMode="auto">
          <a:xfrm>
            <a:off x="623888" y="2060575"/>
            <a:ext cx="7116762" cy="1368425"/>
            <a:chOff x="623797" y="2060575"/>
            <a:chExt cx="7116854" cy="1368425"/>
          </a:xfrm>
        </p:grpSpPr>
        <p:grpSp>
          <p:nvGrpSpPr>
            <p:cNvPr id="5135" name="Group 20">
              <a:extLst>
                <a:ext uri="{FF2B5EF4-FFF2-40B4-BE49-F238E27FC236}">
                  <a16:creationId xmlns:a16="http://schemas.microsoft.com/office/drawing/2014/main" id="{FF3A6B47-9A4D-82E4-A421-2192D951C931}"/>
                </a:ext>
              </a:extLst>
            </p:cNvPr>
            <p:cNvGrpSpPr>
              <a:grpSpLocks/>
            </p:cNvGrpSpPr>
            <p:nvPr/>
          </p:nvGrpSpPr>
          <p:grpSpPr bwMode="auto">
            <a:xfrm>
              <a:off x="3348038" y="2060575"/>
              <a:ext cx="4392613" cy="1368425"/>
              <a:chOff x="2109" y="1298"/>
              <a:chExt cx="2767" cy="862"/>
            </a:xfrm>
          </p:grpSpPr>
          <p:sp>
            <p:nvSpPr>
              <p:cNvPr id="5137" name="Rectangle 21">
                <a:extLst>
                  <a:ext uri="{FF2B5EF4-FFF2-40B4-BE49-F238E27FC236}">
                    <a16:creationId xmlns:a16="http://schemas.microsoft.com/office/drawing/2014/main" id="{F9C92321-1255-E825-0B18-9490F67ECE2A}"/>
                  </a:ext>
                </a:extLst>
              </p:cNvPr>
              <p:cNvSpPr>
                <a:spLocks noChangeArrowheads="1"/>
              </p:cNvSpPr>
              <p:nvPr/>
            </p:nvSpPr>
            <p:spPr bwMode="auto">
              <a:xfrm>
                <a:off x="2109" y="1298"/>
                <a:ext cx="2767" cy="862"/>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8" name="Text Box 22">
                <a:extLst>
                  <a:ext uri="{FF2B5EF4-FFF2-40B4-BE49-F238E27FC236}">
                    <a16:creationId xmlns:a16="http://schemas.microsoft.com/office/drawing/2014/main" id="{8A10F7C2-451A-35E3-69B9-33BB2551D415}"/>
                  </a:ext>
                </a:extLst>
              </p:cNvPr>
              <p:cNvSpPr txBox="1">
                <a:spLocks noChangeArrowheads="1"/>
              </p:cNvSpPr>
              <p:nvPr/>
            </p:nvSpPr>
            <p:spPr bwMode="auto">
              <a:xfrm>
                <a:off x="2109" y="1389"/>
                <a:ext cx="2767" cy="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dirty="0">
                    <a:latin typeface="Arial" panose="020B0604020202020204" pitchFamily="34" charset="0"/>
                  </a:rPr>
                  <a:t>Werden die Überreste rasch von Sand oder Schlamm bedeckt, gelangt kein Sauerstoff mehr dazu.</a:t>
                </a:r>
                <a:br>
                  <a:rPr lang="de-DE" altLang="de-DE" sz="1600" dirty="0">
                    <a:latin typeface="Arial" panose="020B0604020202020204" pitchFamily="34" charset="0"/>
                  </a:rPr>
                </a:br>
                <a:r>
                  <a:rPr lang="de-DE" altLang="de-DE" sz="1600" dirty="0">
                    <a:latin typeface="Arial" panose="020B0604020202020204" pitchFamily="34" charset="0"/>
                  </a:rPr>
                  <a:t>Der Zersetzungsprozess wird gestoppt.</a:t>
                </a:r>
              </a:p>
            </p:txBody>
          </p:sp>
        </p:grpSp>
        <p:pic>
          <p:nvPicPr>
            <p:cNvPr id="5136" name="Picture 24">
              <a:extLst>
                <a:ext uri="{FF2B5EF4-FFF2-40B4-BE49-F238E27FC236}">
                  <a16:creationId xmlns:a16="http://schemas.microsoft.com/office/drawing/2014/main" id="{0139549C-2FF9-575F-5E4C-837ED1BDC8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797" y="2088034"/>
              <a:ext cx="2365556" cy="1335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 name="Gruppieren 1">
            <a:extLst>
              <a:ext uri="{FF2B5EF4-FFF2-40B4-BE49-F238E27FC236}">
                <a16:creationId xmlns:a16="http://schemas.microsoft.com/office/drawing/2014/main" id="{EF190035-D3F2-CA4A-8D97-C308534251CC}"/>
              </a:ext>
            </a:extLst>
          </p:cNvPr>
          <p:cNvGrpSpPr>
            <a:grpSpLocks/>
          </p:cNvGrpSpPr>
          <p:nvPr/>
        </p:nvGrpSpPr>
        <p:grpSpPr bwMode="auto">
          <a:xfrm>
            <a:off x="617538" y="3559175"/>
            <a:ext cx="7123112" cy="1335088"/>
            <a:chOff x="617335" y="3558977"/>
            <a:chExt cx="7123316" cy="1335892"/>
          </a:xfrm>
        </p:grpSpPr>
        <p:grpSp>
          <p:nvGrpSpPr>
            <p:cNvPr id="5131" name="Group 9">
              <a:extLst>
                <a:ext uri="{FF2B5EF4-FFF2-40B4-BE49-F238E27FC236}">
                  <a16:creationId xmlns:a16="http://schemas.microsoft.com/office/drawing/2014/main" id="{6462B060-4BB4-230B-4C6F-7816B30392DD}"/>
                </a:ext>
              </a:extLst>
            </p:cNvPr>
            <p:cNvGrpSpPr>
              <a:grpSpLocks/>
            </p:cNvGrpSpPr>
            <p:nvPr/>
          </p:nvGrpSpPr>
          <p:grpSpPr bwMode="auto">
            <a:xfrm>
              <a:off x="3348038" y="3573463"/>
              <a:ext cx="4392613" cy="1295400"/>
              <a:chOff x="2109" y="2251"/>
              <a:chExt cx="2767" cy="816"/>
            </a:xfrm>
          </p:grpSpPr>
          <p:sp>
            <p:nvSpPr>
              <p:cNvPr id="5133" name="Text Box 10">
                <a:extLst>
                  <a:ext uri="{FF2B5EF4-FFF2-40B4-BE49-F238E27FC236}">
                    <a16:creationId xmlns:a16="http://schemas.microsoft.com/office/drawing/2014/main" id="{32C8579C-D879-7911-1C2F-24F43855C528}"/>
                  </a:ext>
                </a:extLst>
              </p:cNvPr>
              <p:cNvSpPr txBox="1">
                <a:spLocks noChangeArrowheads="1"/>
              </p:cNvSpPr>
              <p:nvPr/>
            </p:nvSpPr>
            <p:spPr bwMode="auto">
              <a:xfrm>
                <a:off x="2109" y="2387"/>
                <a:ext cx="2721"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Weitere Sand- oder Schlammschichten lagern sich darüber ab. Diese Schichten dürfen sich nicht mehr verschieben.</a:t>
                </a:r>
              </a:p>
            </p:txBody>
          </p:sp>
          <p:sp>
            <p:nvSpPr>
              <p:cNvPr id="5134" name="Rectangle 11">
                <a:extLst>
                  <a:ext uri="{FF2B5EF4-FFF2-40B4-BE49-F238E27FC236}">
                    <a16:creationId xmlns:a16="http://schemas.microsoft.com/office/drawing/2014/main" id="{72071739-A8AC-119C-2DF6-BFB1036CD330}"/>
                  </a:ext>
                </a:extLst>
              </p:cNvPr>
              <p:cNvSpPr>
                <a:spLocks noChangeArrowheads="1"/>
              </p:cNvSpPr>
              <p:nvPr/>
            </p:nvSpPr>
            <p:spPr bwMode="auto">
              <a:xfrm>
                <a:off x="2109" y="2251"/>
                <a:ext cx="2767" cy="816"/>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pic>
          <p:nvPicPr>
            <p:cNvPr id="5132" name="Picture 25">
              <a:extLst>
                <a:ext uri="{FF2B5EF4-FFF2-40B4-BE49-F238E27FC236}">
                  <a16:creationId xmlns:a16="http://schemas.microsoft.com/office/drawing/2014/main" id="{5132C0D0-34BF-5C44-D2CF-B2ABE47201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335" y="3558977"/>
              <a:ext cx="2378479" cy="1335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5" name="Gruppieren 4">
            <a:extLst>
              <a:ext uri="{FF2B5EF4-FFF2-40B4-BE49-F238E27FC236}">
                <a16:creationId xmlns:a16="http://schemas.microsoft.com/office/drawing/2014/main" id="{4A00DEF4-BD6F-3E60-587B-57D406717280}"/>
              </a:ext>
            </a:extLst>
          </p:cNvPr>
          <p:cNvGrpSpPr>
            <a:grpSpLocks/>
          </p:cNvGrpSpPr>
          <p:nvPr/>
        </p:nvGrpSpPr>
        <p:grpSpPr bwMode="auto">
          <a:xfrm>
            <a:off x="623888" y="5013325"/>
            <a:ext cx="7116762" cy="1344613"/>
            <a:chOff x="623796" y="5013325"/>
            <a:chExt cx="7116855" cy="1344426"/>
          </a:xfrm>
        </p:grpSpPr>
        <p:grpSp>
          <p:nvGrpSpPr>
            <p:cNvPr id="5127" name="Group 14">
              <a:extLst>
                <a:ext uri="{FF2B5EF4-FFF2-40B4-BE49-F238E27FC236}">
                  <a16:creationId xmlns:a16="http://schemas.microsoft.com/office/drawing/2014/main" id="{DE088DFD-8017-9690-B708-192E78745B13}"/>
                </a:ext>
              </a:extLst>
            </p:cNvPr>
            <p:cNvGrpSpPr>
              <a:grpSpLocks/>
            </p:cNvGrpSpPr>
            <p:nvPr/>
          </p:nvGrpSpPr>
          <p:grpSpPr bwMode="auto">
            <a:xfrm>
              <a:off x="3348038" y="5013325"/>
              <a:ext cx="4392613" cy="1295400"/>
              <a:chOff x="2109" y="3158"/>
              <a:chExt cx="2767" cy="816"/>
            </a:xfrm>
          </p:grpSpPr>
          <p:sp>
            <p:nvSpPr>
              <p:cNvPr id="5129" name="Rectangle 15">
                <a:extLst>
                  <a:ext uri="{FF2B5EF4-FFF2-40B4-BE49-F238E27FC236}">
                    <a16:creationId xmlns:a16="http://schemas.microsoft.com/office/drawing/2014/main" id="{25902CB9-2062-D3C3-021A-D4E70A96BAAA}"/>
                  </a:ext>
                </a:extLst>
              </p:cNvPr>
              <p:cNvSpPr>
                <a:spLocks noChangeArrowheads="1"/>
              </p:cNvSpPr>
              <p:nvPr/>
            </p:nvSpPr>
            <p:spPr bwMode="auto">
              <a:xfrm>
                <a:off x="2109" y="3158"/>
                <a:ext cx="2767" cy="816"/>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0" name="Text Box 16">
                <a:extLst>
                  <a:ext uri="{FF2B5EF4-FFF2-40B4-BE49-F238E27FC236}">
                    <a16:creationId xmlns:a16="http://schemas.microsoft.com/office/drawing/2014/main" id="{5D5A126F-6452-87D3-9837-5C64FCFCB343}"/>
                  </a:ext>
                </a:extLst>
              </p:cNvPr>
              <p:cNvSpPr txBox="1">
                <a:spLocks noChangeArrowheads="1"/>
              </p:cNvSpPr>
              <p:nvPr/>
            </p:nvSpPr>
            <p:spPr bwMode="auto">
              <a:xfrm>
                <a:off x="2109" y="3273"/>
                <a:ext cx="2767"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Das Fossil bleibt im Gestein erhalten und wird erst nach langer Zeit durch Erosion oder Eingriffe des Menschen freigelegt.</a:t>
                </a:r>
              </a:p>
            </p:txBody>
          </p:sp>
        </p:grpSp>
        <p:pic>
          <p:nvPicPr>
            <p:cNvPr id="5128" name="Picture 26">
              <a:extLst>
                <a:ext uri="{FF2B5EF4-FFF2-40B4-BE49-F238E27FC236}">
                  <a16:creationId xmlns:a16="http://schemas.microsoft.com/office/drawing/2014/main" id="{307CC09D-0D7D-EE20-7B0A-6655F9D564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796" y="5016401"/>
              <a:ext cx="2372018" cy="13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C4816D8-EFFA-113C-54EB-008B925C0620}"/>
              </a:ext>
            </a:extLst>
          </p:cNvPr>
          <p:cNvSpPr>
            <a:spLocks noGrp="1" noChangeArrowheads="1"/>
          </p:cNvSpPr>
          <p:nvPr>
            <p:ph type="title"/>
          </p:nvPr>
        </p:nvSpPr>
        <p:spPr/>
        <p:txBody>
          <a:bodyPr/>
          <a:lstStyle/>
          <a:p>
            <a:r>
              <a:rPr lang="de-DE" altLang="de-DE"/>
              <a:t>Beispiel für die Entstehung eines Fossils</a:t>
            </a:r>
          </a:p>
        </p:txBody>
      </p:sp>
      <p:grpSp>
        <p:nvGrpSpPr>
          <p:cNvPr id="6147" name="Gruppieren 23">
            <a:extLst>
              <a:ext uri="{FF2B5EF4-FFF2-40B4-BE49-F238E27FC236}">
                <a16:creationId xmlns:a16="http://schemas.microsoft.com/office/drawing/2014/main" id="{3F851FA3-D742-7147-BC81-C77B9B23616F}"/>
              </a:ext>
            </a:extLst>
          </p:cNvPr>
          <p:cNvGrpSpPr>
            <a:grpSpLocks/>
          </p:cNvGrpSpPr>
          <p:nvPr/>
        </p:nvGrpSpPr>
        <p:grpSpPr bwMode="auto">
          <a:xfrm>
            <a:off x="619125" y="620713"/>
            <a:ext cx="7121525" cy="1319212"/>
            <a:chOff x="619034" y="620712"/>
            <a:chExt cx="7121617" cy="1319111"/>
          </a:xfrm>
        </p:grpSpPr>
        <p:grpSp>
          <p:nvGrpSpPr>
            <p:cNvPr id="6163" name="Group 4">
              <a:extLst>
                <a:ext uri="{FF2B5EF4-FFF2-40B4-BE49-F238E27FC236}">
                  <a16:creationId xmlns:a16="http://schemas.microsoft.com/office/drawing/2014/main" id="{83B4FDFC-14D4-DB47-81C0-4D3AD95C382E}"/>
                </a:ext>
              </a:extLst>
            </p:cNvPr>
            <p:cNvGrpSpPr>
              <a:grpSpLocks/>
            </p:cNvGrpSpPr>
            <p:nvPr/>
          </p:nvGrpSpPr>
          <p:grpSpPr bwMode="auto">
            <a:xfrm>
              <a:off x="3348038" y="620712"/>
              <a:ext cx="4392613" cy="1295400"/>
              <a:chOff x="2109" y="391"/>
              <a:chExt cx="2767" cy="816"/>
            </a:xfrm>
          </p:grpSpPr>
          <p:sp>
            <p:nvSpPr>
              <p:cNvPr id="6165" name="Rectangle 5">
                <a:extLst>
                  <a:ext uri="{FF2B5EF4-FFF2-40B4-BE49-F238E27FC236}">
                    <a16:creationId xmlns:a16="http://schemas.microsoft.com/office/drawing/2014/main" id="{B030BF47-B68F-213F-B511-0812A4124B3D}"/>
                  </a:ext>
                </a:extLst>
              </p:cNvPr>
              <p:cNvSpPr>
                <a:spLocks noChangeArrowheads="1"/>
              </p:cNvSpPr>
              <p:nvPr/>
            </p:nvSpPr>
            <p:spPr bwMode="auto">
              <a:xfrm>
                <a:off x="2109" y="391"/>
                <a:ext cx="2767" cy="816"/>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6" name="Text Box 6">
                <a:extLst>
                  <a:ext uri="{FF2B5EF4-FFF2-40B4-BE49-F238E27FC236}">
                    <a16:creationId xmlns:a16="http://schemas.microsoft.com/office/drawing/2014/main" id="{058D49FA-94A0-D7C9-DCB1-D1DC7C8F7D4D}"/>
                  </a:ext>
                </a:extLst>
              </p:cNvPr>
              <p:cNvSpPr txBox="1">
                <a:spLocks noChangeArrowheads="1"/>
              </p:cNvSpPr>
              <p:nvPr/>
            </p:nvSpPr>
            <p:spPr bwMode="auto">
              <a:xfrm>
                <a:off x="2109" y="527"/>
                <a:ext cx="2767"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Das tote Tier sinkt im Wasser zu Boden. Normalerweise würde jetzt die Zersetzung beginnen. </a:t>
                </a:r>
              </a:p>
            </p:txBody>
          </p:sp>
        </p:grpSp>
        <p:pic>
          <p:nvPicPr>
            <p:cNvPr id="6164" name="Picture 23">
              <a:extLst>
                <a:ext uri="{FF2B5EF4-FFF2-40B4-BE49-F238E27FC236}">
                  <a16:creationId xmlns:a16="http://schemas.microsoft.com/office/drawing/2014/main" id="{3EAFD98C-E957-86CE-9CB5-4F72334BF2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034" y="620712"/>
              <a:ext cx="2365556" cy="1319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148" name="Gruppieren 28">
            <a:extLst>
              <a:ext uri="{FF2B5EF4-FFF2-40B4-BE49-F238E27FC236}">
                <a16:creationId xmlns:a16="http://schemas.microsoft.com/office/drawing/2014/main" id="{BA223017-ED13-46D3-AA5E-1B49E183450A}"/>
              </a:ext>
            </a:extLst>
          </p:cNvPr>
          <p:cNvGrpSpPr>
            <a:grpSpLocks/>
          </p:cNvGrpSpPr>
          <p:nvPr/>
        </p:nvGrpSpPr>
        <p:grpSpPr bwMode="auto">
          <a:xfrm>
            <a:off x="623888" y="2060575"/>
            <a:ext cx="7116762" cy="1368425"/>
            <a:chOff x="623797" y="2060575"/>
            <a:chExt cx="7116854" cy="1368425"/>
          </a:xfrm>
        </p:grpSpPr>
        <p:grpSp>
          <p:nvGrpSpPr>
            <p:cNvPr id="6159" name="Group 20">
              <a:extLst>
                <a:ext uri="{FF2B5EF4-FFF2-40B4-BE49-F238E27FC236}">
                  <a16:creationId xmlns:a16="http://schemas.microsoft.com/office/drawing/2014/main" id="{D906BF56-B168-9A20-D878-A748CF23724E}"/>
                </a:ext>
              </a:extLst>
            </p:cNvPr>
            <p:cNvGrpSpPr>
              <a:grpSpLocks/>
            </p:cNvGrpSpPr>
            <p:nvPr/>
          </p:nvGrpSpPr>
          <p:grpSpPr bwMode="auto">
            <a:xfrm>
              <a:off x="3348038" y="2060575"/>
              <a:ext cx="4392613" cy="1368425"/>
              <a:chOff x="2109" y="1298"/>
              <a:chExt cx="2767" cy="862"/>
            </a:xfrm>
          </p:grpSpPr>
          <p:sp>
            <p:nvSpPr>
              <p:cNvPr id="6161" name="Rectangle 21">
                <a:extLst>
                  <a:ext uri="{FF2B5EF4-FFF2-40B4-BE49-F238E27FC236}">
                    <a16:creationId xmlns:a16="http://schemas.microsoft.com/office/drawing/2014/main" id="{D1D598FB-21DE-ED9A-CEFA-F933285D5852}"/>
                  </a:ext>
                </a:extLst>
              </p:cNvPr>
              <p:cNvSpPr>
                <a:spLocks noChangeArrowheads="1"/>
              </p:cNvSpPr>
              <p:nvPr/>
            </p:nvSpPr>
            <p:spPr bwMode="auto">
              <a:xfrm>
                <a:off x="2109" y="1298"/>
                <a:ext cx="2767" cy="862"/>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62" name="Text Box 22">
                <a:extLst>
                  <a:ext uri="{FF2B5EF4-FFF2-40B4-BE49-F238E27FC236}">
                    <a16:creationId xmlns:a16="http://schemas.microsoft.com/office/drawing/2014/main" id="{0E079514-FCBF-2A9E-87B4-488AE62E8CBF}"/>
                  </a:ext>
                </a:extLst>
              </p:cNvPr>
              <p:cNvSpPr txBox="1">
                <a:spLocks noChangeArrowheads="1"/>
              </p:cNvSpPr>
              <p:nvPr/>
            </p:nvSpPr>
            <p:spPr bwMode="auto">
              <a:xfrm>
                <a:off x="2109" y="1389"/>
                <a:ext cx="2767" cy="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dirty="0">
                    <a:latin typeface="Arial" panose="020B0604020202020204" pitchFamily="34" charset="0"/>
                  </a:rPr>
                  <a:t>Werden die Überreste rasch von Sand oder Schlamm bedeckt, gelangt kein Sauerstoff mehr dazu.</a:t>
                </a:r>
                <a:br>
                  <a:rPr lang="de-DE" altLang="de-DE" sz="1600" dirty="0">
                    <a:latin typeface="Arial" panose="020B0604020202020204" pitchFamily="34" charset="0"/>
                  </a:rPr>
                </a:br>
                <a:r>
                  <a:rPr lang="de-DE" altLang="de-DE" sz="1600" dirty="0">
                    <a:latin typeface="Arial" panose="020B0604020202020204" pitchFamily="34" charset="0"/>
                  </a:rPr>
                  <a:t>Der Zersetzungsprozess wird gestoppt.</a:t>
                </a:r>
              </a:p>
            </p:txBody>
          </p:sp>
        </p:grpSp>
        <p:pic>
          <p:nvPicPr>
            <p:cNvPr id="6160" name="Picture 24">
              <a:extLst>
                <a:ext uri="{FF2B5EF4-FFF2-40B4-BE49-F238E27FC236}">
                  <a16:creationId xmlns:a16="http://schemas.microsoft.com/office/drawing/2014/main" id="{879FDB43-DA4F-C72F-0B40-AD93EAB9F5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797" y="2088034"/>
              <a:ext cx="2365556" cy="1335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149" name="Gruppieren 33">
            <a:extLst>
              <a:ext uri="{FF2B5EF4-FFF2-40B4-BE49-F238E27FC236}">
                <a16:creationId xmlns:a16="http://schemas.microsoft.com/office/drawing/2014/main" id="{7D1AD6AC-1B86-D9A8-D763-F5F65EDBB733}"/>
              </a:ext>
            </a:extLst>
          </p:cNvPr>
          <p:cNvGrpSpPr>
            <a:grpSpLocks/>
          </p:cNvGrpSpPr>
          <p:nvPr/>
        </p:nvGrpSpPr>
        <p:grpSpPr bwMode="auto">
          <a:xfrm>
            <a:off x="617538" y="3559175"/>
            <a:ext cx="7123112" cy="1335088"/>
            <a:chOff x="617335" y="3558977"/>
            <a:chExt cx="7123316" cy="1335892"/>
          </a:xfrm>
        </p:grpSpPr>
        <p:grpSp>
          <p:nvGrpSpPr>
            <p:cNvPr id="6155" name="Group 9">
              <a:extLst>
                <a:ext uri="{FF2B5EF4-FFF2-40B4-BE49-F238E27FC236}">
                  <a16:creationId xmlns:a16="http://schemas.microsoft.com/office/drawing/2014/main" id="{66D2C63B-D154-8DD4-2F96-E006DBEE76A4}"/>
                </a:ext>
              </a:extLst>
            </p:cNvPr>
            <p:cNvGrpSpPr>
              <a:grpSpLocks/>
            </p:cNvGrpSpPr>
            <p:nvPr/>
          </p:nvGrpSpPr>
          <p:grpSpPr bwMode="auto">
            <a:xfrm>
              <a:off x="3348038" y="3573463"/>
              <a:ext cx="4392613" cy="1295400"/>
              <a:chOff x="2109" y="2251"/>
              <a:chExt cx="2767" cy="816"/>
            </a:xfrm>
          </p:grpSpPr>
          <p:sp>
            <p:nvSpPr>
              <p:cNvPr id="6157" name="Text Box 10">
                <a:extLst>
                  <a:ext uri="{FF2B5EF4-FFF2-40B4-BE49-F238E27FC236}">
                    <a16:creationId xmlns:a16="http://schemas.microsoft.com/office/drawing/2014/main" id="{98C8746B-A881-4131-BE72-989B52474A12}"/>
                  </a:ext>
                </a:extLst>
              </p:cNvPr>
              <p:cNvSpPr txBox="1">
                <a:spLocks noChangeArrowheads="1"/>
              </p:cNvSpPr>
              <p:nvPr/>
            </p:nvSpPr>
            <p:spPr bwMode="auto">
              <a:xfrm>
                <a:off x="2109" y="2387"/>
                <a:ext cx="2721"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Weitere Sand- oder Schlammschichten lagern sich darüber ab. Diese Schichten dürfen sich nicht mehr verschieben.</a:t>
                </a:r>
              </a:p>
            </p:txBody>
          </p:sp>
          <p:sp>
            <p:nvSpPr>
              <p:cNvPr id="6158" name="Rectangle 11">
                <a:extLst>
                  <a:ext uri="{FF2B5EF4-FFF2-40B4-BE49-F238E27FC236}">
                    <a16:creationId xmlns:a16="http://schemas.microsoft.com/office/drawing/2014/main" id="{F7DC3E4B-C747-355A-1D19-AC4C5327AB9A}"/>
                  </a:ext>
                </a:extLst>
              </p:cNvPr>
              <p:cNvSpPr>
                <a:spLocks noChangeArrowheads="1"/>
              </p:cNvSpPr>
              <p:nvPr/>
            </p:nvSpPr>
            <p:spPr bwMode="auto">
              <a:xfrm>
                <a:off x="2109" y="2251"/>
                <a:ext cx="2767" cy="816"/>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pic>
          <p:nvPicPr>
            <p:cNvPr id="6156" name="Picture 25">
              <a:extLst>
                <a:ext uri="{FF2B5EF4-FFF2-40B4-BE49-F238E27FC236}">
                  <a16:creationId xmlns:a16="http://schemas.microsoft.com/office/drawing/2014/main" id="{B9BEEF93-E9E9-7D34-AC08-8E07C5A5ED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335" y="3558977"/>
              <a:ext cx="2378479" cy="1335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150" name="Gruppieren 38">
            <a:extLst>
              <a:ext uri="{FF2B5EF4-FFF2-40B4-BE49-F238E27FC236}">
                <a16:creationId xmlns:a16="http://schemas.microsoft.com/office/drawing/2014/main" id="{515193A1-540E-0B41-A5F7-5A7A0E7E1388}"/>
              </a:ext>
            </a:extLst>
          </p:cNvPr>
          <p:cNvGrpSpPr>
            <a:grpSpLocks/>
          </p:cNvGrpSpPr>
          <p:nvPr/>
        </p:nvGrpSpPr>
        <p:grpSpPr bwMode="auto">
          <a:xfrm>
            <a:off x="623888" y="5013325"/>
            <a:ext cx="7116762" cy="1344613"/>
            <a:chOff x="623796" y="5013325"/>
            <a:chExt cx="7116855" cy="1344426"/>
          </a:xfrm>
        </p:grpSpPr>
        <p:grpSp>
          <p:nvGrpSpPr>
            <p:cNvPr id="6151" name="Group 14">
              <a:extLst>
                <a:ext uri="{FF2B5EF4-FFF2-40B4-BE49-F238E27FC236}">
                  <a16:creationId xmlns:a16="http://schemas.microsoft.com/office/drawing/2014/main" id="{11FE7F8C-7BD2-34B9-D095-521673516504}"/>
                </a:ext>
              </a:extLst>
            </p:cNvPr>
            <p:cNvGrpSpPr>
              <a:grpSpLocks/>
            </p:cNvGrpSpPr>
            <p:nvPr/>
          </p:nvGrpSpPr>
          <p:grpSpPr bwMode="auto">
            <a:xfrm>
              <a:off x="3348038" y="5013325"/>
              <a:ext cx="4392613" cy="1295400"/>
              <a:chOff x="2109" y="3158"/>
              <a:chExt cx="2767" cy="816"/>
            </a:xfrm>
          </p:grpSpPr>
          <p:sp>
            <p:nvSpPr>
              <p:cNvPr id="6153" name="Rectangle 15">
                <a:extLst>
                  <a:ext uri="{FF2B5EF4-FFF2-40B4-BE49-F238E27FC236}">
                    <a16:creationId xmlns:a16="http://schemas.microsoft.com/office/drawing/2014/main" id="{994B271E-F919-1855-5619-EFC31576D9A0}"/>
                  </a:ext>
                </a:extLst>
              </p:cNvPr>
              <p:cNvSpPr>
                <a:spLocks noChangeArrowheads="1"/>
              </p:cNvSpPr>
              <p:nvPr/>
            </p:nvSpPr>
            <p:spPr bwMode="auto">
              <a:xfrm>
                <a:off x="2109" y="3158"/>
                <a:ext cx="2767" cy="816"/>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54" name="Text Box 16">
                <a:extLst>
                  <a:ext uri="{FF2B5EF4-FFF2-40B4-BE49-F238E27FC236}">
                    <a16:creationId xmlns:a16="http://schemas.microsoft.com/office/drawing/2014/main" id="{EC46B889-5C60-BAC8-8509-ECAE1DCA44BB}"/>
                  </a:ext>
                </a:extLst>
              </p:cNvPr>
              <p:cNvSpPr txBox="1">
                <a:spLocks noChangeArrowheads="1"/>
              </p:cNvSpPr>
              <p:nvPr/>
            </p:nvSpPr>
            <p:spPr bwMode="auto">
              <a:xfrm>
                <a:off x="2109" y="3273"/>
                <a:ext cx="2767"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Das Fossil bleibt im Gestein erhalten und wird erst nach langer Zeit durch Erosion oder Eingriffe des Menschen freigelegt.</a:t>
                </a:r>
              </a:p>
            </p:txBody>
          </p:sp>
        </p:grpSp>
        <p:pic>
          <p:nvPicPr>
            <p:cNvPr id="6152" name="Picture 26">
              <a:extLst>
                <a:ext uri="{FF2B5EF4-FFF2-40B4-BE49-F238E27FC236}">
                  <a16:creationId xmlns:a16="http://schemas.microsoft.com/office/drawing/2014/main" id="{3F2649EB-68B1-8237-18D2-2F69027D58B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796" y="5016401"/>
              <a:ext cx="2372018" cy="13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F1B0889-5145-9FDA-73E3-0A17C4E83EC7}"/>
              </a:ext>
            </a:extLst>
          </p:cNvPr>
          <p:cNvSpPr>
            <a:spLocks noGrp="1" noChangeArrowheads="1"/>
          </p:cNvSpPr>
          <p:nvPr>
            <p:ph type="title"/>
          </p:nvPr>
        </p:nvSpPr>
        <p:spPr/>
        <p:txBody>
          <a:bodyPr/>
          <a:lstStyle/>
          <a:p>
            <a:r>
              <a:rPr lang="de-DE" altLang="de-DE"/>
              <a:t>Beispiel für die Entstehung eines Fossils</a:t>
            </a:r>
          </a:p>
        </p:txBody>
      </p:sp>
      <p:grpSp>
        <p:nvGrpSpPr>
          <p:cNvPr id="7171" name="Gruppieren 15">
            <a:extLst>
              <a:ext uri="{FF2B5EF4-FFF2-40B4-BE49-F238E27FC236}">
                <a16:creationId xmlns:a16="http://schemas.microsoft.com/office/drawing/2014/main" id="{021E00C6-568D-0AD7-757D-EC84FFA1566D}"/>
              </a:ext>
            </a:extLst>
          </p:cNvPr>
          <p:cNvGrpSpPr>
            <a:grpSpLocks/>
          </p:cNvGrpSpPr>
          <p:nvPr/>
        </p:nvGrpSpPr>
        <p:grpSpPr bwMode="auto">
          <a:xfrm>
            <a:off x="619125" y="620713"/>
            <a:ext cx="7121525" cy="1319212"/>
            <a:chOff x="619034" y="620712"/>
            <a:chExt cx="7121617" cy="1319111"/>
          </a:xfrm>
        </p:grpSpPr>
        <p:sp>
          <p:nvSpPr>
            <p:cNvPr id="7181" name="Rectangle 5">
              <a:extLst>
                <a:ext uri="{FF2B5EF4-FFF2-40B4-BE49-F238E27FC236}">
                  <a16:creationId xmlns:a16="http://schemas.microsoft.com/office/drawing/2014/main" id="{232D61B6-0765-4911-4279-3BF7F4B7A733}"/>
                </a:ext>
              </a:extLst>
            </p:cNvPr>
            <p:cNvSpPr>
              <a:spLocks noChangeArrowheads="1"/>
            </p:cNvSpPr>
            <p:nvPr/>
          </p:nvSpPr>
          <p:spPr bwMode="auto">
            <a:xfrm>
              <a:off x="3348038" y="620712"/>
              <a:ext cx="4392613" cy="1295400"/>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7182" name="Picture 23">
              <a:extLst>
                <a:ext uri="{FF2B5EF4-FFF2-40B4-BE49-F238E27FC236}">
                  <a16:creationId xmlns:a16="http://schemas.microsoft.com/office/drawing/2014/main" id="{C0660C09-9E5C-F8EE-02F1-A78176492B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034" y="620712"/>
              <a:ext cx="2365556" cy="1319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7172" name="Gruppieren 20">
            <a:extLst>
              <a:ext uri="{FF2B5EF4-FFF2-40B4-BE49-F238E27FC236}">
                <a16:creationId xmlns:a16="http://schemas.microsoft.com/office/drawing/2014/main" id="{2BA9F60A-9287-341A-6599-DDEDBA116CC9}"/>
              </a:ext>
            </a:extLst>
          </p:cNvPr>
          <p:cNvGrpSpPr>
            <a:grpSpLocks/>
          </p:cNvGrpSpPr>
          <p:nvPr/>
        </p:nvGrpSpPr>
        <p:grpSpPr bwMode="auto">
          <a:xfrm>
            <a:off x="623888" y="2060575"/>
            <a:ext cx="7116762" cy="1368425"/>
            <a:chOff x="623797" y="2060575"/>
            <a:chExt cx="7116854" cy="1368425"/>
          </a:xfrm>
        </p:grpSpPr>
        <p:sp>
          <p:nvSpPr>
            <p:cNvPr id="7179" name="Rectangle 21">
              <a:extLst>
                <a:ext uri="{FF2B5EF4-FFF2-40B4-BE49-F238E27FC236}">
                  <a16:creationId xmlns:a16="http://schemas.microsoft.com/office/drawing/2014/main" id="{2767640B-C812-9121-3DB5-E71731ADE01E}"/>
                </a:ext>
              </a:extLst>
            </p:cNvPr>
            <p:cNvSpPr>
              <a:spLocks noChangeArrowheads="1"/>
            </p:cNvSpPr>
            <p:nvPr/>
          </p:nvSpPr>
          <p:spPr bwMode="auto">
            <a:xfrm>
              <a:off x="3348038" y="2060575"/>
              <a:ext cx="4392613" cy="1368425"/>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7180" name="Picture 24">
              <a:extLst>
                <a:ext uri="{FF2B5EF4-FFF2-40B4-BE49-F238E27FC236}">
                  <a16:creationId xmlns:a16="http://schemas.microsoft.com/office/drawing/2014/main" id="{2E30BEB8-3FCB-B995-236C-0E11051D4E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797" y="2088034"/>
              <a:ext cx="2365556" cy="1335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7173" name="Gruppieren 25">
            <a:extLst>
              <a:ext uri="{FF2B5EF4-FFF2-40B4-BE49-F238E27FC236}">
                <a16:creationId xmlns:a16="http://schemas.microsoft.com/office/drawing/2014/main" id="{48D04AC2-DB78-F3E1-7755-2E12F7C89359}"/>
              </a:ext>
            </a:extLst>
          </p:cNvPr>
          <p:cNvGrpSpPr>
            <a:grpSpLocks/>
          </p:cNvGrpSpPr>
          <p:nvPr/>
        </p:nvGrpSpPr>
        <p:grpSpPr bwMode="auto">
          <a:xfrm>
            <a:off x="617538" y="3559175"/>
            <a:ext cx="7123112" cy="1335088"/>
            <a:chOff x="617335" y="3558977"/>
            <a:chExt cx="7123316" cy="1335892"/>
          </a:xfrm>
        </p:grpSpPr>
        <p:sp>
          <p:nvSpPr>
            <p:cNvPr id="7177" name="Rectangle 11">
              <a:extLst>
                <a:ext uri="{FF2B5EF4-FFF2-40B4-BE49-F238E27FC236}">
                  <a16:creationId xmlns:a16="http://schemas.microsoft.com/office/drawing/2014/main" id="{0267B350-A5ED-F34A-C54F-E42F78124273}"/>
                </a:ext>
              </a:extLst>
            </p:cNvPr>
            <p:cNvSpPr>
              <a:spLocks noChangeArrowheads="1"/>
            </p:cNvSpPr>
            <p:nvPr/>
          </p:nvSpPr>
          <p:spPr bwMode="auto">
            <a:xfrm>
              <a:off x="3348038" y="3573463"/>
              <a:ext cx="4392613" cy="1295400"/>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7178" name="Picture 25">
              <a:extLst>
                <a:ext uri="{FF2B5EF4-FFF2-40B4-BE49-F238E27FC236}">
                  <a16:creationId xmlns:a16="http://schemas.microsoft.com/office/drawing/2014/main" id="{00FB2C2F-00FC-1657-0BC1-FFC7754635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335" y="3558977"/>
              <a:ext cx="2378479" cy="1335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7174" name="Gruppieren 30">
            <a:extLst>
              <a:ext uri="{FF2B5EF4-FFF2-40B4-BE49-F238E27FC236}">
                <a16:creationId xmlns:a16="http://schemas.microsoft.com/office/drawing/2014/main" id="{55639127-C1B7-9C55-FC7D-63731510C03C}"/>
              </a:ext>
            </a:extLst>
          </p:cNvPr>
          <p:cNvGrpSpPr>
            <a:grpSpLocks/>
          </p:cNvGrpSpPr>
          <p:nvPr/>
        </p:nvGrpSpPr>
        <p:grpSpPr bwMode="auto">
          <a:xfrm>
            <a:off x="623888" y="5013325"/>
            <a:ext cx="7116762" cy="1344613"/>
            <a:chOff x="623796" y="5013325"/>
            <a:chExt cx="7116855" cy="1344426"/>
          </a:xfrm>
        </p:grpSpPr>
        <p:sp>
          <p:nvSpPr>
            <p:cNvPr id="7175" name="Rectangle 15">
              <a:extLst>
                <a:ext uri="{FF2B5EF4-FFF2-40B4-BE49-F238E27FC236}">
                  <a16:creationId xmlns:a16="http://schemas.microsoft.com/office/drawing/2014/main" id="{8D8EEC94-85A9-7A1A-344B-477FB015852C}"/>
                </a:ext>
              </a:extLst>
            </p:cNvPr>
            <p:cNvSpPr>
              <a:spLocks noChangeArrowheads="1"/>
            </p:cNvSpPr>
            <p:nvPr/>
          </p:nvSpPr>
          <p:spPr bwMode="auto">
            <a:xfrm>
              <a:off x="3348038" y="5013325"/>
              <a:ext cx="4392613" cy="1295400"/>
            </a:xfrm>
            <a:prstGeom prst="rect">
              <a:avLst/>
            </a:prstGeom>
            <a:solidFill>
              <a:srgbClr val="FFFFFF"/>
            </a:solidFill>
            <a:ln w="19050">
              <a:solidFill>
                <a:srgbClr val="54A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7176" name="Picture 26">
              <a:extLst>
                <a:ext uri="{FF2B5EF4-FFF2-40B4-BE49-F238E27FC236}">
                  <a16:creationId xmlns:a16="http://schemas.microsoft.com/office/drawing/2014/main" id="{6F20E165-2772-9292-70D2-0134D3630A8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796" y="5016401"/>
              <a:ext cx="2372018" cy="13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260F188-8E42-8C18-56C3-E7568228A671}"/>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6AA1010B-43CD-B668-7305-75EE4FBEF6A4}"/>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57538841-489D-9D2A-BFC0-CFD5D1BA1AAF}"/>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Rebecca Meyer, Wachtberg</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86985781-D5CD-F6BF-ABD5-847D4FEE1484}"/>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8C8D142A-BCBF-4D29-4247-EBF4DFE0224C}"/>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29D88721-814B-21AF-994E-600F1BA7D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427</Words>
  <Application>Microsoft Office PowerPoint</Application>
  <PresentationFormat>Bildschirmpräsentation (4:3)</PresentationFormat>
  <Paragraphs>38</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Beispiel für die  Entstehung eines Fossils</vt:lpstr>
      <vt:lpstr>Beispiel für die Entstehung eines Fossils</vt:lpstr>
      <vt:lpstr>Beispiel für die Entstehung eines Fossils</vt:lpstr>
      <vt:lpstr>Beispiel für die Entstehung eines Fossils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Beispiele für die Entstehung eines Fossils</dc:title>
  <dc:creator>Sabrina</dc:creator>
  <cp:lastModifiedBy>Sabrina</cp:lastModifiedBy>
  <cp:revision>218</cp:revision>
  <dcterms:created xsi:type="dcterms:W3CDTF">2008-04-29T08:40:23Z</dcterms:created>
  <dcterms:modified xsi:type="dcterms:W3CDTF">2024-09-26T07:57:05Z</dcterms:modified>
</cp:coreProperties>
</file>