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82A7C2-3311-5144-BB94-3691857E82EB}"/>
              </a:ext>
            </a:extLst>
          </p:cNvPr>
          <p:cNvSpPr>
            <a:spLocks noGrp="1"/>
          </p:cNvSpPr>
          <p:nvPr>
            <p:ph type="title"/>
          </p:nvPr>
        </p:nvSpPr>
        <p:spPr>
          <a:xfrm>
            <a:off x="395288" y="1989138"/>
            <a:ext cx="8229600" cy="1262062"/>
          </a:xfrm>
        </p:spPr>
        <p:txBody>
          <a:bodyPr/>
          <a:lstStyle/>
          <a:p>
            <a:r>
              <a:rPr lang="de-AT" altLang="de-DE" dirty="0"/>
              <a:t>Erdöl –  </a:t>
            </a:r>
            <a:br>
              <a:rPr lang="de-AT" altLang="de-DE" dirty="0"/>
            </a:br>
            <a:r>
              <a:rPr lang="de-AT" altLang="de-DE" dirty="0"/>
              <a:t>Verwendung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EAEF2F-FF66-A1FA-DBBA-025792D322B2}"/>
              </a:ext>
            </a:extLst>
          </p:cNvPr>
          <p:cNvSpPr>
            <a:spLocks noGrp="1"/>
          </p:cNvSpPr>
          <p:nvPr>
            <p:ph type="title"/>
          </p:nvPr>
        </p:nvSpPr>
        <p:spPr>
          <a:xfrm>
            <a:off x="539750" y="765175"/>
            <a:ext cx="8229600" cy="676275"/>
          </a:xfrm>
        </p:spPr>
        <p:txBody>
          <a:bodyPr/>
          <a:lstStyle/>
          <a:p>
            <a:r>
              <a:rPr lang="de-AT" altLang="de-DE"/>
              <a:t>Erdöl</a:t>
            </a:r>
          </a:p>
        </p:txBody>
      </p:sp>
      <p:sp>
        <p:nvSpPr>
          <p:cNvPr id="3" name="Ellipse 2">
            <a:extLst>
              <a:ext uri="{FF2B5EF4-FFF2-40B4-BE49-F238E27FC236}">
                <a16:creationId xmlns:a16="http://schemas.microsoft.com/office/drawing/2014/main" id="{803930E5-1368-43E2-03C7-E5C41CCE60FF}"/>
              </a:ext>
            </a:extLst>
          </p:cNvPr>
          <p:cNvSpPr/>
          <p:nvPr/>
        </p:nvSpPr>
        <p:spPr>
          <a:xfrm>
            <a:off x="5705475" y="1292225"/>
            <a:ext cx="2303463" cy="1295400"/>
          </a:xfrm>
          <a:prstGeom prst="ellipse">
            <a:avLst/>
          </a:prstGeom>
          <a:solidFill>
            <a:srgbClr val="FF9933"/>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sz="1700" dirty="0"/>
              <a:t>als Grundstoff für Chemiefabriken</a:t>
            </a:r>
          </a:p>
        </p:txBody>
      </p:sp>
      <p:sp>
        <p:nvSpPr>
          <p:cNvPr id="4" name="Ellipse 3">
            <a:extLst>
              <a:ext uri="{FF2B5EF4-FFF2-40B4-BE49-F238E27FC236}">
                <a16:creationId xmlns:a16="http://schemas.microsoft.com/office/drawing/2014/main" id="{9EA3F589-14FA-A3E6-ED17-3F8C99AC7013}"/>
              </a:ext>
            </a:extLst>
          </p:cNvPr>
          <p:cNvSpPr/>
          <p:nvPr/>
        </p:nvSpPr>
        <p:spPr>
          <a:xfrm>
            <a:off x="1544638" y="1292225"/>
            <a:ext cx="2303462" cy="1295400"/>
          </a:xfrm>
          <a:prstGeom prst="ellipse">
            <a:avLst/>
          </a:prstGeom>
          <a:solidFill>
            <a:srgbClr val="FF9933"/>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dirty="0"/>
              <a:t>als Energieträger</a:t>
            </a:r>
          </a:p>
        </p:txBody>
      </p:sp>
      <p:sp>
        <p:nvSpPr>
          <p:cNvPr id="5" name="Textfeld 4">
            <a:extLst>
              <a:ext uri="{FF2B5EF4-FFF2-40B4-BE49-F238E27FC236}">
                <a16:creationId xmlns:a16="http://schemas.microsoft.com/office/drawing/2014/main" id="{5BE579DF-E232-4BAF-6EC7-97CDF051B732}"/>
              </a:ext>
            </a:extLst>
          </p:cNvPr>
          <p:cNvSpPr txBox="1">
            <a:spLocks noChangeArrowheads="1"/>
          </p:cNvSpPr>
          <p:nvPr/>
        </p:nvSpPr>
        <p:spPr bwMode="auto">
          <a:xfrm>
            <a:off x="1908175" y="2798763"/>
            <a:ext cx="1150938" cy="369887"/>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Benzin,</a:t>
            </a:r>
          </a:p>
        </p:txBody>
      </p:sp>
      <p:sp>
        <p:nvSpPr>
          <p:cNvPr id="6" name="Textfeld 5">
            <a:extLst>
              <a:ext uri="{FF2B5EF4-FFF2-40B4-BE49-F238E27FC236}">
                <a16:creationId xmlns:a16="http://schemas.microsoft.com/office/drawing/2014/main" id="{D08918B4-6289-583E-51A6-6FA38A94500D}"/>
              </a:ext>
            </a:extLst>
          </p:cNvPr>
          <p:cNvSpPr txBox="1">
            <a:spLocks noChangeArrowheads="1"/>
          </p:cNvSpPr>
          <p:nvPr/>
        </p:nvSpPr>
        <p:spPr bwMode="auto">
          <a:xfrm>
            <a:off x="1900238" y="3355975"/>
            <a:ext cx="1150937" cy="369888"/>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Diesel,</a:t>
            </a:r>
          </a:p>
        </p:txBody>
      </p:sp>
      <p:sp>
        <p:nvSpPr>
          <p:cNvPr id="7" name="Textfeld 6">
            <a:extLst>
              <a:ext uri="{FF2B5EF4-FFF2-40B4-BE49-F238E27FC236}">
                <a16:creationId xmlns:a16="http://schemas.microsoft.com/office/drawing/2014/main" id="{B4589F12-E944-24B8-0F85-0B6FF847835D}"/>
              </a:ext>
            </a:extLst>
          </p:cNvPr>
          <p:cNvSpPr txBox="1">
            <a:spLocks noChangeArrowheads="1"/>
          </p:cNvSpPr>
          <p:nvPr/>
        </p:nvSpPr>
        <p:spPr bwMode="auto">
          <a:xfrm>
            <a:off x="1900238" y="3913188"/>
            <a:ext cx="1150937" cy="369887"/>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Heizöl,</a:t>
            </a:r>
          </a:p>
        </p:txBody>
      </p:sp>
      <p:sp>
        <p:nvSpPr>
          <p:cNvPr id="8" name="Textfeld 7">
            <a:extLst>
              <a:ext uri="{FF2B5EF4-FFF2-40B4-BE49-F238E27FC236}">
                <a16:creationId xmlns:a16="http://schemas.microsoft.com/office/drawing/2014/main" id="{9D4D193F-6728-F61C-7FF8-8C5508AE9696}"/>
              </a:ext>
            </a:extLst>
          </p:cNvPr>
          <p:cNvSpPr txBox="1">
            <a:spLocks noChangeArrowheads="1"/>
          </p:cNvSpPr>
          <p:nvPr/>
        </p:nvSpPr>
        <p:spPr bwMode="auto">
          <a:xfrm>
            <a:off x="6223000" y="2798763"/>
            <a:ext cx="1785938" cy="369887"/>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Kunststoffe,</a:t>
            </a:r>
          </a:p>
        </p:txBody>
      </p:sp>
      <p:sp>
        <p:nvSpPr>
          <p:cNvPr id="9" name="Textfeld 8">
            <a:extLst>
              <a:ext uri="{FF2B5EF4-FFF2-40B4-BE49-F238E27FC236}">
                <a16:creationId xmlns:a16="http://schemas.microsoft.com/office/drawing/2014/main" id="{DEAEF8E5-0AF5-433A-31F7-DCDD1D437154}"/>
              </a:ext>
            </a:extLst>
          </p:cNvPr>
          <p:cNvSpPr txBox="1">
            <a:spLocks noChangeArrowheads="1"/>
          </p:cNvSpPr>
          <p:nvPr/>
        </p:nvSpPr>
        <p:spPr bwMode="auto">
          <a:xfrm>
            <a:off x="1903413" y="4437063"/>
            <a:ext cx="1152525" cy="369887"/>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a:t>
            </a:r>
          </a:p>
        </p:txBody>
      </p:sp>
      <p:sp>
        <p:nvSpPr>
          <p:cNvPr id="10" name="Textfeld 9">
            <a:extLst>
              <a:ext uri="{FF2B5EF4-FFF2-40B4-BE49-F238E27FC236}">
                <a16:creationId xmlns:a16="http://schemas.microsoft.com/office/drawing/2014/main" id="{B4231823-218D-F6C6-DD20-4D56085707EB}"/>
              </a:ext>
            </a:extLst>
          </p:cNvPr>
          <p:cNvSpPr txBox="1">
            <a:spLocks noChangeArrowheads="1"/>
          </p:cNvSpPr>
          <p:nvPr/>
        </p:nvSpPr>
        <p:spPr bwMode="auto">
          <a:xfrm>
            <a:off x="6223000" y="3355975"/>
            <a:ext cx="1785938" cy="369888"/>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Medikamente,</a:t>
            </a:r>
          </a:p>
        </p:txBody>
      </p:sp>
      <p:sp>
        <p:nvSpPr>
          <p:cNvPr id="11" name="Textfeld 10">
            <a:extLst>
              <a:ext uri="{FF2B5EF4-FFF2-40B4-BE49-F238E27FC236}">
                <a16:creationId xmlns:a16="http://schemas.microsoft.com/office/drawing/2014/main" id="{7841DC65-5D72-7C8A-E182-E455967C9A46}"/>
              </a:ext>
            </a:extLst>
          </p:cNvPr>
          <p:cNvSpPr txBox="1">
            <a:spLocks noChangeArrowheads="1"/>
          </p:cNvSpPr>
          <p:nvPr/>
        </p:nvSpPr>
        <p:spPr bwMode="auto">
          <a:xfrm>
            <a:off x="6223000" y="3913188"/>
            <a:ext cx="1785938" cy="369887"/>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Seifen,</a:t>
            </a:r>
          </a:p>
        </p:txBody>
      </p:sp>
      <p:sp>
        <p:nvSpPr>
          <p:cNvPr id="12" name="Textfeld 11">
            <a:extLst>
              <a:ext uri="{FF2B5EF4-FFF2-40B4-BE49-F238E27FC236}">
                <a16:creationId xmlns:a16="http://schemas.microsoft.com/office/drawing/2014/main" id="{72EFE9C7-49CA-6783-E5BC-80906DA65776}"/>
              </a:ext>
            </a:extLst>
          </p:cNvPr>
          <p:cNvSpPr txBox="1">
            <a:spLocks noChangeArrowheads="1"/>
          </p:cNvSpPr>
          <p:nvPr/>
        </p:nvSpPr>
        <p:spPr bwMode="auto">
          <a:xfrm>
            <a:off x="6223000" y="4437063"/>
            <a:ext cx="1785938" cy="369887"/>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Kosmetikartikel,</a:t>
            </a:r>
          </a:p>
        </p:txBody>
      </p:sp>
      <p:sp>
        <p:nvSpPr>
          <p:cNvPr id="13" name="Textfeld 12">
            <a:extLst>
              <a:ext uri="{FF2B5EF4-FFF2-40B4-BE49-F238E27FC236}">
                <a16:creationId xmlns:a16="http://schemas.microsoft.com/office/drawing/2014/main" id="{ABA5CB5C-D905-4E44-3DE3-61E5DC55CE56}"/>
              </a:ext>
            </a:extLst>
          </p:cNvPr>
          <p:cNvSpPr txBox="1">
            <a:spLocks noChangeArrowheads="1"/>
          </p:cNvSpPr>
          <p:nvPr/>
        </p:nvSpPr>
        <p:spPr bwMode="auto">
          <a:xfrm>
            <a:off x="6223000" y="4932363"/>
            <a:ext cx="1785938" cy="368300"/>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Reifen,</a:t>
            </a:r>
          </a:p>
        </p:txBody>
      </p:sp>
      <p:sp>
        <p:nvSpPr>
          <p:cNvPr id="14" name="Textfeld 13">
            <a:extLst>
              <a:ext uri="{FF2B5EF4-FFF2-40B4-BE49-F238E27FC236}">
                <a16:creationId xmlns:a16="http://schemas.microsoft.com/office/drawing/2014/main" id="{BFDD7640-5768-1D13-45AB-AAEAD58A6B15}"/>
              </a:ext>
            </a:extLst>
          </p:cNvPr>
          <p:cNvSpPr txBox="1">
            <a:spLocks noChangeArrowheads="1"/>
          </p:cNvSpPr>
          <p:nvPr/>
        </p:nvSpPr>
        <p:spPr bwMode="auto">
          <a:xfrm>
            <a:off x="6223000" y="5410200"/>
            <a:ext cx="1785938" cy="369888"/>
          </a:xfrm>
          <a:prstGeom prst="rect">
            <a:avLst/>
          </a:prstGeom>
          <a:solidFill>
            <a:srgbClr val="FF9933">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a:t>
            </a:r>
          </a:p>
        </p:txBody>
      </p:sp>
    </p:spTree>
    <p:extLst>
      <p:ext uri="{BB962C8B-B14F-4D97-AF65-F5344CB8AC3E}">
        <p14:creationId xmlns:p14="http://schemas.microsoft.com/office/powerpoint/2010/main" val="49149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t>
            </a:r>
            <a:r>
              <a:rPr lang="de-DE" altLang="de-DE" sz="1200" kern="0" dirty="0">
                <a:latin typeface="Arial" pitchFamily="34" charset="0"/>
              </a:rPr>
              <a:t>afelbild bezieht sich auf das Thema „Erdöl – das begehrte „Schwarze Gold““ auf den Seiten 20 und 21 im </a:t>
            </a:r>
            <a:r>
              <a:rPr lang="de-DE" altLang="de-DE" sz="1200" kern="0" dirty="0">
                <a:solidFill>
                  <a:srgbClr val="000000"/>
                </a:solidFill>
                <a:latin typeface="Arial" pitchFamily="34" charset="0"/>
              </a:rPr>
              <a:t>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Words>
  <Application>Microsoft Office PowerPoint</Application>
  <PresentationFormat>Bildschirmpräsentation (4:3)</PresentationFormat>
  <Paragraphs>32</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Erdöl –   Verwendung</vt:lpstr>
      <vt:lpstr>Erdöl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196</cp:revision>
  <dcterms:created xsi:type="dcterms:W3CDTF">2013-10-08T07:58:50Z</dcterms:created>
  <dcterms:modified xsi:type="dcterms:W3CDTF">2023-08-31T07:06:38Z</dcterms:modified>
</cp:coreProperties>
</file>