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0" autoAdjust="0"/>
    <p:restoredTop sz="94660"/>
  </p:normalViewPr>
  <p:slideViewPr>
    <p:cSldViewPr snapToGrid="0">
      <p:cViewPr varScale="1">
        <p:scale>
          <a:sx n="86" d="100"/>
          <a:sy n="86" d="100"/>
        </p:scale>
        <p:origin x="120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0731A03-36E0-481A-AB61-4D20F0B56373}" type="datetimeFigureOut">
              <a:rPr lang="de-DE" smtClean="0"/>
              <a:t>13.03.2020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20668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0731A03-36E0-481A-AB61-4D20F0B56373}" type="datetimeFigureOut">
              <a:rPr lang="de-DE" smtClean="0"/>
              <a:t>13.03.2020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465688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0731A03-36E0-481A-AB61-4D20F0B56373}" type="datetimeFigureOut">
              <a:rPr lang="de-DE" smtClean="0"/>
              <a:t>13.03.2020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3584905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2A1247-B0D5-4841-8982-A53B011B0B4F}"/>
              </a:ext>
            </a:extLst>
          </p:cNvPr>
          <p:cNvSpPr>
            <a:spLocks noGrp="1"/>
          </p:cNvSpPr>
          <p:nvPr>
            <p:ph type="title"/>
          </p:nvPr>
        </p:nvSpPr>
        <p:spPr>
          <a:xfrm>
            <a:off x="628650" y="890420"/>
            <a:ext cx="7886700" cy="1325563"/>
          </a:xfrm>
        </p:spPr>
        <p:txBody>
          <a:bodyPr/>
          <a:lstStyle/>
          <a:p>
            <a:r>
              <a:rPr lang="de-DE" dirty="0"/>
              <a:t>Mastertitelformat bearbeiten</a:t>
            </a:r>
          </a:p>
        </p:txBody>
      </p:sp>
      <p:sp>
        <p:nvSpPr>
          <p:cNvPr id="3" name="Datumsplatzhalter 2">
            <a:extLst>
              <a:ext uri="{FF2B5EF4-FFF2-40B4-BE49-F238E27FC236}">
                <a16:creationId xmlns:a16="http://schemas.microsoft.com/office/drawing/2014/main" id="{B7BECFEC-BB7F-4B58-9C9B-C50896AC779C}"/>
              </a:ext>
            </a:extLst>
          </p:cNvPr>
          <p:cNvSpPr>
            <a:spLocks noGrp="1"/>
          </p:cNvSpPr>
          <p:nvPr>
            <p:ph type="dt" sz="half" idx="10"/>
          </p:nvPr>
        </p:nvSpPr>
        <p:spPr/>
        <p:txBody>
          <a:bodyPr/>
          <a:lstStyle/>
          <a:p>
            <a:fld id="{B0731A03-36E0-481A-AB61-4D20F0B56373}" type="datetimeFigureOut">
              <a:rPr lang="de-DE" smtClean="0"/>
              <a:t>13.03.2020</a:t>
            </a:fld>
            <a:endParaRPr lang="de-DE"/>
          </a:p>
        </p:txBody>
      </p:sp>
      <p:sp>
        <p:nvSpPr>
          <p:cNvPr id="4" name="Fußzeilenplatzhalter 3">
            <a:extLst>
              <a:ext uri="{FF2B5EF4-FFF2-40B4-BE49-F238E27FC236}">
                <a16:creationId xmlns:a16="http://schemas.microsoft.com/office/drawing/2014/main" id="{758CE2E4-2E36-41A6-8422-C79C07F0C67D}"/>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A58572B2-5D03-4751-9BD0-C931752E63D3}"/>
              </a:ext>
            </a:extLst>
          </p:cNvPr>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4163539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0731A03-36E0-481A-AB61-4D20F0B56373}" type="datetimeFigureOut">
              <a:rPr lang="de-DE" smtClean="0"/>
              <a:t>13.03.2020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1302272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0731A03-36E0-481A-AB61-4D20F0B56373}" type="datetimeFigureOut">
              <a:rPr lang="de-DE" smtClean="0"/>
              <a:t>13.03.2020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119507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0731A03-36E0-481A-AB61-4D20F0B56373}" type="datetimeFigureOut">
              <a:rPr lang="de-DE" smtClean="0"/>
              <a:t>13.03.2020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2477527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0731A03-36E0-481A-AB61-4D20F0B56373}" type="datetimeFigureOut">
              <a:rPr lang="de-DE" smtClean="0"/>
              <a:t>13.03.2020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103834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0731A03-36E0-481A-AB61-4D20F0B56373}" type="datetimeFigureOut">
              <a:rPr lang="de-DE" smtClean="0"/>
              <a:t>13.03.2020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601994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31A03-36E0-481A-AB61-4D20F0B56373}" type="datetimeFigureOut">
              <a:rPr lang="de-DE" smtClean="0"/>
              <a:t>13.03.2020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2863574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B0731A03-36E0-481A-AB61-4D20F0B56373}" type="datetimeFigureOut">
              <a:rPr lang="de-DE" smtClean="0"/>
              <a:t>13.03.2020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602591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B0731A03-36E0-481A-AB61-4D20F0B56373}" type="datetimeFigureOut">
              <a:rPr lang="de-DE" smtClean="0"/>
              <a:t>13.03.2020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7A349DF-6C13-4A2B-82CC-A58F9C08095E}" type="slidenum">
              <a:rPr lang="de-DE" smtClean="0"/>
              <a:t>‹Nr.›</a:t>
            </a:fld>
            <a:endParaRPr lang="de-DE"/>
          </a:p>
        </p:txBody>
      </p:sp>
    </p:spTree>
    <p:extLst>
      <p:ext uri="{BB962C8B-B14F-4D97-AF65-F5344CB8AC3E}">
        <p14:creationId xmlns:p14="http://schemas.microsoft.com/office/powerpoint/2010/main" val="2893358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31A03-36E0-481A-AB61-4D20F0B56373}" type="datetimeFigureOut">
              <a:rPr lang="de-DE" smtClean="0"/>
              <a:t>13.03.2020</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349DF-6C13-4A2B-82CC-A58F9C08095E}" type="slidenum">
              <a:rPr lang="de-DE" smtClean="0"/>
              <a:t>‹Nr.›</a:t>
            </a:fld>
            <a:endParaRPr lang="de-DE"/>
          </a:p>
        </p:txBody>
      </p:sp>
    </p:spTree>
    <p:extLst>
      <p:ext uri="{BB962C8B-B14F-4D97-AF65-F5344CB8AC3E}">
        <p14:creationId xmlns:p14="http://schemas.microsoft.com/office/powerpoint/2010/main" val="189458515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a:extLst>
              <a:ext uri="{FF2B5EF4-FFF2-40B4-BE49-F238E27FC236}">
                <a16:creationId xmlns:a16="http://schemas.microsoft.com/office/drawing/2014/main" id="{BA8C49FF-4A4F-4D82-9131-1087055598F8}"/>
              </a:ext>
            </a:extLst>
          </p:cNvPr>
          <p:cNvSpPr txBox="1">
            <a:spLocks noChangeArrowheads="1"/>
          </p:cNvSpPr>
          <p:nvPr/>
        </p:nvSpPr>
        <p:spPr bwMode="auto">
          <a:xfrm>
            <a:off x="200454" y="950509"/>
            <a:ext cx="8743091"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3800" dirty="0">
                <a:solidFill>
                  <a:srgbClr val="333333"/>
                </a:solidFill>
                <a:latin typeface="Calibri" panose="020F0502020204030204" pitchFamily="34" charset="0"/>
              </a:rPr>
              <a:t>Globalisierung</a:t>
            </a:r>
          </a:p>
        </p:txBody>
      </p:sp>
      <p:sp>
        <p:nvSpPr>
          <p:cNvPr id="18" name="Text Box 10">
            <a:extLst>
              <a:ext uri="{FF2B5EF4-FFF2-40B4-BE49-F238E27FC236}">
                <a16:creationId xmlns:a16="http://schemas.microsoft.com/office/drawing/2014/main" id="{C57BF794-1D02-42A4-ADF7-3B3EB1F01529}"/>
              </a:ext>
            </a:extLst>
          </p:cNvPr>
          <p:cNvSpPr txBox="1">
            <a:spLocks noChangeArrowheads="1"/>
          </p:cNvSpPr>
          <p:nvPr/>
        </p:nvSpPr>
        <p:spPr bwMode="auto">
          <a:xfrm>
            <a:off x="438054" y="2316272"/>
            <a:ext cx="3744913" cy="523220"/>
          </a:xfrm>
          <a:prstGeom prst="rect">
            <a:avLst/>
          </a:prstGeom>
          <a:noFill/>
          <a:ln>
            <a:noFill/>
          </a:ln>
        </p:spPr>
        <p:txBody>
          <a:bodyPr>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ts val="0"/>
              </a:spcBef>
            </a:pPr>
            <a:r>
              <a:rPr lang="de-DE" altLang="de-DE" sz="2800" dirty="0">
                <a:solidFill>
                  <a:srgbClr val="333333"/>
                </a:solidFill>
                <a:latin typeface="Calibri" panose="020F0502020204030204" pitchFamily="34" charset="0"/>
              </a:rPr>
              <a:t>PRO</a:t>
            </a:r>
          </a:p>
        </p:txBody>
      </p:sp>
      <p:sp>
        <p:nvSpPr>
          <p:cNvPr id="21" name="Pfeil nach unten 3">
            <a:extLst>
              <a:ext uri="{FF2B5EF4-FFF2-40B4-BE49-F238E27FC236}">
                <a16:creationId xmlns:a16="http://schemas.microsoft.com/office/drawing/2014/main" id="{5B66B7D8-5845-4A00-AF9E-22CABE404EDB}"/>
              </a:ext>
            </a:extLst>
          </p:cNvPr>
          <p:cNvSpPr>
            <a:spLocks noChangeArrowheads="1"/>
          </p:cNvSpPr>
          <p:nvPr/>
        </p:nvSpPr>
        <p:spPr bwMode="auto">
          <a:xfrm>
            <a:off x="6798036" y="2781464"/>
            <a:ext cx="287337" cy="431800"/>
          </a:xfrm>
          <a:prstGeom prst="downArrow">
            <a:avLst>
              <a:gd name="adj1" fmla="val 50000"/>
              <a:gd name="adj2" fmla="val 50092"/>
            </a:avLst>
          </a:prstGeom>
          <a:solidFill>
            <a:srgbClr val="9999FF"/>
          </a:solidFill>
          <a:ln w="9525" algn="ctr">
            <a:solidFill>
              <a:srgbClr val="9999FF"/>
            </a:solidFill>
            <a:round/>
            <a:headEnd/>
            <a:tailEnd/>
          </a:ln>
        </p:spPr>
        <p:txBody>
          <a:bodyPr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26" name="Text Box 10">
            <a:extLst>
              <a:ext uri="{FF2B5EF4-FFF2-40B4-BE49-F238E27FC236}">
                <a16:creationId xmlns:a16="http://schemas.microsoft.com/office/drawing/2014/main" id="{9C79E3C6-ABEB-4DE2-A720-309A24741AE1}"/>
              </a:ext>
            </a:extLst>
          </p:cNvPr>
          <p:cNvSpPr txBox="1">
            <a:spLocks noChangeArrowheads="1"/>
          </p:cNvSpPr>
          <p:nvPr/>
        </p:nvSpPr>
        <p:spPr bwMode="auto">
          <a:xfrm>
            <a:off x="4897345" y="2318583"/>
            <a:ext cx="4088721" cy="523220"/>
          </a:xfrm>
          <a:prstGeom prst="rect">
            <a:avLst/>
          </a:prstGeom>
          <a:noFill/>
          <a:ln w="9525" algn="ctr">
            <a:noFill/>
            <a:miter lim="800000"/>
            <a:headEnd/>
            <a:tailEnd/>
          </a:ln>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ts val="0"/>
              </a:spcBef>
            </a:pPr>
            <a:r>
              <a:rPr lang="de-DE" altLang="de-DE" sz="2800" dirty="0">
                <a:solidFill>
                  <a:srgbClr val="333333"/>
                </a:solidFill>
                <a:latin typeface="Calibri" panose="020F0502020204030204" pitchFamily="34" charset="0"/>
              </a:rPr>
              <a:t>CONTRA</a:t>
            </a:r>
          </a:p>
        </p:txBody>
      </p:sp>
      <p:sp>
        <p:nvSpPr>
          <p:cNvPr id="29" name="Pfeil nach unten 8">
            <a:extLst>
              <a:ext uri="{FF2B5EF4-FFF2-40B4-BE49-F238E27FC236}">
                <a16:creationId xmlns:a16="http://schemas.microsoft.com/office/drawing/2014/main" id="{2A673EB2-FEFB-4C31-B20B-E3E173C075A9}"/>
              </a:ext>
            </a:extLst>
          </p:cNvPr>
          <p:cNvSpPr>
            <a:spLocks noChangeArrowheads="1"/>
          </p:cNvSpPr>
          <p:nvPr/>
        </p:nvSpPr>
        <p:spPr bwMode="auto">
          <a:xfrm>
            <a:off x="2166841" y="2781464"/>
            <a:ext cx="287337" cy="431800"/>
          </a:xfrm>
          <a:prstGeom prst="downArrow">
            <a:avLst>
              <a:gd name="adj1" fmla="val 50000"/>
              <a:gd name="adj2" fmla="val 50092"/>
            </a:avLst>
          </a:prstGeom>
          <a:solidFill>
            <a:srgbClr val="9999FF"/>
          </a:solidFill>
          <a:ln w="9525" algn="ctr">
            <a:solidFill>
              <a:srgbClr val="9999FF"/>
            </a:solidFill>
            <a:round/>
            <a:headEnd/>
            <a:tailEnd/>
          </a:ln>
        </p:spPr>
        <p:txBody>
          <a:bodyPr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39" name="Text Box 10">
            <a:extLst>
              <a:ext uri="{FF2B5EF4-FFF2-40B4-BE49-F238E27FC236}">
                <a16:creationId xmlns:a16="http://schemas.microsoft.com/office/drawing/2014/main" id="{24DF7522-E2E9-4CB8-9202-A1DAEAF0F43F}"/>
              </a:ext>
            </a:extLst>
          </p:cNvPr>
          <p:cNvSpPr txBox="1">
            <a:spLocks noChangeArrowheads="1"/>
          </p:cNvSpPr>
          <p:nvPr/>
        </p:nvSpPr>
        <p:spPr bwMode="auto">
          <a:xfrm>
            <a:off x="4866811" y="5226326"/>
            <a:ext cx="41737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400" dirty="0">
                <a:solidFill>
                  <a:srgbClr val="333333"/>
                </a:solidFill>
                <a:latin typeface="Calibri" panose="020F0502020204030204" pitchFamily="34" charset="0"/>
              </a:rPr>
              <a:t>Massentourismus</a:t>
            </a:r>
          </a:p>
        </p:txBody>
      </p:sp>
      <p:sp>
        <p:nvSpPr>
          <p:cNvPr id="15" name="Text Box 10">
            <a:extLst>
              <a:ext uri="{FF2B5EF4-FFF2-40B4-BE49-F238E27FC236}">
                <a16:creationId xmlns:a16="http://schemas.microsoft.com/office/drawing/2014/main" id="{5BAC89FC-446C-45C0-B146-2FDD99851775}"/>
              </a:ext>
            </a:extLst>
          </p:cNvPr>
          <p:cNvSpPr txBox="1">
            <a:spLocks noChangeArrowheads="1"/>
          </p:cNvSpPr>
          <p:nvPr/>
        </p:nvSpPr>
        <p:spPr bwMode="auto">
          <a:xfrm>
            <a:off x="157931" y="1598493"/>
            <a:ext cx="8828135" cy="523220"/>
          </a:xfrm>
          <a:prstGeom prst="rect">
            <a:avLst/>
          </a:prstGeom>
          <a:noFill/>
          <a:ln>
            <a:noFill/>
          </a:ln>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ts val="0"/>
              </a:spcBef>
            </a:pPr>
            <a:r>
              <a:rPr lang="de-DE" altLang="de-DE" sz="2800" dirty="0">
                <a:solidFill>
                  <a:srgbClr val="333333"/>
                </a:solidFill>
                <a:latin typeface="Calibri" panose="020F0502020204030204" pitchFamily="34" charset="0"/>
              </a:rPr>
              <a:t>ist die weltweite Verflechtung in vielen Lebensbereichen</a:t>
            </a:r>
          </a:p>
        </p:txBody>
      </p:sp>
      <p:cxnSp>
        <p:nvCxnSpPr>
          <p:cNvPr id="16" name="Gerade Verbindung 27">
            <a:extLst>
              <a:ext uri="{FF2B5EF4-FFF2-40B4-BE49-F238E27FC236}">
                <a16:creationId xmlns:a16="http://schemas.microsoft.com/office/drawing/2014/main" id="{32AB8421-3C91-43AC-A710-847BAE319271}"/>
              </a:ext>
            </a:extLst>
          </p:cNvPr>
          <p:cNvCxnSpPr>
            <a:cxnSpLocks noChangeShapeType="1"/>
          </p:cNvCxnSpPr>
          <p:nvPr/>
        </p:nvCxnSpPr>
        <p:spPr bwMode="auto">
          <a:xfrm>
            <a:off x="4687410" y="2208602"/>
            <a:ext cx="0" cy="4320000"/>
          </a:xfrm>
          <a:prstGeom prst="line">
            <a:avLst/>
          </a:prstGeom>
          <a:noFill/>
          <a:ln w="76200">
            <a:solidFill>
              <a:srgbClr val="9999FF"/>
            </a:solidFill>
            <a:round/>
            <a:headEnd/>
            <a:tailEnd/>
          </a:ln>
          <a:extLst>
            <a:ext uri="{909E8E84-426E-40DD-AFC4-6F175D3DCCD1}">
              <a14:hiddenFill xmlns:a14="http://schemas.microsoft.com/office/drawing/2010/main">
                <a:noFill/>
              </a14:hiddenFill>
            </a:ext>
          </a:extLst>
        </p:spPr>
      </p:cxnSp>
      <p:sp>
        <p:nvSpPr>
          <p:cNvPr id="31" name="Text Box 10">
            <a:extLst>
              <a:ext uri="{FF2B5EF4-FFF2-40B4-BE49-F238E27FC236}">
                <a16:creationId xmlns:a16="http://schemas.microsoft.com/office/drawing/2014/main" id="{375823A4-9DF5-44A3-AFB1-C91AA7EB1596}"/>
              </a:ext>
            </a:extLst>
          </p:cNvPr>
          <p:cNvSpPr txBox="1">
            <a:spLocks noChangeArrowheads="1"/>
          </p:cNvSpPr>
          <p:nvPr/>
        </p:nvSpPr>
        <p:spPr bwMode="auto">
          <a:xfrm>
            <a:off x="4854821" y="5677913"/>
            <a:ext cx="41737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400" dirty="0">
                <a:solidFill>
                  <a:srgbClr val="333333"/>
                </a:solidFill>
                <a:latin typeface="Calibri" panose="020F0502020204030204" pitchFamily="34" charset="0"/>
              </a:rPr>
              <a:t>Umweltverschmutzung</a:t>
            </a:r>
          </a:p>
        </p:txBody>
      </p:sp>
      <p:sp>
        <p:nvSpPr>
          <p:cNvPr id="32" name="Text Box 10">
            <a:extLst>
              <a:ext uri="{FF2B5EF4-FFF2-40B4-BE49-F238E27FC236}">
                <a16:creationId xmlns:a16="http://schemas.microsoft.com/office/drawing/2014/main" id="{80D40F58-859D-4B92-98EA-6C567F6DBB64}"/>
              </a:ext>
            </a:extLst>
          </p:cNvPr>
          <p:cNvSpPr txBox="1">
            <a:spLocks noChangeArrowheads="1"/>
          </p:cNvSpPr>
          <p:nvPr/>
        </p:nvSpPr>
        <p:spPr bwMode="auto">
          <a:xfrm>
            <a:off x="647527" y="3445750"/>
            <a:ext cx="332596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2400" dirty="0">
                <a:solidFill>
                  <a:srgbClr val="333333"/>
                </a:solidFill>
                <a:latin typeface="Calibri" panose="020F0502020204030204" pitchFamily="34" charset="0"/>
                <a:sym typeface="Wingdings" panose="05000000000000000000" pitchFamily="2" charset="2"/>
              </a:rPr>
              <a:t>weltweiter Zugang zu Produkten und Dienstleistungen</a:t>
            </a:r>
            <a:endParaRPr lang="de-DE" altLang="de-DE" sz="2400" dirty="0">
              <a:solidFill>
                <a:srgbClr val="333333"/>
              </a:solidFill>
              <a:latin typeface="Calibri" panose="020F0502020204030204" pitchFamily="34" charset="0"/>
            </a:endParaRPr>
          </a:p>
        </p:txBody>
      </p:sp>
      <p:sp>
        <p:nvSpPr>
          <p:cNvPr id="33" name="Text Box 10">
            <a:extLst>
              <a:ext uri="{FF2B5EF4-FFF2-40B4-BE49-F238E27FC236}">
                <a16:creationId xmlns:a16="http://schemas.microsoft.com/office/drawing/2014/main" id="{5D0F1848-0B5B-49F0-9E9D-4E5F23898255}"/>
              </a:ext>
            </a:extLst>
          </p:cNvPr>
          <p:cNvSpPr txBox="1">
            <a:spLocks noChangeArrowheads="1"/>
          </p:cNvSpPr>
          <p:nvPr/>
        </p:nvSpPr>
        <p:spPr bwMode="auto">
          <a:xfrm>
            <a:off x="541901" y="4805437"/>
            <a:ext cx="35372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2400" dirty="0">
                <a:solidFill>
                  <a:srgbClr val="333333"/>
                </a:solidFill>
                <a:latin typeface="Calibri" panose="020F0502020204030204" pitchFamily="34" charset="0"/>
                <a:sym typeface="Wingdings" panose="05000000000000000000" pitchFamily="2" charset="2"/>
              </a:rPr>
              <a:t>weltweite Information und Kommunikation</a:t>
            </a:r>
            <a:endParaRPr lang="de-DE" altLang="de-DE" sz="2400" dirty="0">
              <a:solidFill>
                <a:srgbClr val="333333"/>
              </a:solidFill>
              <a:latin typeface="Calibri" panose="020F0502020204030204" pitchFamily="34" charset="0"/>
            </a:endParaRPr>
          </a:p>
        </p:txBody>
      </p:sp>
      <p:sp>
        <p:nvSpPr>
          <p:cNvPr id="40" name="Text Box 10">
            <a:extLst>
              <a:ext uri="{FF2B5EF4-FFF2-40B4-BE49-F238E27FC236}">
                <a16:creationId xmlns:a16="http://schemas.microsoft.com/office/drawing/2014/main" id="{2F2DA884-D6F1-4733-A0E2-1C32CB516E0A}"/>
              </a:ext>
            </a:extLst>
          </p:cNvPr>
          <p:cNvSpPr txBox="1">
            <a:spLocks noChangeArrowheads="1"/>
          </p:cNvSpPr>
          <p:nvPr/>
        </p:nvSpPr>
        <p:spPr bwMode="auto">
          <a:xfrm>
            <a:off x="5132959" y="4345292"/>
            <a:ext cx="364147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2400" dirty="0">
                <a:solidFill>
                  <a:srgbClr val="333333"/>
                </a:solidFill>
                <a:latin typeface="Calibri" panose="020F0502020204030204" pitchFamily="34" charset="0"/>
                <a:sym typeface="Wingdings" panose="05000000000000000000" pitchFamily="2" charset="2"/>
              </a:rPr>
              <a:t>Reichtum auf Kosten der „Entwicklungsländer“</a:t>
            </a:r>
            <a:endParaRPr lang="de-DE" altLang="de-DE" sz="2400" dirty="0">
              <a:solidFill>
                <a:srgbClr val="333333"/>
              </a:solidFill>
              <a:latin typeface="Calibri" panose="020F0502020204030204" pitchFamily="34" charset="0"/>
            </a:endParaRPr>
          </a:p>
        </p:txBody>
      </p:sp>
      <p:sp>
        <p:nvSpPr>
          <p:cNvPr id="42" name="Text Box 10">
            <a:extLst>
              <a:ext uri="{FF2B5EF4-FFF2-40B4-BE49-F238E27FC236}">
                <a16:creationId xmlns:a16="http://schemas.microsoft.com/office/drawing/2014/main" id="{D9EC9764-E75A-4779-94F7-054C29C7CA19}"/>
              </a:ext>
            </a:extLst>
          </p:cNvPr>
          <p:cNvSpPr txBox="1">
            <a:spLocks noChangeArrowheads="1"/>
          </p:cNvSpPr>
          <p:nvPr/>
        </p:nvSpPr>
        <p:spPr bwMode="auto">
          <a:xfrm>
            <a:off x="5120965" y="3492985"/>
            <a:ext cx="36414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2400" dirty="0">
                <a:solidFill>
                  <a:srgbClr val="333333"/>
                </a:solidFill>
                <a:latin typeface="Calibri" panose="020F0502020204030204" pitchFamily="34" charset="0"/>
                <a:sym typeface="Wingdings" panose="05000000000000000000" pitchFamily="2" charset="2"/>
              </a:rPr>
              <a:t>„Global Players“ mächtiger als Regierungen</a:t>
            </a:r>
            <a:endParaRPr lang="de-DE" altLang="de-DE" sz="2400" dirty="0">
              <a:solidFill>
                <a:srgbClr val="333333"/>
              </a:solidFill>
              <a:latin typeface="Calibri" panose="020F0502020204030204" pitchFamily="34" charset="0"/>
            </a:endParaRPr>
          </a:p>
        </p:txBody>
      </p:sp>
      <p:sp>
        <p:nvSpPr>
          <p:cNvPr id="43" name="Text Box 10">
            <a:extLst>
              <a:ext uri="{FF2B5EF4-FFF2-40B4-BE49-F238E27FC236}">
                <a16:creationId xmlns:a16="http://schemas.microsoft.com/office/drawing/2014/main" id="{5D75A12F-35B6-4790-9CDB-5CF9C2980E69}"/>
              </a:ext>
            </a:extLst>
          </p:cNvPr>
          <p:cNvSpPr txBox="1">
            <a:spLocks noChangeArrowheads="1"/>
          </p:cNvSpPr>
          <p:nvPr/>
        </p:nvSpPr>
        <p:spPr bwMode="auto">
          <a:xfrm>
            <a:off x="5004009" y="6187710"/>
            <a:ext cx="36654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2400" dirty="0">
                <a:solidFill>
                  <a:srgbClr val="333333"/>
                </a:solidFill>
                <a:latin typeface="Calibri" panose="020F0502020204030204" pitchFamily="34" charset="0"/>
                <a:sym typeface="Wingdings" panose="05000000000000000000" pitchFamily="2" charset="2"/>
              </a:rPr>
              <a:t>Klimawandel</a:t>
            </a:r>
            <a:endParaRPr lang="de-DE" altLang="de-DE" sz="2400" dirty="0">
              <a:solidFill>
                <a:srgbClr val="333333"/>
              </a:solidFill>
              <a:latin typeface="Calibri" panose="020F0502020204030204" pitchFamily="34" charset="0"/>
            </a:endParaRPr>
          </a:p>
        </p:txBody>
      </p:sp>
    </p:spTree>
    <p:extLst>
      <p:ext uri="{BB962C8B-B14F-4D97-AF65-F5344CB8AC3E}">
        <p14:creationId xmlns:p14="http://schemas.microsoft.com/office/powerpoint/2010/main" val="97112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0" animBg="1"/>
      <p:bldP spid="26" grpId="0"/>
      <p:bldP spid="29" grpId="0" animBg="1"/>
      <p:bldP spid="39" grpId="0"/>
      <p:bldP spid="15" grpId="0" animBg="1"/>
      <p:bldP spid="31" grpId="0"/>
      <p:bldP spid="32" grpId="0"/>
      <p:bldP spid="33" grpId="0"/>
      <p:bldP spid="40"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F1F7BB3A-56D4-4E63-9EF7-99C9B122B389}"/>
              </a:ext>
            </a:extLst>
          </p:cNvPr>
          <p:cNvSpPr>
            <a:spLocks noChangeArrowheads="1"/>
          </p:cNvSpPr>
          <p:nvPr/>
        </p:nvSpPr>
        <p:spPr bwMode="auto">
          <a:xfrm>
            <a:off x="468313" y="981075"/>
            <a:ext cx="3744912" cy="47529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lnSpc>
                <a:spcPts val="1600"/>
              </a:lnSpc>
              <a:spcBef>
                <a:spcPts val="600"/>
              </a:spcBef>
            </a:pPr>
            <a:br>
              <a:rPr lang="de-DE" altLang="de-DE" sz="1100" dirty="0">
                <a:solidFill>
                  <a:schemeClr val="tx1"/>
                </a:solidFill>
              </a:rPr>
            </a:br>
            <a:r>
              <a:rPr lang="de-DE" altLang="de-DE" sz="1100" dirty="0">
                <a:solidFill>
                  <a:schemeClr val="tx1"/>
                </a:solidFill>
                <a:latin typeface="Arial" charset="0"/>
                <a:cs typeface="Arial" charset="0"/>
              </a:rPr>
              <a:t>Hinweise zum Einsatz</a:t>
            </a:r>
          </a:p>
          <a:p>
            <a:pPr eaLnBrk="1" hangingPunct="1">
              <a:lnSpc>
                <a:spcPts val="1600"/>
              </a:lnSpc>
              <a:spcBef>
                <a:spcPts val="600"/>
              </a:spcBef>
              <a:buClr>
                <a:schemeClr val="tx1"/>
              </a:buClr>
            </a:pPr>
            <a:r>
              <a:rPr lang="de-DE" altLang="de-DE" sz="1100" b="0" dirty="0">
                <a:solidFill>
                  <a:schemeClr val="tx1"/>
                </a:solidFill>
                <a:latin typeface="Arial" charset="0"/>
                <a:cs typeface="Arial" charset="0"/>
              </a:rPr>
              <a:t>Dieses Tafelbild bezieht sich auf das Kapitel „Was merke ich von der Globalisierung?“ auf den Seiten 102 bis 103 im Schulbuch Bausteine PTS.</a:t>
            </a:r>
            <a:br>
              <a:rPr lang="de-DE" altLang="de-DE" sz="1100" b="0" dirty="0">
                <a:solidFill>
                  <a:schemeClr val="tx1"/>
                </a:solidFill>
                <a:latin typeface="Arial" charset="0"/>
                <a:cs typeface="Arial" charset="0"/>
              </a:rPr>
            </a:br>
            <a:endParaRPr lang="de-DE" altLang="de-DE" sz="1200" b="0" dirty="0">
              <a:solidFill>
                <a:schemeClr val="tx1"/>
              </a:solidFill>
              <a:latin typeface="Arial" charset="0"/>
              <a:cs typeface="Arial" charset="0"/>
            </a:endParaRPr>
          </a:p>
          <a:p>
            <a:pPr eaLnBrk="1" hangingPunct="1">
              <a:lnSpc>
                <a:spcPts val="1600"/>
              </a:lnSpc>
              <a:spcBef>
                <a:spcPts val="600"/>
              </a:spcBef>
              <a:buClr>
                <a:schemeClr val="tx1"/>
              </a:buClr>
            </a:pPr>
            <a:br>
              <a:rPr lang="de-DE" altLang="de-DE" sz="1100" b="0" dirty="0">
                <a:solidFill>
                  <a:schemeClr val="tx1"/>
                </a:solidFill>
                <a:latin typeface="Arial" charset="0"/>
                <a:cs typeface="Arial" charset="0"/>
              </a:rPr>
            </a:br>
            <a:endParaRPr lang="de-DE" altLang="de-DE" sz="1200" b="0" dirty="0">
              <a:solidFill>
                <a:schemeClr val="tx1"/>
              </a:solidFill>
              <a:latin typeface="Arial" charset="0"/>
              <a:cs typeface="Arial" charset="0"/>
            </a:endParaRPr>
          </a:p>
          <a:p>
            <a:pPr eaLnBrk="1" hangingPunct="1">
              <a:lnSpc>
                <a:spcPts val="1600"/>
              </a:lnSpc>
              <a:spcBef>
                <a:spcPts val="600"/>
              </a:spcBef>
              <a:buClr>
                <a:schemeClr val="hlink"/>
              </a:buClr>
            </a:pPr>
            <a:endParaRPr lang="de-DE" altLang="de-DE" sz="1200" b="0" dirty="0">
              <a:solidFill>
                <a:schemeClr val="tx1"/>
              </a:solidFill>
              <a:latin typeface="Arial" charset="0"/>
              <a:cs typeface="Arial" charset="0"/>
            </a:endParaRPr>
          </a:p>
          <a:p>
            <a:pPr eaLnBrk="1" hangingPunct="1">
              <a:lnSpc>
                <a:spcPts val="1600"/>
              </a:lnSpc>
              <a:spcBef>
                <a:spcPts val="600"/>
              </a:spcBef>
              <a:buClr>
                <a:schemeClr val="hlink"/>
              </a:buClr>
            </a:pPr>
            <a:r>
              <a:rPr lang="de-DE" altLang="de-DE" sz="1200" b="0" dirty="0">
                <a:solidFill>
                  <a:schemeClr val="tx1"/>
                </a:solidFill>
                <a:latin typeface="Arial" charset="0"/>
                <a:cs typeface="Arial" charset="0"/>
              </a:rPr>
              <a:t>Wir wünschen Ihnen einen erfolgreichen Unterricht!</a:t>
            </a:r>
          </a:p>
        </p:txBody>
      </p:sp>
      <p:sp>
        <p:nvSpPr>
          <p:cNvPr id="5" name="Rectangle 6">
            <a:extLst>
              <a:ext uri="{FF2B5EF4-FFF2-40B4-BE49-F238E27FC236}">
                <a16:creationId xmlns:a16="http://schemas.microsoft.com/office/drawing/2014/main" id="{AA268569-40F8-469D-99F0-783B9CED719C}"/>
              </a:ext>
            </a:extLst>
          </p:cNvPr>
          <p:cNvSpPr>
            <a:spLocks noChangeArrowheads="1"/>
          </p:cNvSpPr>
          <p:nvPr/>
        </p:nvSpPr>
        <p:spPr bwMode="auto">
          <a:xfrm>
            <a:off x="4284663" y="981075"/>
            <a:ext cx="4465637" cy="52578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lnSpc>
                <a:spcPct val="80000"/>
              </a:lnSpc>
              <a:spcBef>
                <a:spcPct val="20000"/>
              </a:spcBef>
              <a:buClr>
                <a:schemeClr val="hlink"/>
              </a:buClr>
              <a:buFont typeface="Wingdings" pitchFamily="2" charset="2"/>
              <a:buNone/>
            </a:pPr>
            <a:r>
              <a:rPr lang="de-DE" altLang="de-DE" sz="1200" dirty="0"/>
              <a:t> </a:t>
            </a:r>
          </a:p>
          <a:p>
            <a:pPr eaLnBrk="1" hangingPunct="1"/>
            <a:r>
              <a:rPr lang="de-DE" altLang="de-DE" sz="1200" dirty="0">
                <a:solidFill>
                  <a:schemeClr val="tx1"/>
                </a:solidFill>
              </a:rPr>
              <a:t>Impressum</a:t>
            </a:r>
          </a:p>
          <a:p>
            <a:pPr eaLnBrk="1" fontAlgn="auto" hangingPunct="1">
              <a:spcBef>
                <a:spcPts val="0"/>
              </a:spcBef>
              <a:spcAft>
                <a:spcPts val="0"/>
              </a:spcAft>
              <a:defRPr/>
            </a:pPr>
            <a:r>
              <a:rPr lang="de-DE" altLang="de-DE" sz="1200" b="0" dirty="0">
                <a:solidFill>
                  <a:schemeClr val="tx1"/>
                </a:solidFill>
                <a:cs typeface="Arial" charset="0"/>
              </a:rPr>
              <a:t>© Österreichischer Bundesverlag Schulbuch GmbH &amp; Co. KG, Wien 2020</a:t>
            </a:r>
            <a:br>
              <a:rPr lang="de-DE" altLang="de-DE" sz="1200" b="0" dirty="0">
                <a:solidFill>
                  <a:schemeClr val="tx1"/>
                </a:solidFill>
                <a:cs typeface="Arial" charset="0"/>
              </a:rPr>
            </a:br>
            <a:br>
              <a:rPr lang="de-DE" altLang="de-DE" sz="1200" b="0" dirty="0">
                <a:solidFill>
                  <a:schemeClr val="tx1"/>
                </a:solidFill>
                <a:cs typeface="Arial" charset="0"/>
              </a:rPr>
            </a:br>
            <a:r>
              <a:rPr lang="de-DE" altLang="de-DE" sz="1200" b="0" dirty="0">
                <a:solidFill>
                  <a:schemeClr val="tx1"/>
                </a:solidFill>
                <a:cs typeface="Arial" charset="0"/>
              </a:rPr>
              <a:t>Autorinnen und Autoren: Franz Graf, Rudolf </a:t>
            </a:r>
            <a:r>
              <a:rPr lang="de-DE" altLang="de-DE" sz="1200" b="0" dirty="0" err="1">
                <a:solidFill>
                  <a:schemeClr val="tx1"/>
                </a:solidFill>
                <a:cs typeface="Arial" charset="0"/>
              </a:rPr>
              <a:t>Streihammer</a:t>
            </a:r>
            <a:r>
              <a:rPr lang="de-DE" altLang="de-DE" sz="1200" b="0" dirty="0">
                <a:solidFill>
                  <a:schemeClr val="tx1"/>
                </a:solidFill>
                <a:cs typeface="Arial" charset="0"/>
              </a:rPr>
              <a:t>, </a:t>
            </a:r>
          </a:p>
          <a:p>
            <a:pPr eaLnBrk="1" fontAlgn="auto" hangingPunct="1">
              <a:spcBef>
                <a:spcPts val="0"/>
              </a:spcBef>
              <a:spcAft>
                <a:spcPts val="0"/>
              </a:spcAft>
              <a:defRPr/>
            </a:pPr>
            <a:r>
              <a:rPr lang="de-DE" altLang="de-DE" sz="1200" b="0" dirty="0">
                <a:solidFill>
                  <a:schemeClr val="tx1"/>
                </a:solidFill>
                <a:cs typeface="Arial" charset="0"/>
              </a:rPr>
              <a:t>Lisa Steigenberger</a:t>
            </a:r>
          </a:p>
          <a:p>
            <a:pPr eaLnBrk="1" fontAlgn="auto" hangingPunct="1">
              <a:spcBef>
                <a:spcPts val="0"/>
              </a:spcBef>
              <a:spcAft>
                <a:spcPts val="0"/>
              </a:spcAft>
              <a:defRPr/>
            </a:pPr>
            <a:endParaRPr lang="de-DE" altLang="de-DE" sz="1200" b="0" dirty="0">
              <a:solidFill>
                <a:schemeClr val="tx1"/>
              </a:solidFill>
              <a:cs typeface="Arial" charset="0"/>
            </a:endParaRPr>
          </a:p>
          <a:p>
            <a:pPr eaLnBrk="1" fontAlgn="auto" hangingPunct="1">
              <a:spcBef>
                <a:spcPts val="0"/>
              </a:spcBef>
              <a:spcAft>
                <a:spcPts val="0"/>
              </a:spcAft>
              <a:defRPr/>
            </a:pPr>
            <a:r>
              <a:rPr lang="de-DE" altLang="de-DE" sz="1200" b="0" dirty="0">
                <a:solidFill>
                  <a:schemeClr val="tx1"/>
                </a:solidFill>
                <a:cs typeface="Arial" charset="0"/>
              </a:rPr>
              <a:t>Gestaltung: Carina </a:t>
            </a:r>
            <a:r>
              <a:rPr lang="de-DE" altLang="de-DE" sz="1200" b="0" dirty="0" err="1">
                <a:solidFill>
                  <a:schemeClr val="tx1"/>
                </a:solidFill>
                <a:cs typeface="Arial" charset="0"/>
              </a:rPr>
              <a:t>Sattlberger</a:t>
            </a:r>
            <a:r>
              <a:rPr lang="de-DE" altLang="de-DE" sz="1200" b="0">
                <a:solidFill>
                  <a:schemeClr val="tx1"/>
                </a:solidFill>
                <a:cs typeface="Arial" charset="0"/>
              </a:rPr>
              <a:t>, Wien, Johannes Fuchsberger, Salzburg</a:t>
            </a:r>
          </a:p>
          <a:p>
            <a:pPr eaLnBrk="1" hangingPunct="1"/>
            <a:endParaRPr lang="de-DE" altLang="de-DE" sz="1200" b="0" dirty="0">
              <a:solidFill>
                <a:schemeClr val="tx1"/>
              </a:solidFill>
              <a:cs typeface="Arial" charset="0"/>
            </a:endParaRPr>
          </a:p>
          <a:p>
            <a:pPr eaLnBrk="1" hangingPunct="1"/>
            <a:r>
              <a:rPr lang="de-DE" altLang="de-DE" sz="1200" b="0" dirty="0">
                <a:solidFill>
                  <a:schemeClr val="tx1"/>
                </a:solidFill>
                <a:cs typeface="Arial" charset="0"/>
              </a:rPr>
              <a:t>Alle Rechte vorbehalten.</a:t>
            </a:r>
          </a:p>
          <a:p>
            <a:pPr eaLnBrk="1" hangingPunct="1"/>
            <a:endParaRPr lang="de-DE" altLang="de-DE" sz="1200" b="0" dirty="0">
              <a:solidFill>
                <a:schemeClr val="tx1"/>
              </a:solidFill>
            </a:endParaRPr>
          </a:p>
          <a:p>
            <a:pPr eaLnBrk="1" hangingPunct="1"/>
            <a:r>
              <a:rPr lang="de-DE" altLang="de-DE" sz="1200" b="0" dirty="0">
                <a:solidFill>
                  <a:schemeClr val="tx1"/>
                </a:solidFill>
              </a:rPr>
              <a:t>www.oebv.at</a:t>
            </a:r>
          </a:p>
          <a:p>
            <a:pPr eaLnBrk="1" hangingPunct="1"/>
            <a:endParaRPr lang="de-DE" altLang="de-DE" sz="1200" b="0" dirty="0">
              <a:solidFill>
                <a:schemeClr val="tx1"/>
              </a:solidFill>
            </a:endParaRPr>
          </a:p>
          <a:p>
            <a:pPr eaLnBrk="1" hangingPunct="1"/>
            <a:r>
              <a:rPr lang="de-DE" altLang="de-DE" sz="1200" b="0" dirty="0">
                <a:solidFill>
                  <a:schemeClr val="tx1"/>
                </a:solidFill>
              </a:rPr>
              <a:t>Das Werk und seine Teile sind urheberrechtlich geschützt. Der Verlag gewährt das Recht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endParaRPr lang="de-DE" altLang="de-DE" sz="1200" b="0" dirty="0">
              <a:solidFill>
                <a:schemeClr val="tx1"/>
              </a:solidFill>
            </a:endParaRPr>
          </a:p>
          <a:p>
            <a:pPr eaLnBrk="1" hangingPunct="1"/>
            <a:r>
              <a:rPr lang="de-DE" altLang="de-DE" sz="1200" b="0" dirty="0">
                <a:solidFill>
                  <a:schemeClr val="tx1"/>
                </a:solidFill>
              </a:rPr>
              <a:t>Jede Nutzung in anderen als den genannten Fällen bedarf der vorherigen schriftlichen Einwilligung des Verlages.</a:t>
            </a:r>
          </a:p>
        </p:txBody>
      </p:sp>
    </p:spTree>
    <p:extLst>
      <p:ext uri="{BB962C8B-B14F-4D97-AF65-F5344CB8AC3E}">
        <p14:creationId xmlns:p14="http://schemas.microsoft.com/office/powerpoint/2010/main" val="346842863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223</Words>
  <Application>Microsoft Office PowerPoint</Application>
  <PresentationFormat>Bildschirmpräsentation (4:3)</PresentationFormat>
  <Paragraphs>30</Paragraphs>
  <Slides>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Calibri</vt:lpstr>
      <vt:lpstr>Calibri Light</vt:lpstr>
      <vt:lpstr>Syntax LT Std</vt:lpstr>
      <vt:lpstr>Wingdings</vt:lpstr>
      <vt:lpstr>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Stolz, Oliver</dc:creator>
  <cp:lastModifiedBy>Peintinger MAS, Mag. Barbara</cp:lastModifiedBy>
  <cp:revision>46</cp:revision>
  <dcterms:created xsi:type="dcterms:W3CDTF">2020-01-22T09:57:49Z</dcterms:created>
  <dcterms:modified xsi:type="dcterms:W3CDTF">2020-03-13T14:06:32Z</dcterms:modified>
</cp:coreProperties>
</file>