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00454" y="950509"/>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Globalisierung</a:t>
            </a:r>
          </a:p>
        </p:txBody>
      </p:sp>
      <p:sp>
        <p:nvSpPr>
          <p:cNvPr id="18" name="Text Box 10">
            <a:extLst>
              <a:ext uri="{FF2B5EF4-FFF2-40B4-BE49-F238E27FC236}">
                <a16:creationId xmlns:a16="http://schemas.microsoft.com/office/drawing/2014/main" id="{C57BF794-1D02-42A4-ADF7-3B3EB1F01529}"/>
              </a:ext>
            </a:extLst>
          </p:cNvPr>
          <p:cNvSpPr txBox="1">
            <a:spLocks noChangeArrowheads="1"/>
          </p:cNvSpPr>
          <p:nvPr/>
        </p:nvSpPr>
        <p:spPr bwMode="auto">
          <a:xfrm>
            <a:off x="438054" y="2316272"/>
            <a:ext cx="3744913" cy="523220"/>
          </a:xfrm>
          <a:prstGeom prst="rect">
            <a:avLst/>
          </a:prstGeom>
          <a:noFill/>
          <a:ln>
            <a:noFill/>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PRO</a:t>
            </a:r>
          </a:p>
        </p:txBody>
      </p:sp>
      <p:sp>
        <p:nvSpPr>
          <p:cNvPr id="21" name="Pfeil nach unten 3">
            <a:extLst>
              <a:ext uri="{FF2B5EF4-FFF2-40B4-BE49-F238E27FC236}">
                <a16:creationId xmlns:a16="http://schemas.microsoft.com/office/drawing/2014/main" id="{5B66B7D8-5845-4A00-AF9E-22CABE404EDB}"/>
              </a:ext>
            </a:extLst>
          </p:cNvPr>
          <p:cNvSpPr>
            <a:spLocks noChangeArrowheads="1"/>
          </p:cNvSpPr>
          <p:nvPr/>
        </p:nvSpPr>
        <p:spPr bwMode="auto">
          <a:xfrm>
            <a:off x="6798036" y="2781464"/>
            <a:ext cx="287337" cy="431800"/>
          </a:xfrm>
          <a:prstGeom prst="downArrow">
            <a:avLst>
              <a:gd name="adj1" fmla="val 50000"/>
              <a:gd name="adj2" fmla="val 5009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6" name="Text Box 10">
            <a:extLst>
              <a:ext uri="{FF2B5EF4-FFF2-40B4-BE49-F238E27FC236}">
                <a16:creationId xmlns:a16="http://schemas.microsoft.com/office/drawing/2014/main" id="{9C79E3C6-ABEB-4DE2-A720-309A24741AE1}"/>
              </a:ext>
            </a:extLst>
          </p:cNvPr>
          <p:cNvSpPr txBox="1">
            <a:spLocks noChangeArrowheads="1"/>
          </p:cNvSpPr>
          <p:nvPr/>
        </p:nvSpPr>
        <p:spPr bwMode="auto">
          <a:xfrm>
            <a:off x="4897345" y="2318583"/>
            <a:ext cx="4088721" cy="523220"/>
          </a:xfrm>
          <a:prstGeom prst="rect">
            <a:avLst/>
          </a:prstGeom>
          <a:noFill/>
          <a:ln w="9525" algn="ctr">
            <a:noFill/>
            <a:miter lim="800000"/>
            <a:headEnd/>
            <a:tailEnd/>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CONTRA</a:t>
            </a:r>
          </a:p>
        </p:txBody>
      </p:sp>
      <p:sp>
        <p:nvSpPr>
          <p:cNvPr id="29" name="Pfeil nach unten 8">
            <a:extLst>
              <a:ext uri="{FF2B5EF4-FFF2-40B4-BE49-F238E27FC236}">
                <a16:creationId xmlns:a16="http://schemas.microsoft.com/office/drawing/2014/main" id="{2A673EB2-FEFB-4C31-B20B-E3E173C075A9}"/>
              </a:ext>
            </a:extLst>
          </p:cNvPr>
          <p:cNvSpPr>
            <a:spLocks noChangeArrowheads="1"/>
          </p:cNvSpPr>
          <p:nvPr/>
        </p:nvSpPr>
        <p:spPr bwMode="auto">
          <a:xfrm>
            <a:off x="2166841" y="2781464"/>
            <a:ext cx="287337" cy="431800"/>
          </a:xfrm>
          <a:prstGeom prst="downArrow">
            <a:avLst>
              <a:gd name="adj1" fmla="val 50000"/>
              <a:gd name="adj2" fmla="val 5009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9" name="Text Box 10">
            <a:extLst>
              <a:ext uri="{FF2B5EF4-FFF2-40B4-BE49-F238E27FC236}">
                <a16:creationId xmlns:a16="http://schemas.microsoft.com/office/drawing/2014/main" id="{24DF7522-E2E9-4CB8-9202-A1DAEAF0F43F}"/>
              </a:ext>
            </a:extLst>
          </p:cNvPr>
          <p:cNvSpPr txBox="1">
            <a:spLocks noChangeArrowheads="1"/>
          </p:cNvSpPr>
          <p:nvPr/>
        </p:nvSpPr>
        <p:spPr bwMode="auto">
          <a:xfrm>
            <a:off x="4866811" y="5226326"/>
            <a:ext cx="417376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Massentourismus</a:t>
            </a:r>
          </a:p>
        </p:txBody>
      </p:sp>
      <p:sp>
        <p:nvSpPr>
          <p:cNvPr id="15" name="Text Box 10">
            <a:extLst>
              <a:ext uri="{FF2B5EF4-FFF2-40B4-BE49-F238E27FC236}">
                <a16:creationId xmlns:a16="http://schemas.microsoft.com/office/drawing/2014/main" id="{5BAC89FC-446C-45C0-B146-2FDD99851775}"/>
              </a:ext>
            </a:extLst>
          </p:cNvPr>
          <p:cNvSpPr txBox="1">
            <a:spLocks noChangeArrowheads="1"/>
          </p:cNvSpPr>
          <p:nvPr/>
        </p:nvSpPr>
        <p:spPr bwMode="auto">
          <a:xfrm>
            <a:off x="157931" y="1598493"/>
            <a:ext cx="8828135" cy="523220"/>
          </a:xfrm>
          <a:prstGeom prst="rect">
            <a:avLst/>
          </a:prstGeom>
          <a:noFill/>
          <a:ln>
            <a:noFill/>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ist die weltweite Verflechtung in vielen Lebensbereichen</a:t>
            </a:r>
          </a:p>
        </p:txBody>
      </p:sp>
      <p:cxnSp>
        <p:nvCxnSpPr>
          <p:cNvPr id="16" name="Gerade Verbindung 27">
            <a:extLst>
              <a:ext uri="{FF2B5EF4-FFF2-40B4-BE49-F238E27FC236}">
                <a16:creationId xmlns:a16="http://schemas.microsoft.com/office/drawing/2014/main" id="{32AB8421-3C91-43AC-A710-847BAE319271}"/>
              </a:ext>
            </a:extLst>
          </p:cNvPr>
          <p:cNvCxnSpPr>
            <a:cxnSpLocks noChangeShapeType="1"/>
          </p:cNvCxnSpPr>
          <p:nvPr/>
        </p:nvCxnSpPr>
        <p:spPr bwMode="auto">
          <a:xfrm>
            <a:off x="4687410" y="2208602"/>
            <a:ext cx="0" cy="4320000"/>
          </a:xfrm>
          <a:prstGeom prst="line">
            <a:avLst/>
          </a:prstGeom>
          <a:noFill/>
          <a:ln w="76200">
            <a:solidFill>
              <a:srgbClr val="9999FF"/>
            </a:solidFill>
            <a:round/>
            <a:headEnd/>
            <a:tailEnd/>
          </a:ln>
          <a:extLst>
            <a:ext uri="{909E8E84-426E-40DD-AFC4-6F175D3DCCD1}">
              <a14:hiddenFill xmlns:a14="http://schemas.microsoft.com/office/drawing/2010/main">
                <a:noFill/>
              </a14:hiddenFill>
            </a:ext>
          </a:extLst>
        </p:spPr>
      </p:cxnSp>
      <p:sp>
        <p:nvSpPr>
          <p:cNvPr id="31" name="Text Box 10">
            <a:extLst>
              <a:ext uri="{FF2B5EF4-FFF2-40B4-BE49-F238E27FC236}">
                <a16:creationId xmlns:a16="http://schemas.microsoft.com/office/drawing/2014/main" id="{375823A4-9DF5-44A3-AFB1-C91AA7EB1596}"/>
              </a:ext>
            </a:extLst>
          </p:cNvPr>
          <p:cNvSpPr txBox="1">
            <a:spLocks noChangeArrowheads="1"/>
          </p:cNvSpPr>
          <p:nvPr/>
        </p:nvSpPr>
        <p:spPr bwMode="auto">
          <a:xfrm>
            <a:off x="4854821" y="5677913"/>
            <a:ext cx="417376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Umweltverschmutzung</a:t>
            </a:r>
          </a:p>
        </p:txBody>
      </p:sp>
      <p:sp>
        <p:nvSpPr>
          <p:cNvPr id="32" name="Text Box 10">
            <a:extLst>
              <a:ext uri="{FF2B5EF4-FFF2-40B4-BE49-F238E27FC236}">
                <a16:creationId xmlns:a16="http://schemas.microsoft.com/office/drawing/2014/main" id="{80D40F58-859D-4B92-98EA-6C567F6DBB64}"/>
              </a:ext>
            </a:extLst>
          </p:cNvPr>
          <p:cNvSpPr txBox="1">
            <a:spLocks noChangeArrowheads="1"/>
          </p:cNvSpPr>
          <p:nvPr/>
        </p:nvSpPr>
        <p:spPr bwMode="auto">
          <a:xfrm>
            <a:off x="647527" y="3445750"/>
            <a:ext cx="332596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sym typeface="Wingdings" panose="05000000000000000000" pitchFamily="2" charset="2"/>
              </a:rPr>
              <a:t>weltweiter Zugang zu Produkten und Dienstleistungen</a:t>
            </a:r>
            <a:endParaRPr lang="de-DE" altLang="de-DE" sz="2400" dirty="0">
              <a:solidFill>
                <a:srgbClr val="333333"/>
              </a:solidFill>
              <a:latin typeface="Calibri" panose="020F0502020204030204" pitchFamily="34" charset="0"/>
            </a:endParaRPr>
          </a:p>
        </p:txBody>
      </p:sp>
      <p:sp>
        <p:nvSpPr>
          <p:cNvPr id="33" name="Text Box 10">
            <a:extLst>
              <a:ext uri="{FF2B5EF4-FFF2-40B4-BE49-F238E27FC236}">
                <a16:creationId xmlns:a16="http://schemas.microsoft.com/office/drawing/2014/main" id="{5D0F1848-0B5B-49F0-9E9D-4E5F23898255}"/>
              </a:ext>
            </a:extLst>
          </p:cNvPr>
          <p:cNvSpPr txBox="1">
            <a:spLocks noChangeArrowheads="1"/>
          </p:cNvSpPr>
          <p:nvPr/>
        </p:nvSpPr>
        <p:spPr bwMode="auto">
          <a:xfrm>
            <a:off x="541901" y="4805437"/>
            <a:ext cx="353721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sym typeface="Wingdings" panose="05000000000000000000" pitchFamily="2" charset="2"/>
              </a:rPr>
              <a:t>weltweite Information und Kommunikation</a:t>
            </a:r>
            <a:endParaRPr lang="de-DE" altLang="de-DE" sz="2400" dirty="0">
              <a:solidFill>
                <a:srgbClr val="333333"/>
              </a:solidFill>
              <a:latin typeface="Calibri" panose="020F0502020204030204" pitchFamily="34" charset="0"/>
            </a:endParaRPr>
          </a:p>
        </p:txBody>
      </p:sp>
      <p:sp>
        <p:nvSpPr>
          <p:cNvPr id="40" name="Text Box 10">
            <a:extLst>
              <a:ext uri="{FF2B5EF4-FFF2-40B4-BE49-F238E27FC236}">
                <a16:creationId xmlns:a16="http://schemas.microsoft.com/office/drawing/2014/main" id="{2F2DA884-D6F1-4733-A0E2-1C32CB516E0A}"/>
              </a:ext>
            </a:extLst>
          </p:cNvPr>
          <p:cNvSpPr txBox="1">
            <a:spLocks noChangeArrowheads="1"/>
          </p:cNvSpPr>
          <p:nvPr/>
        </p:nvSpPr>
        <p:spPr bwMode="auto">
          <a:xfrm>
            <a:off x="5132959" y="4345292"/>
            <a:ext cx="364147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sym typeface="Wingdings" panose="05000000000000000000" pitchFamily="2" charset="2"/>
              </a:rPr>
              <a:t>Reichtum auf Kosten der „Entwicklungsländer“</a:t>
            </a:r>
            <a:endParaRPr lang="de-DE" altLang="de-DE" sz="2400" dirty="0">
              <a:solidFill>
                <a:srgbClr val="333333"/>
              </a:solidFill>
              <a:latin typeface="Calibri" panose="020F0502020204030204" pitchFamily="34" charset="0"/>
            </a:endParaRPr>
          </a:p>
        </p:txBody>
      </p:sp>
      <p:sp>
        <p:nvSpPr>
          <p:cNvPr id="42" name="Text Box 10">
            <a:extLst>
              <a:ext uri="{FF2B5EF4-FFF2-40B4-BE49-F238E27FC236}">
                <a16:creationId xmlns:a16="http://schemas.microsoft.com/office/drawing/2014/main" id="{D9EC9764-E75A-4779-94F7-054C29C7CA19}"/>
              </a:ext>
            </a:extLst>
          </p:cNvPr>
          <p:cNvSpPr txBox="1">
            <a:spLocks noChangeArrowheads="1"/>
          </p:cNvSpPr>
          <p:nvPr/>
        </p:nvSpPr>
        <p:spPr bwMode="auto">
          <a:xfrm>
            <a:off x="5120965" y="3492985"/>
            <a:ext cx="364147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sym typeface="Wingdings" panose="05000000000000000000" pitchFamily="2" charset="2"/>
              </a:rPr>
              <a:t>„Global Players“ mächtiger als Regierungen</a:t>
            </a:r>
            <a:endParaRPr lang="de-DE" altLang="de-DE" sz="2400" dirty="0">
              <a:solidFill>
                <a:srgbClr val="333333"/>
              </a:solidFill>
              <a:latin typeface="Calibri" panose="020F0502020204030204" pitchFamily="34" charset="0"/>
            </a:endParaRPr>
          </a:p>
        </p:txBody>
      </p:sp>
      <p:sp>
        <p:nvSpPr>
          <p:cNvPr id="43" name="Text Box 10">
            <a:extLst>
              <a:ext uri="{FF2B5EF4-FFF2-40B4-BE49-F238E27FC236}">
                <a16:creationId xmlns:a16="http://schemas.microsoft.com/office/drawing/2014/main" id="{5D75A12F-35B6-4790-9CDB-5CF9C2980E69}"/>
              </a:ext>
            </a:extLst>
          </p:cNvPr>
          <p:cNvSpPr txBox="1">
            <a:spLocks noChangeArrowheads="1"/>
          </p:cNvSpPr>
          <p:nvPr/>
        </p:nvSpPr>
        <p:spPr bwMode="auto">
          <a:xfrm>
            <a:off x="5004009" y="6187710"/>
            <a:ext cx="366545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sym typeface="Wingdings" panose="05000000000000000000" pitchFamily="2" charset="2"/>
              </a:rPr>
              <a:t>Klimawandel</a:t>
            </a:r>
            <a:endParaRPr lang="de-DE" altLang="de-DE" sz="2400" dirty="0">
              <a:solidFill>
                <a:srgbClr val="333333"/>
              </a:solidFill>
              <a:latin typeface="Calibri" panose="020F0502020204030204" pitchFamily="34" charset="0"/>
            </a:endParaRP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1" grpId="0" animBg="1"/>
      <p:bldP spid="26" grpId="0"/>
      <p:bldP spid="29" grpId="0" animBg="1"/>
      <p:bldP spid="39" grpId="0"/>
      <p:bldP spid="15" grpId="0" animBg="1"/>
      <p:bldP spid="31" grpId="0"/>
      <p:bldP spid="32" grpId="0"/>
      <p:bldP spid="33" grpId="0"/>
      <p:bldP spid="40" grpId="0"/>
      <p:bldP spid="42" grpId="0"/>
      <p:bldP spid="4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„Was merke ich von der Globalisierung?“ auf den Seiten 102 bis 103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 Carina </a:t>
            </a:r>
            <a:r>
              <a:rPr lang="de-DE" altLang="de-DE" sz="1200" b="0" dirty="0" err="1">
                <a:solidFill>
                  <a:schemeClr val="tx1"/>
                </a:solidFill>
                <a:cs typeface="Arial" charset="0"/>
              </a:rPr>
              <a:t>Sattlberger</a:t>
            </a:r>
            <a:r>
              <a:rPr lang="de-DE" altLang="de-DE" sz="1200" b="0">
                <a:solidFill>
                  <a:schemeClr val="tx1"/>
                </a:solidFill>
                <a:cs typeface="Arial" charset="0"/>
              </a:rPr>
              <a:t>, Wien,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rPr>
              <a:t>www.oebv.at</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223</Words>
  <Application>Microsoft Office PowerPoint</Application>
  <PresentationFormat>Bildschirmpräsentation (4:3)</PresentationFormat>
  <Paragraphs>30</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46</cp:revision>
  <dcterms:created xsi:type="dcterms:W3CDTF">2020-01-22T09:57:49Z</dcterms:created>
  <dcterms:modified xsi:type="dcterms:W3CDTF">2020-03-13T14:06:32Z</dcterms:modified>
</cp:coreProperties>
</file>