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62" d="100"/>
          <a:sy n="62" d="100"/>
        </p:scale>
        <p:origin x="66" y="112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ED95A-1AC3-4A72-9335-4180649DDA6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AT"/>
        </a:p>
      </dgm:t>
    </dgm:pt>
    <dgm:pt modelId="{58006CC8-F0C7-4ED7-ACDD-CD9CD0C8DBD8}">
      <dgm:prSet phldrT="[Text]"/>
      <dgm:spPr/>
      <dgm:t>
        <a:bodyPr/>
        <a:lstStyle/>
        <a:p>
          <a:pPr algn="ctr"/>
          <a:r>
            <a:rPr lang="de-AT" dirty="0"/>
            <a:t>sickert durch das Gestein</a:t>
          </a:r>
        </a:p>
      </dgm:t>
    </dgm:pt>
    <dgm:pt modelId="{47811397-A918-49B4-AD7D-056A568BCDFE}" type="parTrans" cxnId="{6C8FE33D-17A5-4B30-A716-DDAC8CFBDB84}">
      <dgm:prSet/>
      <dgm:spPr/>
      <dgm:t>
        <a:bodyPr/>
        <a:lstStyle/>
        <a:p>
          <a:pPr algn="ctr"/>
          <a:endParaRPr lang="de-AT"/>
        </a:p>
      </dgm:t>
    </dgm:pt>
    <dgm:pt modelId="{D3AB53F7-5CE6-4722-9A58-473CD62BDFB2}" type="sibTrans" cxnId="{6C8FE33D-17A5-4B30-A716-DDAC8CFBDB84}">
      <dgm:prSet/>
      <dgm:spPr/>
      <dgm:t>
        <a:bodyPr/>
        <a:lstStyle/>
        <a:p>
          <a:pPr algn="ctr"/>
          <a:endParaRPr lang="de-AT"/>
        </a:p>
      </dgm:t>
    </dgm:pt>
    <dgm:pt modelId="{3BDA6923-4E97-487B-8A87-A1D9F4003517}">
      <dgm:prSet phldrT="[Text]"/>
      <dgm:spPr/>
      <dgm:t>
        <a:bodyPr/>
        <a:lstStyle/>
        <a:p>
          <a:pPr algn="ctr"/>
          <a:r>
            <a:rPr lang="de-AT" dirty="0"/>
            <a:t>fließt durch Spalten und Höhlen im Berg</a:t>
          </a:r>
        </a:p>
      </dgm:t>
    </dgm:pt>
    <dgm:pt modelId="{4F25E9D4-AF6B-438E-91A9-6BC9A9373436}" type="parTrans" cxnId="{EBA95A89-3C6C-4AB2-8FE7-03D9912FF2BB}">
      <dgm:prSet/>
      <dgm:spPr/>
      <dgm:t>
        <a:bodyPr/>
        <a:lstStyle/>
        <a:p>
          <a:pPr algn="ctr"/>
          <a:endParaRPr lang="de-AT"/>
        </a:p>
      </dgm:t>
    </dgm:pt>
    <dgm:pt modelId="{895E3001-070C-4F0D-8514-D72000199F64}" type="sibTrans" cxnId="{EBA95A89-3C6C-4AB2-8FE7-03D9912FF2BB}">
      <dgm:prSet/>
      <dgm:spPr/>
      <dgm:t>
        <a:bodyPr/>
        <a:lstStyle/>
        <a:p>
          <a:pPr algn="ctr"/>
          <a:endParaRPr lang="de-AT"/>
        </a:p>
      </dgm:t>
    </dgm:pt>
    <dgm:pt modelId="{F9E54084-55F3-4785-9D29-FDFC2CD709EC}">
      <dgm:prSet phldrT="[Text]"/>
      <dgm:spPr/>
      <dgm:t>
        <a:bodyPr/>
        <a:lstStyle/>
        <a:p>
          <a:pPr algn="ctr"/>
          <a:r>
            <a:rPr lang="de-AT" dirty="0"/>
            <a:t>tritt als Quellwasser aus dem Berg</a:t>
          </a:r>
        </a:p>
      </dgm:t>
    </dgm:pt>
    <dgm:pt modelId="{59069543-CF59-4F1C-B89E-C691A669F456}" type="parTrans" cxnId="{0B4F51A3-B992-4551-8F1D-4094653A88EF}">
      <dgm:prSet/>
      <dgm:spPr/>
      <dgm:t>
        <a:bodyPr/>
        <a:lstStyle/>
        <a:p>
          <a:pPr algn="ctr"/>
          <a:endParaRPr lang="de-AT"/>
        </a:p>
      </dgm:t>
    </dgm:pt>
    <dgm:pt modelId="{0E72226F-2C3B-487F-94D2-35CFB73398BE}" type="sibTrans" cxnId="{0B4F51A3-B992-4551-8F1D-4094653A88EF}">
      <dgm:prSet/>
      <dgm:spPr/>
      <dgm:t>
        <a:bodyPr/>
        <a:lstStyle/>
        <a:p>
          <a:pPr algn="ctr"/>
          <a:endParaRPr lang="de-AT"/>
        </a:p>
      </dgm:t>
    </dgm:pt>
    <dgm:pt modelId="{74897D5E-DF18-4279-9B73-3A8C2B131B59}" type="pres">
      <dgm:prSet presAssocID="{385ED95A-1AC3-4A72-9335-4180649DDA6A}" presName="Name0" presStyleCnt="0">
        <dgm:presLayoutVars>
          <dgm:chMax val="7"/>
          <dgm:chPref val="7"/>
          <dgm:dir/>
          <dgm:animLvl val="lvl"/>
        </dgm:presLayoutVars>
      </dgm:prSet>
      <dgm:spPr/>
    </dgm:pt>
    <dgm:pt modelId="{9F8ED71C-A965-4624-BD1F-084E6969ADB6}" type="pres">
      <dgm:prSet presAssocID="{58006CC8-F0C7-4ED7-ACDD-CD9CD0C8DBD8}" presName="Accent1" presStyleCnt="0"/>
      <dgm:spPr/>
    </dgm:pt>
    <dgm:pt modelId="{2B2F5222-F7A2-45E7-84D0-2916074A2D1F}" type="pres">
      <dgm:prSet presAssocID="{58006CC8-F0C7-4ED7-ACDD-CD9CD0C8DBD8}" presName="Accent" presStyleLbl="node1" presStyleIdx="0" presStyleCnt="3"/>
      <dgm:spPr/>
    </dgm:pt>
    <dgm:pt modelId="{E007F84E-CE79-42B3-9609-1A504D45A4AB}" type="pres">
      <dgm:prSet presAssocID="{58006CC8-F0C7-4ED7-ACDD-CD9CD0C8DBD8}" presName="Parent1" presStyleLbl="revTx" presStyleIdx="0" presStyleCnt="3">
        <dgm:presLayoutVars>
          <dgm:chMax val="1"/>
          <dgm:chPref val="1"/>
          <dgm:bulletEnabled val="1"/>
        </dgm:presLayoutVars>
      </dgm:prSet>
      <dgm:spPr/>
    </dgm:pt>
    <dgm:pt modelId="{C840981A-931F-4D03-A490-06A2789D7A5E}" type="pres">
      <dgm:prSet presAssocID="{3BDA6923-4E97-487B-8A87-A1D9F4003517}" presName="Accent2" presStyleCnt="0"/>
      <dgm:spPr/>
    </dgm:pt>
    <dgm:pt modelId="{A75B71A8-8866-45CE-B04E-F33D43A70520}" type="pres">
      <dgm:prSet presAssocID="{3BDA6923-4E97-487B-8A87-A1D9F4003517}" presName="Accent" presStyleLbl="node1" presStyleIdx="1" presStyleCnt="3"/>
      <dgm:spPr/>
    </dgm:pt>
    <dgm:pt modelId="{1AD5133A-92D3-42FA-A890-D7448AB28A23}" type="pres">
      <dgm:prSet presAssocID="{3BDA6923-4E97-487B-8A87-A1D9F4003517}" presName="Parent2" presStyleLbl="revTx" presStyleIdx="1" presStyleCnt="3">
        <dgm:presLayoutVars>
          <dgm:chMax val="1"/>
          <dgm:chPref val="1"/>
          <dgm:bulletEnabled val="1"/>
        </dgm:presLayoutVars>
      </dgm:prSet>
      <dgm:spPr/>
    </dgm:pt>
    <dgm:pt modelId="{BB02BC8F-AF92-4F49-A838-F4E034F6549B}" type="pres">
      <dgm:prSet presAssocID="{F9E54084-55F3-4785-9D29-FDFC2CD709EC}" presName="Accent3" presStyleCnt="0"/>
      <dgm:spPr/>
    </dgm:pt>
    <dgm:pt modelId="{1BAB5766-BAA6-481C-95FF-DC93D3C03920}" type="pres">
      <dgm:prSet presAssocID="{F9E54084-55F3-4785-9D29-FDFC2CD709EC}" presName="Accent" presStyleLbl="node1" presStyleIdx="2" presStyleCnt="3"/>
      <dgm:spPr/>
    </dgm:pt>
    <dgm:pt modelId="{2295DA3B-2B57-400F-8D18-C6B05678C7A1}" type="pres">
      <dgm:prSet presAssocID="{F9E54084-55F3-4785-9D29-FDFC2CD709EC}" presName="Parent3" presStyleLbl="revTx" presStyleIdx="2" presStyleCnt="3">
        <dgm:presLayoutVars>
          <dgm:chMax val="1"/>
          <dgm:chPref val="1"/>
          <dgm:bulletEnabled val="1"/>
        </dgm:presLayoutVars>
      </dgm:prSet>
      <dgm:spPr/>
    </dgm:pt>
  </dgm:ptLst>
  <dgm:cxnLst>
    <dgm:cxn modelId="{CFF2B412-8331-471A-B6A1-489AD3BDA0AD}" type="presOf" srcId="{3BDA6923-4E97-487B-8A87-A1D9F4003517}" destId="{1AD5133A-92D3-42FA-A890-D7448AB28A23}" srcOrd="0" destOrd="0" presId="urn:microsoft.com/office/officeart/2009/layout/CircleArrowProcess"/>
    <dgm:cxn modelId="{BF4D3933-97C8-48B9-B60F-CD8168AB6122}" type="presOf" srcId="{58006CC8-F0C7-4ED7-ACDD-CD9CD0C8DBD8}" destId="{E007F84E-CE79-42B3-9609-1A504D45A4AB}" srcOrd="0" destOrd="0" presId="urn:microsoft.com/office/officeart/2009/layout/CircleArrowProcess"/>
    <dgm:cxn modelId="{6C8FE33D-17A5-4B30-A716-DDAC8CFBDB84}" srcId="{385ED95A-1AC3-4A72-9335-4180649DDA6A}" destId="{58006CC8-F0C7-4ED7-ACDD-CD9CD0C8DBD8}" srcOrd="0" destOrd="0" parTransId="{47811397-A918-49B4-AD7D-056A568BCDFE}" sibTransId="{D3AB53F7-5CE6-4722-9A58-473CD62BDFB2}"/>
    <dgm:cxn modelId="{D5DBA25E-086E-4FE6-9F9B-CE63EBD04672}" type="presOf" srcId="{F9E54084-55F3-4785-9D29-FDFC2CD709EC}" destId="{2295DA3B-2B57-400F-8D18-C6B05678C7A1}" srcOrd="0" destOrd="0" presId="urn:microsoft.com/office/officeart/2009/layout/CircleArrowProcess"/>
    <dgm:cxn modelId="{EBA95A89-3C6C-4AB2-8FE7-03D9912FF2BB}" srcId="{385ED95A-1AC3-4A72-9335-4180649DDA6A}" destId="{3BDA6923-4E97-487B-8A87-A1D9F4003517}" srcOrd="1" destOrd="0" parTransId="{4F25E9D4-AF6B-438E-91A9-6BC9A9373436}" sibTransId="{895E3001-070C-4F0D-8514-D72000199F64}"/>
    <dgm:cxn modelId="{0B4F51A3-B992-4551-8F1D-4094653A88EF}" srcId="{385ED95A-1AC3-4A72-9335-4180649DDA6A}" destId="{F9E54084-55F3-4785-9D29-FDFC2CD709EC}" srcOrd="2" destOrd="0" parTransId="{59069543-CF59-4F1C-B89E-C691A669F456}" sibTransId="{0E72226F-2C3B-487F-94D2-35CFB73398BE}"/>
    <dgm:cxn modelId="{3AB849B6-D788-494A-A919-311CB3E6BED4}" type="presOf" srcId="{385ED95A-1AC3-4A72-9335-4180649DDA6A}" destId="{74897D5E-DF18-4279-9B73-3A8C2B131B59}" srcOrd="0" destOrd="0" presId="urn:microsoft.com/office/officeart/2009/layout/CircleArrowProcess"/>
    <dgm:cxn modelId="{8B121893-B9D4-4A8F-ADB4-60DE454C39B0}" type="presParOf" srcId="{74897D5E-DF18-4279-9B73-3A8C2B131B59}" destId="{9F8ED71C-A965-4624-BD1F-084E6969ADB6}" srcOrd="0" destOrd="0" presId="urn:microsoft.com/office/officeart/2009/layout/CircleArrowProcess"/>
    <dgm:cxn modelId="{AA763499-3AC9-467C-8D59-06DAB04E09C4}" type="presParOf" srcId="{9F8ED71C-A965-4624-BD1F-084E6969ADB6}" destId="{2B2F5222-F7A2-45E7-84D0-2916074A2D1F}" srcOrd="0" destOrd="0" presId="urn:microsoft.com/office/officeart/2009/layout/CircleArrowProcess"/>
    <dgm:cxn modelId="{4BF1CB3F-9D39-48DF-A54D-6D792D87F888}" type="presParOf" srcId="{74897D5E-DF18-4279-9B73-3A8C2B131B59}" destId="{E007F84E-CE79-42B3-9609-1A504D45A4AB}" srcOrd="1" destOrd="0" presId="urn:microsoft.com/office/officeart/2009/layout/CircleArrowProcess"/>
    <dgm:cxn modelId="{A18731AF-E8C5-4103-AF9B-B7022FAA18C6}" type="presParOf" srcId="{74897D5E-DF18-4279-9B73-3A8C2B131B59}" destId="{C840981A-931F-4D03-A490-06A2789D7A5E}" srcOrd="2" destOrd="0" presId="urn:microsoft.com/office/officeart/2009/layout/CircleArrowProcess"/>
    <dgm:cxn modelId="{D4691456-A93E-42C2-8648-DE6BA85EF456}" type="presParOf" srcId="{C840981A-931F-4D03-A490-06A2789D7A5E}" destId="{A75B71A8-8866-45CE-B04E-F33D43A70520}" srcOrd="0" destOrd="0" presId="urn:microsoft.com/office/officeart/2009/layout/CircleArrowProcess"/>
    <dgm:cxn modelId="{93951EFC-D680-4EC4-B797-99F8FC43AE31}" type="presParOf" srcId="{74897D5E-DF18-4279-9B73-3A8C2B131B59}" destId="{1AD5133A-92D3-42FA-A890-D7448AB28A23}" srcOrd="3" destOrd="0" presId="urn:microsoft.com/office/officeart/2009/layout/CircleArrowProcess"/>
    <dgm:cxn modelId="{90B95F28-4E29-424E-8AB1-36657B4D65DB}" type="presParOf" srcId="{74897D5E-DF18-4279-9B73-3A8C2B131B59}" destId="{BB02BC8F-AF92-4F49-A838-F4E034F6549B}" srcOrd="4" destOrd="0" presId="urn:microsoft.com/office/officeart/2009/layout/CircleArrowProcess"/>
    <dgm:cxn modelId="{F25639EE-4F59-4227-A48E-F097A3AC0BDB}" type="presParOf" srcId="{BB02BC8F-AF92-4F49-A838-F4E034F6549B}" destId="{1BAB5766-BAA6-481C-95FF-DC93D3C03920}" srcOrd="0" destOrd="0" presId="urn:microsoft.com/office/officeart/2009/layout/CircleArrowProcess"/>
    <dgm:cxn modelId="{00614BBF-971D-4EFC-A591-A1DF2CE79700}" type="presParOf" srcId="{74897D5E-DF18-4279-9B73-3A8C2B131B59}" destId="{2295DA3B-2B57-400F-8D18-C6B05678C7A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F5222-F7A2-45E7-84D0-2916074A2D1F}">
      <dsp:nvSpPr>
        <dsp:cNvPr id="0" name=""/>
        <dsp:cNvSpPr/>
      </dsp:nvSpPr>
      <dsp:spPr>
        <a:xfrm>
          <a:off x="1129999" y="10101"/>
          <a:ext cx="1955557" cy="195585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7F84E-CE79-42B3-9609-1A504D45A4AB}">
      <dsp:nvSpPr>
        <dsp:cNvPr id="0" name=""/>
        <dsp:cNvSpPr/>
      </dsp:nvSpPr>
      <dsp:spPr>
        <a:xfrm>
          <a:off x="1562242" y="716224"/>
          <a:ext cx="1086665" cy="543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sickert durch das Gestein</a:t>
          </a:r>
        </a:p>
      </dsp:txBody>
      <dsp:txXfrm>
        <a:off x="1562242" y="716224"/>
        <a:ext cx="1086665" cy="543202"/>
      </dsp:txXfrm>
    </dsp:sp>
    <dsp:sp modelId="{A75B71A8-8866-45CE-B04E-F33D43A70520}">
      <dsp:nvSpPr>
        <dsp:cNvPr id="0" name=""/>
        <dsp:cNvSpPr/>
      </dsp:nvSpPr>
      <dsp:spPr>
        <a:xfrm>
          <a:off x="586850" y="1133884"/>
          <a:ext cx="1955557" cy="195585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5133A-92D3-42FA-A890-D7448AB28A23}">
      <dsp:nvSpPr>
        <dsp:cNvPr id="0" name=""/>
        <dsp:cNvSpPr/>
      </dsp:nvSpPr>
      <dsp:spPr>
        <a:xfrm>
          <a:off x="1021296" y="1846508"/>
          <a:ext cx="1086665" cy="543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fließt durch Spalten und Höhlen im Berg</a:t>
          </a:r>
        </a:p>
      </dsp:txBody>
      <dsp:txXfrm>
        <a:off x="1021296" y="1846508"/>
        <a:ext cx="1086665" cy="543202"/>
      </dsp:txXfrm>
    </dsp:sp>
    <dsp:sp modelId="{1BAB5766-BAA6-481C-95FF-DC93D3C03920}">
      <dsp:nvSpPr>
        <dsp:cNvPr id="0" name=""/>
        <dsp:cNvSpPr/>
      </dsp:nvSpPr>
      <dsp:spPr>
        <a:xfrm>
          <a:off x="1269184" y="2392148"/>
          <a:ext cx="1680126" cy="1680800"/>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5DA3B-2B57-400F-8D18-C6B05678C7A1}">
      <dsp:nvSpPr>
        <dsp:cNvPr id="0" name=""/>
        <dsp:cNvSpPr/>
      </dsp:nvSpPr>
      <dsp:spPr>
        <a:xfrm>
          <a:off x="1564813" y="2978417"/>
          <a:ext cx="1086665" cy="543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tritt als Quellwasser aus dem Berg</a:t>
          </a:r>
        </a:p>
      </dsp:txBody>
      <dsp:txXfrm>
        <a:off x="1564813" y="2978417"/>
        <a:ext cx="1086665" cy="54320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BBD6528F-BE6C-BB27-0157-F8FA845C236A}"/>
              </a:ext>
            </a:extLst>
          </p:cNvPr>
          <p:cNvSpPr>
            <a:spLocks noGrp="1"/>
          </p:cNvSpPr>
          <p:nvPr>
            <p:ph idx="1"/>
          </p:nvPr>
        </p:nvSpPr>
        <p:spPr>
          <a:xfrm>
            <a:off x="876329" y="1268760"/>
            <a:ext cx="7416800" cy="647700"/>
          </a:xfrm>
        </p:spPr>
        <p:txBody>
          <a:bodyPr/>
          <a:lstStyle/>
          <a:p>
            <a:pPr marL="0" indent="0" algn="ctr">
              <a:buFont typeface="Arial" panose="020B0604020202020204" pitchFamily="34" charset="0"/>
              <a:buNone/>
            </a:pPr>
            <a:r>
              <a:rPr altLang="de-DE">
                <a:latin typeface="Syntax LT Std"/>
              </a:rPr>
              <a:t>Die Wasserversorgung Wiens</a:t>
            </a:r>
          </a:p>
        </p:txBody>
      </p:sp>
      <p:pic>
        <p:nvPicPr>
          <p:cNvPr id="3" name="Picture 2" descr="C:\Users\aushilfe.pts\Downloads\Fotolia_33601369_XL.jpg">
            <a:extLst>
              <a:ext uri="{FF2B5EF4-FFF2-40B4-BE49-F238E27FC236}">
                <a16:creationId xmlns:a16="http://schemas.microsoft.com/office/drawing/2014/main" id="{C1C4CA92-C0B8-1BAE-4D75-662C9F9C6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14" t="21886" r="21111" b="3024"/>
          <a:stretch>
            <a:fillRect/>
          </a:stretch>
        </p:blipFill>
        <p:spPr bwMode="auto">
          <a:xfrm>
            <a:off x="14316" y="2276822"/>
            <a:ext cx="9144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C2EF7-98FE-0F1C-3DAE-7DB602262D16}"/>
              </a:ext>
            </a:extLst>
          </p:cNvPr>
          <p:cNvSpPr>
            <a:spLocks noGrp="1"/>
          </p:cNvSpPr>
          <p:nvPr>
            <p:ph type="title"/>
          </p:nvPr>
        </p:nvSpPr>
        <p:spPr>
          <a:xfrm>
            <a:off x="457200" y="1006475"/>
            <a:ext cx="8229600" cy="677863"/>
          </a:xfrm>
        </p:spPr>
        <p:txBody>
          <a:bodyPr/>
          <a:lstStyle/>
          <a:p>
            <a:r>
              <a:rPr lang="de-AT" altLang="de-DE" dirty="0">
                <a:latin typeface="Syntax LT Std"/>
              </a:rPr>
              <a:t>Unterschiede früher </a:t>
            </a:r>
            <a:r>
              <a:rPr lang="de-AT" altLang="de-DE" dirty="0">
                <a:latin typeface="Times New Roman" panose="02020603050405020304" pitchFamily="18" charset="0"/>
                <a:cs typeface="Times New Roman" panose="02020603050405020304" pitchFamily="18" charset="0"/>
              </a:rPr>
              <a:t>−</a:t>
            </a:r>
            <a:r>
              <a:rPr lang="de-AT" altLang="de-DE" dirty="0">
                <a:latin typeface="Syntax LT Std"/>
              </a:rPr>
              <a:t> heute</a:t>
            </a:r>
          </a:p>
        </p:txBody>
      </p:sp>
      <p:sp>
        <p:nvSpPr>
          <p:cNvPr id="3" name="Textfeld 2">
            <a:extLst>
              <a:ext uri="{FF2B5EF4-FFF2-40B4-BE49-F238E27FC236}">
                <a16:creationId xmlns:a16="http://schemas.microsoft.com/office/drawing/2014/main" id="{494088F3-EA45-8BE9-295D-2EB1EE4AA394}"/>
              </a:ext>
            </a:extLst>
          </p:cNvPr>
          <p:cNvSpPr txBox="1">
            <a:spLocks noChangeArrowheads="1"/>
          </p:cNvSpPr>
          <p:nvPr/>
        </p:nvSpPr>
        <p:spPr bwMode="auto">
          <a:xfrm>
            <a:off x="3413125" y="2630488"/>
            <a:ext cx="83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b="1"/>
              <a:t>früher</a:t>
            </a:r>
            <a:r>
              <a:rPr lang="de-AT" altLang="de-DE"/>
              <a:t> </a:t>
            </a:r>
          </a:p>
        </p:txBody>
      </p:sp>
      <p:sp>
        <p:nvSpPr>
          <p:cNvPr id="4" name="Textfeld 3">
            <a:extLst>
              <a:ext uri="{FF2B5EF4-FFF2-40B4-BE49-F238E27FC236}">
                <a16:creationId xmlns:a16="http://schemas.microsoft.com/office/drawing/2014/main" id="{38726E18-7675-3B81-C7CE-F2402F2EF11C}"/>
              </a:ext>
            </a:extLst>
          </p:cNvPr>
          <p:cNvSpPr txBox="1">
            <a:spLocks noChangeArrowheads="1"/>
          </p:cNvSpPr>
          <p:nvPr/>
        </p:nvSpPr>
        <p:spPr bwMode="auto">
          <a:xfrm>
            <a:off x="5573713" y="2636838"/>
            <a:ext cx="733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b="1"/>
              <a:t>heute</a:t>
            </a:r>
          </a:p>
        </p:txBody>
      </p:sp>
      <p:sp>
        <p:nvSpPr>
          <p:cNvPr id="5" name="Textfeld 5">
            <a:extLst>
              <a:ext uri="{FF2B5EF4-FFF2-40B4-BE49-F238E27FC236}">
                <a16:creationId xmlns:a16="http://schemas.microsoft.com/office/drawing/2014/main" id="{E519E3A3-9911-C9E2-928C-13A1E921CE82}"/>
              </a:ext>
            </a:extLst>
          </p:cNvPr>
          <p:cNvSpPr txBox="1">
            <a:spLocks noChangeArrowheads="1"/>
          </p:cNvSpPr>
          <p:nvPr/>
        </p:nvSpPr>
        <p:spPr bwMode="auto">
          <a:xfrm>
            <a:off x="1252538" y="3357563"/>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b="1"/>
              <a:t>Ursprung</a:t>
            </a:r>
          </a:p>
        </p:txBody>
      </p:sp>
      <p:sp>
        <p:nvSpPr>
          <p:cNvPr id="6" name="Textfeld 6">
            <a:extLst>
              <a:ext uri="{FF2B5EF4-FFF2-40B4-BE49-F238E27FC236}">
                <a16:creationId xmlns:a16="http://schemas.microsoft.com/office/drawing/2014/main" id="{32885E34-55FA-17BC-83E7-592BDD5016FA}"/>
              </a:ext>
            </a:extLst>
          </p:cNvPr>
          <p:cNvSpPr txBox="1">
            <a:spLocks noChangeArrowheads="1"/>
          </p:cNvSpPr>
          <p:nvPr/>
        </p:nvSpPr>
        <p:spPr bwMode="auto">
          <a:xfrm>
            <a:off x="1270000" y="4151313"/>
            <a:ext cx="963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b="1"/>
              <a:t>Qualität</a:t>
            </a:r>
          </a:p>
        </p:txBody>
      </p:sp>
      <p:sp>
        <p:nvSpPr>
          <p:cNvPr id="7" name="Textfeld 7">
            <a:extLst>
              <a:ext uri="{FF2B5EF4-FFF2-40B4-BE49-F238E27FC236}">
                <a16:creationId xmlns:a16="http://schemas.microsoft.com/office/drawing/2014/main" id="{FA07EA80-416E-CFE5-D7B5-59F19C8D8CF2}"/>
              </a:ext>
            </a:extLst>
          </p:cNvPr>
          <p:cNvSpPr txBox="1">
            <a:spLocks noChangeArrowheads="1"/>
          </p:cNvSpPr>
          <p:nvPr/>
        </p:nvSpPr>
        <p:spPr bwMode="auto">
          <a:xfrm>
            <a:off x="1252538" y="4868863"/>
            <a:ext cx="1520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b="1"/>
              <a:t>Erreichbarkeit</a:t>
            </a:r>
          </a:p>
        </p:txBody>
      </p:sp>
      <p:cxnSp>
        <p:nvCxnSpPr>
          <p:cNvPr id="8" name="Gerade Verbindung 9">
            <a:extLst>
              <a:ext uri="{FF2B5EF4-FFF2-40B4-BE49-F238E27FC236}">
                <a16:creationId xmlns:a16="http://schemas.microsoft.com/office/drawing/2014/main" id="{7BF31A62-D8B2-97F8-C96F-D7127C79260E}"/>
              </a:ext>
            </a:extLst>
          </p:cNvPr>
          <p:cNvCxnSpPr/>
          <p:nvPr/>
        </p:nvCxnSpPr>
        <p:spPr>
          <a:xfrm>
            <a:off x="1252538" y="3213100"/>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11">
            <a:extLst>
              <a:ext uri="{FF2B5EF4-FFF2-40B4-BE49-F238E27FC236}">
                <a16:creationId xmlns:a16="http://schemas.microsoft.com/office/drawing/2014/main" id="{36ED577F-5C6B-DF6C-4C9B-26FCA8D141F4}"/>
              </a:ext>
            </a:extLst>
          </p:cNvPr>
          <p:cNvCxnSpPr/>
          <p:nvPr/>
        </p:nvCxnSpPr>
        <p:spPr>
          <a:xfrm>
            <a:off x="2749550" y="2276475"/>
            <a:ext cx="0" cy="316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3">
            <a:extLst>
              <a:ext uri="{FF2B5EF4-FFF2-40B4-BE49-F238E27FC236}">
                <a16:creationId xmlns:a16="http://schemas.microsoft.com/office/drawing/2014/main" id="{9152989E-8CF1-D484-54AA-FBF2BDCD7811}"/>
              </a:ext>
            </a:extLst>
          </p:cNvPr>
          <p:cNvCxnSpPr/>
          <p:nvPr/>
        </p:nvCxnSpPr>
        <p:spPr>
          <a:xfrm>
            <a:off x="1252538" y="4005263"/>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5">
            <a:extLst>
              <a:ext uri="{FF2B5EF4-FFF2-40B4-BE49-F238E27FC236}">
                <a16:creationId xmlns:a16="http://schemas.microsoft.com/office/drawing/2014/main" id="{1E5D1F1C-A6C0-F075-30A9-0A68BAA72702}"/>
              </a:ext>
            </a:extLst>
          </p:cNvPr>
          <p:cNvCxnSpPr/>
          <p:nvPr/>
        </p:nvCxnSpPr>
        <p:spPr>
          <a:xfrm>
            <a:off x="1252538" y="4724400"/>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7">
            <a:extLst>
              <a:ext uri="{FF2B5EF4-FFF2-40B4-BE49-F238E27FC236}">
                <a16:creationId xmlns:a16="http://schemas.microsoft.com/office/drawing/2014/main" id="{2D8D3FAB-08C9-B0ED-BB92-3859D974D8D8}"/>
              </a:ext>
            </a:extLst>
          </p:cNvPr>
          <p:cNvCxnSpPr/>
          <p:nvPr/>
        </p:nvCxnSpPr>
        <p:spPr>
          <a:xfrm>
            <a:off x="4852988" y="2276475"/>
            <a:ext cx="0" cy="31686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AD4D1803-D925-8487-A27A-0F5781DB6129}"/>
              </a:ext>
            </a:extLst>
          </p:cNvPr>
          <p:cNvSpPr txBox="1">
            <a:spLocks noChangeArrowheads="1"/>
          </p:cNvSpPr>
          <p:nvPr/>
        </p:nvSpPr>
        <p:spPr bwMode="auto">
          <a:xfrm>
            <a:off x="2981325" y="3378200"/>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Brunnen, Bäche</a:t>
            </a:r>
          </a:p>
        </p:txBody>
      </p:sp>
      <p:sp>
        <p:nvSpPr>
          <p:cNvPr id="14" name="Textfeld 13">
            <a:extLst>
              <a:ext uri="{FF2B5EF4-FFF2-40B4-BE49-F238E27FC236}">
                <a16:creationId xmlns:a16="http://schemas.microsoft.com/office/drawing/2014/main" id="{B7420007-B76E-E046-4853-20A9C3FCD330}"/>
              </a:ext>
            </a:extLst>
          </p:cNvPr>
          <p:cNvSpPr txBox="1">
            <a:spLocks noChangeArrowheads="1"/>
          </p:cNvSpPr>
          <p:nvPr/>
        </p:nvSpPr>
        <p:spPr bwMode="auto">
          <a:xfrm>
            <a:off x="5068888" y="3389313"/>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Rax, Schneeberg, Hochschwab</a:t>
            </a:r>
          </a:p>
        </p:txBody>
      </p:sp>
      <p:sp>
        <p:nvSpPr>
          <p:cNvPr id="15" name="Textfeld 14">
            <a:extLst>
              <a:ext uri="{FF2B5EF4-FFF2-40B4-BE49-F238E27FC236}">
                <a16:creationId xmlns:a16="http://schemas.microsoft.com/office/drawing/2014/main" id="{B09771CE-7549-14A2-809C-620D2E429B04}"/>
              </a:ext>
            </a:extLst>
          </p:cNvPr>
          <p:cNvSpPr txBox="1">
            <a:spLocks noChangeArrowheads="1"/>
          </p:cNvSpPr>
          <p:nvPr/>
        </p:nvSpPr>
        <p:spPr bwMode="auto">
          <a:xfrm>
            <a:off x="3357563" y="421163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mäßig</a:t>
            </a:r>
          </a:p>
        </p:txBody>
      </p:sp>
      <p:sp>
        <p:nvSpPr>
          <p:cNvPr id="16" name="Textfeld 15">
            <a:extLst>
              <a:ext uri="{FF2B5EF4-FFF2-40B4-BE49-F238E27FC236}">
                <a16:creationId xmlns:a16="http://schemas.microsoft.com/office/drawing/2014/main" id="{4961666B-B1ED-373F-E66F-BC1EA7652277}"/>
              </a:ext>
            </a:extLst>
          </p:cNvPr>
          <p:cNvSpPr txBox="1">
            <a:spLocks noChangeArrowheads="1"/>
          </p:cNvSpPr>
          <p:nvPr/>
        </p:nvSpPr>
        <p:spPr bwMode="auto">
          <a:xfrm>
            <a:off x="5500688" y="4221163"/>
            <a:ext cx="151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ausgezeichnet</a:t>
            </a:r>
          </a:p>
        </p:txBody>
      </p:sp>
      <p:sp>
        <p:nvSpPr>
          <p:cNvPr id="17" name="Textfeld 16">
            <a:extLst>
              <a:ext uri="{FF2B5EF4-FFF2-40B4-BE49-F238E27FC236}">
                <a16:creationId xmlns:a16="http://schemas.microsoft.com/office/drawing/2014/main" id="{58306361-9B3D-833B-ED17-A7CFCC84F541}"/>
              </a:ext>
            </a:extLst>
          </p:cNvPr>
          <p:cNvSpPr txBox="1">
            <a:spLocks noChangeArrowheads="1"/>
          </p:cNvSpPr>
          <p:nvPr/>
        </p:nvSpPr>
        <p:spPr bwMode="auto">
          <a:xfrm>
            <a:off x="3268663" y="4868863"/>
            <a:ext cx="1068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schwierig</a:t>
            </a:r>
          </a:p>
        </p:txBody>
      </p:sp>
      <p:sp>
        <p:nvSpPr>
          <p:cNvPr id="18" name="Textfeld 17">
            <a:extLst>
              <a:ext uri="{FF2B5EF4-FFF2-40B4-BE49-F238E27FC236}">
                <a16:creationId xmlns:a16="http://schemas.microsoft.com/office/drawing/2014/main" id="{08B2259C-7FD5-1F9B-1B53-4DCFEB996873}"/>
              </a:ext>
            </a:extLst>
          </p:cNvPr>
          <p:cNvSpPr txBox="1">
            <a:spLocks noChangeArrowheads="1"/>
          </p:cNvSpPr>
          <p:nvPr/>
        </p:nvSpPr>
        <p:spPr bwMode="auto">
          <a:xfrm>
            <a:off x="5522913" y="4868863"/>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a:t>sehr einfach</a:t>
            </a:r>
          </a:p>
        </p:txBody>
      </p:sp>
    </p:spTree>
    <p:extLst>
      <p:ext uri="{BB962C8B-B14F-4D97-AF65-F5344CB8AC3E}">
        <p14:creationId xmlns:p14="http://schemas.microsoft.com/office/powerpoint/2010/main" val="2779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D3284-AB57-A8E5-DC86-D717C1EB9783}"/>
              </a:ext>
            </a:extLst>
          </p:cNvPr>
          <p:cNvSpPr>
            <a:spLocks noGrp="1"/>
          </p:cNvSpPr>
          <p:nvPr>
            <p:ph type="title"/>
          </p:nvPr>
        </p:nvSpPr>
        <p:spPr>
          <a:xfrm>
            <a:off x="457200" y="1006475"/>
            <a:ext cx="8229600" cy="677863"/>
          </a:xfrm>
        </p:spPr>
        <p:txBody>
          <a:bodyPr/>
          <a:lstStyle/>
          <a:p>
            <a:r>
              <a:rPr lang="de-AT" altLang="de-DE">
                <a:latin typeface="Syntax LT Std"/>
              </a:rPr>
              <a:t>Niederschlagswasser</a:t>
            </a:r>
          </a:p>
        </p:txBody>
      </p:sp>
      <p:graphicFrame>
        <p:nvGraphicFramePr>
          <p:cNvPr id="3" name="Inhaltsplatzhalter 3">
            <a:extLst>
              <a:ext uri="{FF2B5EF4-FFF2-40B4-BE49-F238E27FC236}">
                <a16:creationId xmlns:a16="http://schemas.microsoft.com/office/drawing/2014/main" id="{7A721665-A5DA-66B0-07E3-BE6415116FBD}"/>
              </a:ext>
            </a:extLst>
          </p:cNvPr>
          <p:cNvGraphicFramePr>
            <a:graphicFrameLocks noGrp="1"/>
          </p:cNvGraphicFramePr>
          <p:nvPr>
            <p:ph idx="1"/>
          </p:nvPr>
        </p:nvGraphicFramePr>
        <p:xfrm>
          <a:off x="2699792" y="2060848"/>
          <a:ext cx="3672408" cy="408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aushilfe.pts\Downloads\Fotolia_4274836_L.jpg">
            <a:extLst>
              <a:ext uri="{FF2B5EF4-FFF2-40B4-BE49-F238E27FC236}">
                <a16:creationId xmlns:a16="http://schemas.microsoft.com/office/drawing/2014/main" id="{7EAFADEB-54E3-8518-963E-431A651B3D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7" y="4227278"/>
            <a:ext cx="15081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ushilfe.vs\Downloads\UW2_58_quelle.tif">
            <a:extLst>
              <a:ext uri="{FF2B5EF4-FFF2-40B4-BE49-F238E27FC236}">
                <a16:creationId xmlns:a16="http://schemas.microsoft.com/office/drawing/2014/main" id="{F57B94C4-0FBD-A55D-C01B-D68E87C148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0052" b="24236"/>
          <a:stretch>
            <a:fillRect/>
          </a:stretch>
        </p:blipFill>
        <p:spPr bwMode="auto">
          <a:xfrm>
            <a:off x="1857375" y="3357563"/>
            <a:ext cx="15621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ushilfe.vs\Downloads\461211477.jpg">
            <a:extLst>
              <a:ext uri="{FF2B5EF4-FFF2-40B4-BE49-F238E27FC236}">
                <a16:creationId xmlns:a16="http://schemas.microsoft.com/office/drawing/2014/main" id="{135006E6-F24B-F3C8-A4F3-909D74CCCD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9997" b="13165"/>
          <a:stretch>
            <a:fillRect/>
          </a:stretch>
        </p:blipFill>
        <p:spPr bwMode="auto">
          <a:xfrm>
            <a:off x="468313" y="2133600"/>
            <a:ext cx="29511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8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a:t>
            </a:r>
            <a:r>
              <a:rPr lang="de-DE" altLang="de-DE" sz="1200" kern="0" dirty="0">
                <a:latin typeface="Arial" pitchFamily="34" charset="0"/>
              </a:rPr>
              <a:t>s Thema „Die Wasserversorgung Wiens“ auf den Seiten 30 und 31</a:t>
            </a:r>
            <a:r>
              <a:rPr lang="de-DE" altLang="de-DE" sz="1200" kern="0" dirty="0">
                <a:solidFill>
                  <a:srgbClr val="FF0000"/>
                </a:solidFill>
                <a:latin typeface="Arial" pitchFamily="34" charset="0"/>
              </a:rPr>
              <a:t> </a:t>
            </a:r>
            <a:r>
              <a:rPr lang="de-DE" altLang="de-DE" sz="1200" kern="0" dirty="0">
                <a:solidFill>
                  <a:srgbClr val="000000"/>
                </a:solidFill>
                <a:latin typeface="Arial" pitchFamily="34" charset="0"/>
              </a:rPr>
              <a:t>im 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Fotos: </a:t>
            </a:r>
            <a:r>
              <a:rPr lang="de-AT" sz="1200" dirty="0">
                <a:cs typeface="Arial" charset="0"/>
              </a:rPr>
              <a:t>fotofrank - Fotolia.com; MEV-Verlag, Germany; </a:t>
            </a:r>
            <a:r>
              <a:rPr lang="de-AT" sz="1200" dirty="0" err="1">
                <a:cs typeface="Arial" charset="0"/>
              </a:rPr>
              <a:t>A_Lein</a:t>
            </a:r>
            <a:r>
              <a:rPr lang="de-AT" sz="1200" dirty="0">
                <a:cs typeface="Arial" charset="0"/>
              </a:rPr>
              <a:t> – </a:t>
            </a:r>
            <a:r>
              <a:rPr lang="de-AT" sz="1200" dirty="0" err="1">
                <a:cs typeface="Arial" charset="0"/>
              </a:rPr>
              <a:t>Thinkstock</a:t>
            </a:r>
            <a:r>
              <a:rPr lang="de-AT" sz="1200" dirty="0">
                <a:cs typeface="Arial" charset="0"/>
              </a:rPr>
              <a:t>; Markus Schieder - Fotolia.com</a:t>
            </a:r>
          </a:p>
          <a:p>
            <a:pPr eaLnBrk="1" fontAlgn="auto" hangingPunct="1">
              <a:spcBef>
                <a:spcPts val="0"/>
              </a:spcBef>
              <a:spcAft>
                <a:spcPts val="0"/>
              </a:spcAft>
              <a:defRPr/>
            </a:pPr>
            <a:endParaRPr lang="de-AT" altLang="de-DE" sz="1200" dirty="0">
              <a:cs typeface="Arial" charset="0"/>
            </a:endParaRPr>
          </a:p>
          <a:p>
            <a:pPr eaLnBrk="1" fontAlgn="auto" hangingPunct="1">
              <a:spcBef>
                <a:spcPts val="0"/>
              </a:spcBef>
              <a:spcAft>
                <a:spcPts val="0"/>
              </a:spcAft>
              <a:defRPr/>
            </a:pPr>
            <a:r>
              <a:rPr lang="de-DE" altLang="de-DE" sz="1200" kern="0" dirty="0"/>
              <a:t>Gestaltung: Julian Wildauer</a:t>
            </a: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Words>
  <Application>Microsoft Office PowerPoint</Application>
  <PresentationFormat>Bildschirmpräsentation (4:3)</PresentationFormat>
  <Paragraphs>37</Paragraphs>
  <Slides>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Arial</vt:lpstr>
      <vt:lpstr>Calibri</vt:lpstr>
      <vt:lpstr>PoloBasisTB</vt:lpstr>
      <vt:lpstr>Syntax LT Std</vt:lpstr>
      <vt:lpstr>Times New Roman</vt:lpstr>
      <vt:lpstr>Wingdings</vt:lpstr>
      <vt:lpstr>Larissa</vt:lpstr>
      <vt:lpstr>PowerPoint-Präsentation</vt:lpstr>
      <vt:lpstr>Unterschiede früher − heute</vt:lpstr>
      <vt:lpstr>Niederschlagswasser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202</cp:revision>
  <dcterms:created xsi:type="dcterms:W3CDTF">2013-10-08T07:58:50Z</dcterms:created>
  <dcterms:modified xsi:type="dcterms:W3CDTF">2023-08-31T08:49:04Z</dcterms:modified>
</cp:coreProperties>
</file>