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545" autoAdjust="0"/>
  </p:normalViewPr>
  <p:slideViewPr>
    <p:cSldViewPr>
      <p:cViewPr varScale="1">
        <p:scale>
          <a:sx n="62" d="100"/>
          <a:sy n="62" d="100"/>
        </p:scale>
        <p:origin x="66" y="112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BE0F4-367C-8EB7-02AB-28EE7784EDB2}"/>
              </a:ext>
            </a:extLst>
          </p:cNvPr>
          <p:cNvSpPr>
            <a:spLocks noGrp="1"/>
          </p:cNvSpPr>
          <p:nvPr>
            <p:ph type="title"/>
          </p:nvPr>
        </p:nvSpPr>
        <p:spPr>
          <a:xfrm>
            <a:off x="468313" y="2128838"/>
            <a:ext cx="8229600" cy="1262062"/>
          </a:xfrm>
        </p:spPr>
        <p:txBody>
          <a:bodyPr/>
          <a:lstStyle/>
          <a:p>
            <a:r>
              <a:rPr lang="de-DE" altLang="de-DE" dirty="0"/>
              <a:t>Sozialberufe -</a:t>
            </a:r>
            <a:br>
              <a:rPr lang="de-DE" altLang="de-DE" dirty="0"/>
            </a:br>
            <a:r>
              <a:rPr lang="de-DE" altLang="de-DE" dirty="0"/>
              <a:t>anderen helfen</a:t>
            </a:r>
            <a:endParaRPr lang="de-AT" alt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688F0-4B6D-FACA-092F-733DC866894D}"/>
              </a:ext>
            </a:extLst>
          </p:cNvPr>
          <p:cNvSpPr>
            <a:spLocks noGrp="1"/>
          </p:cNvSpPr>
          <p:nvPr>
            <p:ph type="title"/>
          </p:nvPr>
        </p:nvSpPr>
        <p:spPr>
          <a:xfrm>
            <a:off x="323528" y="580926"/>
            <a:ext cx="8229600" cy="831850"/>
          </a:xfrm>
        </p:spPr>
        <p:txBody>
          <a:bodyPr/>
          <a:lstStyle/>
          <a:p>
            <a:r>
              <a:rPr lang="de-DE" altLang="de-DE" sz="3200" dirty="0"/>
              <a:t>Sozialberufe</a:t>
            </a:r>
            <a:br>
              <a:rPr lang="de-DE" altLang="de-DE" sz="3200" dirty="0"/>
            </a:br>
            <a:r>
              <a:rPr lang="de-DE" altLang="de-DE" sz="1600" dirty="0"/>
              <a:t>(eine Auswahl)</a:t>
            </a:r>
            <a:endParaRPr lang="de-AT" altLang="de-DE" sz="1600" dirty="0"/>
          </a:p>
        </p:txBody>
      </p:sp>
      <p:pic>
        <p:nvPicPr>
          <p:cNvPr id="3" name="Picture 2">
            <a:extLst>
              <a:ext uri="{FF2B5EF4-FFF2-40B4-BE49-F238E27FC236}">
                <a16:creationId xmlns:a16="http://schemas.microsoft.com/office/drawing/2014/main" id="{9908BC1C-021B-F4F9-CAB3-0D83AE6F4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80728"/>
            <a:ext cx="3051175"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a:extLst>
              <a:ext uri="{FF2B5EF4-FFF2-40B4-BE49-F238E27FC236}">
                <a16:creationId xmlns:a16="http://schemas.microsoft.com/office/drawing/2014/main" id="{D953B70A-09FF-E6D2-6C37-C218CDDD5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3284538"/>
            <a:ext cx="1973262" cy="28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a:extLst>
              <a:ext uri="{FF2B5EF4-FFF2-40B4-BE49-F238E27FC236}">
                <a16:creationId xmlns:a16="http://schemas.microsoft.com/office/drawing/2014/main" id="{CD654140-CF06-82AF-6F0D-17D152590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063875"/>
            <a:ext cx="1970087" cy="3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a:extLst>
              <a:ext uri="{FF2B5EF4-FFF2-40B4-BE49-F238E27FC236}">
                <a16:creationId xmlns:a16="http://schemas.microsoft.com/office/drawing/2014/main" id="{34E27CC7-0D55-A64B-DFA8-10927116B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981075"/>
            <a:ext cx="2551113" cy="18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mit Pfeil 6">
            <a:extLst>
              <a:ext uri="{FF2B5EF4-FFF2-40B4-BE49-F238E27FC236}">
                <a16:creationId xmlns:a16="http://schemas.microsoft.com/office/drawing/2014/main" id="{EDF84F08-45B7-01D4-2142-DC8D44EE1005}"/>
              </a:ext>
            </a:extLst>
          </p:cNvPr>
          <p:cNvCxnSpPr>
            <a:cxnSpLocks/>
          </p:cNvCxnSpPr>
          <p:nvPr/>
        </p:nvCxnSpPr>
        <p:spPr>
          <a:xfrm flipH="1">
            <a:off x="2880545" y="1340595"/>
            <a:ext cx="647700" cy="2159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623DF2C-22FC-1996-18FB-C6B0F1948D9A}"/>
              </a:ext>
            </a:extLst>
          </p:cNvPr>
          <p:cNvSpPr txBox="1">
            <a:spLocks noChangeArrowheads="1"/>
          </p:cNvSpPr>
          <p:nvPr/>
        </p:nvSpPr>
        <p:spPr bwMode="auto">
          <a:xfrm>
            <a:off x="115888" y="1484313"/>
            <a:ext cx="3265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Sozialbetreuerin / Sozialbetreuer</a:t>
            </a:r>
            <a:br>
              <a:rPr lang="de-DE" altLang="de-DE" sz="1800" b="0" dirty="0">
                <a:solidFill>
                  <a:schemeClr val="tx1"/>
                </a:solidFill>
                <a:latin typeface="Calibri" panose="020F0502020204030204" pitchFamily="34" charset="0"/>
              </a:rPr>
            </a:br>
            <a:r>
              <a:rPr lang="de-DE" altLang="de-DE" sz="1800" b="0" dirty="0">
                <a:solidFill>
                  <a:schemeClr val="tx1"/>
                </a:solidFill>
                <a:latin typeface="Calibri" panose="020F0502020204030204" pitchFamily="34" charset="0"/>
              </a:rPr>
              <a:t>für Altenarbeit</a:t>
            </a:r>
            <a:endParaRPr lang="de-AT" altLang="de-DE" sz="1800" b="0" dirty="0">
              <a:solidFill>
                <a:schemeClr val="tx1"/>
              </a:solidFill>
              <a:latin typeface="Calibri" panose="020F0502020204030204" pitchFamily="34" charset="0"/>
            </a:endParaRPr>
          </a:p>
        </p:txBody>
      </p:sp>
      <p:cxnSp>
        <p:nvCxnSpPr>
          <p:cNvPr id="9" name="Gerade Verbindung mit Pfeil 8">
            <a:extLst>
              <a:ext uri="{FF2B5EF4-FFF2-40B4-BE49-F238E27FC236}">
                <a16:creationId xmlns:a16="http://schemas.microsoft.com/office/drawing/2014/main" id="{C250A245-8F93-D9BF-AB8E-D8482FBE5A11}"/>
              </a:ext>
            </a:extLst>
          </p:cNvPr>
          <p:cNvCxnSpPr>
            <a:cxnSpLocks/>
          </p:cNvCxnSpPr>
          <p:nvPr/>
        </p:nvCxnSpPr>
        <p:spPr>
          <a:xfrm flipH="1">
            <a:off x="2936875" y="1420813"/>
            <a:ext cx="779463" cy="935037"/>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2CBC4220-214D-485B-D7E8-4FB974C5A370}"/>
              </a:ext>
            </a:extLst>
          </p:cNvPr>
          <p:cNvSpPr txBox="1">
            <a:spLocks noChangeArrowheads="1"/>
          </p:cNvSpPr>
          <p:nvPr/>
        </p:nvSpPr>
        <p:spPr bwMode="auto">
          <a:xfrm>
            <a:off x="59035" y="2316164"/>
            <a:ext cx="3637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Gesundheits- und Krankenpflegerin /</a:t>
            </a:r>
            <a:br>
              <a:rPr lang="de-DE" altLang="de-DE" sz="1800" b="0" dirty="0">
                <a:solidFill>
                  <a:schemeClr val="tx1"/>
                </a:solidFill>
                <a:latin typeface="Calibri" panose="020F0502020204030204" pitchFamily="34" charset="0"/>
              </a:rPr>
            </a:br>
            <a:r>
              <a:rPr lang="de-DE" altLang="de-DE" sz="1800" b="0" dirty="0">
                <a:solidFill>
                  <a:schemeClr val="tx1"/>
                </a:solidFill>
                <a:latin typeface="Calibri" panose="020F0502020204030204" pitchFamily="34" charset="0"/>
              </a:rPr>
              <a:t>Gesundheits- und Krankenpfleger</a:t>
            </a:r>
            <a:endParaRPr lang="de-AT" altLang="de-DE" sz="1800" b="0" dirty="0">
              <a:solidFill>
                <a:schemeClr val="tx1"/>
              </a:solidFill>
              <a:latin typeface="Calibri" panose="020F0502020204030204" pitchFamily="34" charset="0"/>
            </a:endParaRPr>
          </a:p>
        </p:txBody>
      </p:sp>
      <p:cxnSp>
        <p:nvCxnSpPr>
          <p:cNvPr id="11" name="Gerade Verbindung mit Pfeil 10">
            <a:extLst>
              <a:ext uri="{FF2B5EF4-FFF2-40B4-BE49-F238E27FC236}">
                <a16:creationId xmlns:a16="http://schemas.microsoft.com/office/drawing/2014/main" id="{155AAE02-E9A0-A683-DA9F-538BBA10E5B7}"/>
              </a:ext>
            </a:extLst>
          </p:cNvPr>
          <p:cNvCxnSpPr>
            <a:cxnSpLocks/>
          </p:cNvCxnSpPr>
          <p:nvPr/>
        </p:nvCxnSpPr>
        <p:spPr>
          <a:xfrm flipH="1">
            <a:off x="3441946" y="1508075"/>
            <a:ext cx="542679" cy="172563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F1392BB9-C844-5799-4F54-99CB30F20AA2}"/>
              </a:ext>
            </a:extLst>
          </p:cNvPr>
          <p:cNvSpPr txBox="1">
            <a:spLocks noChangeArrowheads="1"/>
          </p:cNvSpPr>
          <p:nvPr/>
        </p:nvSpPr>
        <p:spPr bwMode="auto">
          <a:xfrm>
            <a:off x="255561" y="3201195"/>
            <a:ext cx="363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Physiotherapeutin / Physiotherapeut</a:t>
            </a:r>
            <a:endParaRPr lang="de-AT" altLang="de-DE" sz="1800" b="0" dirty="0">
              <a:solidFill>
                <a:schemeClr val="tx1"/>
              </a:solidFill>
              <a:latin typeface="Calibri" panose="020F0502020204030204" pitchFamily="34" charset="0"/>
            </a:endParaRPr>
          </a:p>
        </p:txBody>
      </p:sp>
      <p:cxnSp>
        <p:nvCxnSpPr>
          <p:cNvPr id="13" name="Gerade Verbindung mit Pfeil 12">
            <a:extLst>
              <a:ext uri="{FF2B5EF4-FFF2-40B4-BE49-F238E27FC236}">
                <a16:creationId xmlns:a16="http://schemas.microsoft.com/office/drawing/2014/main" id="{D9DE2DA7-789A-C05A-CA2B-F0CA8326A6EC}"/>
              </a:ext>
            </a:extLst>
          </p:cNvPr>
          <p:cNvCxnSpPr>
            <a:cxnSpLocks/>
          </p:cNvCxnSpPr>
          <p:nvPr/>
        </p:nvCxnSpPr>
        <p:spPr>
          <a:xfrm flipH="1">
            <a:off x="3997325" y="1549649"/>
            <a:ext cx="252413" cy="2517526"/>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522CB6E-82EF-3DCC-2AC6-9AEF43141437}"/>
              </a:ext>
            </a:extLst>
          </p:cNvPr>
          <p:cNvSpPr txBox="1">
            <a:spLocks noChangeArrowheads="1"/>
          </p:cNvSpPr>
          <p:nvPr/>
        </p:nvSpPr>
        <p:spPr bwMode="auto">
          <a:xfrm>
            <a:off x="2267921" y="4067175"/>
            <a:ext cx="2557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Bewegungstherapeutin / </a:t>
            </a:r>
            <a:br>
              <a:rPr lang="de-DE" altLang="de-DE" sz="1800" b="0" dirty="0">
                <a:solidFill>
                  <a:schemeClr val="tx1"/>
                </a:solidFill>
                <a:latin typeface="Calibri" panose="020F0502020204030204" pitchFamily="34" charset="0"/>
              </a:rPr>
            </a:br>
            <a:r>
              <a:rPr lang="de-DE" altLang="de-DE" sz="1800" b="0" dirty="0">
                <a:solidFill>
                  <a:schemeClr val="tx1"/>
                </a:solidFill>
                <a:latin typeface="Calibri" panose="020F0502020204030204" pitchFamily="34" charset="0"/>
              </a:rPr>
              <a:t>Bewegungstherapeut</a:t>
            </a:r>
            <a:endParaRPr lang="de-AT" altLang="de-DE" sz="1800" b="0" dirty="0">
              <a:solidFill>
                <a:schemeClr val="tx1"/>
              </a:solidFill>
              <a:latin typeface="Calibri" panose="020F0502020204030204" pitchFamily="34" charset="0"/>
            </a:endParaRPr>
          </a:p>
        </p:txBody>
      </p:sp>
      <p:cxnSp>
        <p:nvCxnSpPr>
          <p:cNvPr id="15" name="Gerade Verbindung mit Pfeil 14">
            <a:extLst>
              <a:ext uri="{FF2B5EF4-FFF2-40B4-BE49-F238E27FC236}">
                <a16:creationId xmlns:a16="http://schemas.microsoft.com/office/drawing/2014/main" id="{AE89EC08-E863-D4AB-BD60-CA5105F52071}"/>
              </a:ext>
            </a:extLst>
          </p:cNvPr>
          <p:cNvCxnSpPr>
            <a:cxnSpLocks/>
          </p:cNvCxnSpPr>
          <p:nvPr/>
        </p:nvCxnSpPr>
        <p:spPr>
          <a:xfrm>
            <a:off x="4589828" y="1549649"/>
            <a:ext cx="630244" cy="174441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3F013BA-DF0E-6C7D-26DB-D8EDDC60C69C}"/>
              </a:ext>
            </a:extLst>
          </p:cNvPr>
          <p:cNvSpPr txBox="1">
            <a:spLocks noChangeArrowheads="1"/>
          </p:cNvSpPr>
          <p:nvPr/>
        </p:nvSpPr>
        <p:spPr bwMode="auto">
          <a:xfrm>
            <a:off x="4568997" y="3483660"/>
            <a:ext cx="3265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Sozialbetreuerin / Sozialbetreuer</a:t>
            </a:r>
            <a:br>
              <a:rPr lang="de-DE" altLang="de-DE" sz="1800" b="0" dirty="0">
                <a:solidFill>
                  <a:schemeClr val="tx1"/>
                </a:solidFill>
                <a:latin typeface="Calibri" panose="020F0502020204030204" pitchFamily="34" charset="0"/>
              </a:rPr>
            </a:br>
            <a:r>
              <a:rPr lang="de-DE" altLang="de-DE" sz="1800" b="0" dirty="0">
                <a:solidFill>
                  <a:schemeClr val="tx1"/>
                </a:solidFill>
                <a:latin typeface="Calibri" panose="020F0502020204030204" pitchFamily="34" charset="0"/>
              </a:rPr>
              <a:t>für Behindertenarbeit</a:t>
            </a:r>
            <a:endParaRPr lang="de-AT" altLang="de-DE" sz="1800" b="0" dirty="0">
              <a:solidFill>
                <a:schemeClr val="tx1"/>
              </a:solidFill>
              <a:latin typeface="Calibri" panose="020F0502020204030204" pitchFamily="34" charset="0"/>
            </a:endParaRPr>
          </a:p>
        </p:txBody>
      </p:sp>
      <p:cxnSp>
        <p:nvCxnSpPr>
          <p:cNvPr id="17" name="Gerade Verbindung mit Pfeil 16">
            <a:extLst>
              <a:ext uri="{FF2B5EF4-FFF2-40B4-BE49-F238E27FC236}">
                <a16:creationId xmlns:a16="http://schemas.microsoft.com/office/drawing/2014/main" id="{2A1354ED-BC06-5197-ADEB-738797AE0360}"/>
              </a:ext>
            </a:extLst>
          </p:cNvPr>
          <p:cNvCxnSpPr>
            <a:cxnSpLocks/>
          </p:cNvCxnSpPr>
          <p:nvPr/>
        </p:nvCxnSpPr>
        <p:spPr>
          <a:xfrm>
            <a:off x="4940387" y="1503139"/>
            <a:ext cx="895480" cy="1671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12EADBD7-9929-8257-C49E-485315D00E16}"/>
              </a:ext>
            </a:extLst>
          </p:cNvPr>
          <p:cNvSpPr txBox="1">
            <a:spLocks noChangeArrowheads="1"/>
          </p:cNvSpPr>
          <p:nvPr/>
        </p:nvSpPr>
        <p:spPr bwMode="auto">
          <a:xfrm>
            <a:off x="5762901" y="3146381"/>
            <a:ext cx="114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Lerncoach</a:t>
            </a:r>
            <a:endParaRPr lang="de-AT" altLang="de-DE" sz="1800" b="0" dirty="0">
              <a:solidFill>
                <a:schemeClr val="tx1"/>
              </a:solidFill>
              <a:latin typeface="Calibri" panose="020F0502020204030204" pitchFamily="34" charset="0"/>
            </a:endParaRPr>
          </a:p>
        </p:txBody>
      </p:sp>
      <p:cxnSp>
        <p:nvCxnSpPr>
          <p:cNvPr id="19" name="Gerade Verbindung mit Pfeil 18">
            <a:extLst>
              <a:ext uri="{FF2B5EF4-FFF2-40B4-BE49-F238E27FC236}">
                <a16:creationId xmlns:a16="http://schemas.microsoft.com/office/drawing/2014/main" id="{87DA3FA5-A362-190F-34BE-D7C30275606C}"/>
              </a:ext>
            </a:extLst>
          </p:cNvPr>
          <p:cNvCxnSpPr>
            <a:cxnSpLocks/>
          </p:cNvCxnSpPr>
          <p:nvPr/>
        </p:nvCxnSpPr>
        <p:spPr>
          <a:xfrm>
            <a:off x="5175250" y="1376363"/>
            <a:ext cx="1020980" cy="51196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8931B889-6737-8F8A-83FB-FE3C97C185A9}"/>
              </a:ext>
            </a:extLst>
          </p:cNvPr>
          <p:cNvSpPr txBox="1">
            <a:spLocks noChangeArrowheads="1"/>
          </p:cNvSpPr>
          <p:nvPr/>
        </p:nvSpPr>
        <p:spPr bwMode="auto">
          <a:xfrm>
            <a:off x="6227763" y="1670050"/>
            <a:ext cx="1317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Ärztin / Arzt</a:t>
            </a:r>
            <a:endParaRPr lang="de-AT" altLang="de-DE"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79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3"/>
                                        </p:tgtEl>
                                      </p:cBhvr>
                                    </p:animEffect>
                                    <p:set>
                                      <p:cBhvr>
                                        <p:cTn id="90" dur="1" fill="hold">
                                          <p:stCondLst>
                                            <p:cond delay="499"/>
                                          </p:stCondLst>
                                        </p:cTn>
                                        <p:tgtEl>
                                          <p:spTgt spid="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9A05B-A7BD-CCD3-ED83-C3150C93D2CE}"/>
              </a:ext>
            </a:extLst>
          </p:cNvPr>
          <p:cNvSpPr>
            <a:spLocks noGrp="1"/>
          </p:cNvSpPr>
          <p:nvPr>
            <p:ph type="title"/>
          </p:nvPr>
        </p:nvSpPr>
        <p:spPr>
          <a:xfrm>
            <a:off x="457200" y="576281"/>
            <a:ext cx="8229600" cy="831850"/>
          </a:xfrm>
        </p:spPr>
        <p:txBody>
          <a:bodyPr/>
          <a:lstStyle/>
          <a:p>
            <a:pPr>
              <a:defRPr/>
            </a:pPr>
            <a:r>
              <a:rPr lang="de-DE" sz="3200" dirty="0"/>
              <a:t>Sozialberufe</a:t>
            </a:r>
            <a:br>
              <a:rPr lang="de-DE" sz="3200" dirty="0"/>
            </a:br>
            <a:r>
              <a:rPr lang="de-DE" sz="1600" dirty="0">
                <a:solidFill>
                  <a:schemeClr val="bg1">
                    <a:lumMod val="75000"/>
                  </a:schemeClr>
                </a:solidFill>
              </a:rPr>
              <a:t>(eine Auswahl)</a:t>
            </a:r>
            <a:endParaRPr lang="de-AT" sz="1600" dirty="0">
              <a:solidFill>
                <a:schemeClr val="bg1">
                  <a:lumMod val="75000"/>
                </a:schemeClr>
              </a:solidFill>
            </a:endParaRPr>
          </a:p>
        </p:txBody>
      </p:sp>
      <p:cxnSp>
        <p:nvCxnSpPr>
          <p:cNvPr id="3" name="Gerade Verbindung mit Pfeil 2">
            <a:extLst>
              <a:ext uri="{FF2B5EF4-FFF2-40B4-BE49-F238E27FC236}">
                <a16:creationId xmlns:a16="http://schemas.microsoft.com/office/drawing/2014/main" id="{642D7EAE-53CD-142F-69F6-F2E68BD7725D}"/>
              </a:ext>
            </a:extLst>
          </p:cNvPr>
          <p:cNvCxnSpPr>
            <a:cxnSpLocks/>
          </p:cNvCxnSpPr>
          <p:nvPr/>
        </p:nvCxnSpPr>
        <p:spPr>
          <a:xfrm flipH="1">
            <a:off x="3183732" y="1252263"/>
            <a:ext cx="615663" cy="72153"/>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85B96DC6-9C7E-9739-24EC-50173B50DB78}"/>
              </a:ext>
            </a:extLst>
          </p:cNvPr>
          <p:cNvSpPr txBox="1"/>
          <p:nvPr/>
        </p:nvSpPr>
        <p:spPr>
          <a:xfrm>
            <a:off x="78715" y="1001250"/>
            <a:ext cx="3265574" cy="646331"/>
          </a:xfrm>
          <a:prstGeom prst="rect">
            <a:avLst/>
          </a:prstGeom>
          <a:noFill/>
        </p:spPr>
        <p:txBody>
          <a:bodyPr wrap="none">
            <a:spAutoFit/>
          </a:bodyPr>
          <a:lstStyle/>
          <a:p>
            <a:pPr>
              <a:defRPr/>
            </a:pPr>
            <a:r>
              <a:rPr lang="de-DE" dirty="0">
                <a:solidFill>
                  <a:schemeClr val="bg1">
                    <a:lumMod val="75000"/>
                  </a:schemeClr>
                </a:solidFill>
                <a:cs typeface="Arial" charset="0"/>
              </a:rPr>
              <a:t>Sozialbetreuerin / Sozialbetreuer</a:t>
            </a:r>
            <a:br>
              <a:rPr lang="de-DE" dirty="0">
                <a:solidFill>
                  <a:schemeClr val="bg1">
                    <a:lumMod val="75000"/>
                  </a:schemeClr>
                </a:solidFill>
                <a:cs typeface="Arial" charset="0"/>
              </a:rPr>
            </a:br>
            <a:r>
              <a:rPr lang="de-DE" dirty="0">
                <a:solidFill>
                  <a:schemeClr val="bg1">
                    <a:lumMod val="75000"/>
                  </a:schemeClr>
                </a:solidFill>
                <a:cs typeface="Arial" charset="0"/>
              </a:rPr>
              <a:t>für Altenarbeit</a:t>
            </a:r>
            <a:endParaRPr lang="de-AT" dirty="0">
              <a:solidFill>
                <a:schemeClr val="bg1">
                  <a:lumMod val="75000"/>
                </a:schemeClr>
              </a:solidFill>
              <a:cs typeface="Arial" charset="0"/>
            </a:endParaRPr>
          </a:p>
        </p:txBody>
      </p:sp>
      <p:cxnSp>
        <p:nvCxnSpPr>
          <p:cNvPr id="5" name="Gerade Verbindung mit Pfeil 4">
            <a:extLst>
              <a:ext uri="{FF2B5EF4-FFF2-40B4-BE49-F238E27FC236}">
                <a16:creationId xmlns:a16="http://schemas.microsoft.com/office/drawing/2014/main" id="{8C2A9520-F513-93ED-ED14-D6F25108DBB8}"/>
              </a:ext>
            </a:extLst>
          </p:cNvPr>
          <p:cNvCxnSpPr>
            <a:cxnSpLocks/>
          </p:cNvCxnSpPr>
          <p:nvPr/>
        </p:nvCxnSpPr>
        <p:spPr>
          <a:xfrm flipH="1">
            <a:off x="3134739" y="1410128"/>
            <a:ext cx="701312" cy="260471"/>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E0C88EC7-14F8-B6A3-2BBB-7341B19D89FB}"/>
              </a:ext>
            </a:extLst>
          </p:cNvPr>
          <p:cNvSpPr txBox="1"/>
          <p:nvPr/>
        </p:nvSpPr>
        <p:spPr>
          <a:xfrm>
            <a:off x="71567" y="1616686"/>
            <a:ext cx="3637150" cy="646331"/>
          </a:xfrm>
          <a:prstGeom prst="rect">
            <a:avLst/>
          </a:prstGeom>
          <a:noFill/>
        </p:spPr>
        <p:txBody>
          <a:bodyPr wrap="none">
            <a:spAutoFit/>
          </a:bodyPr>
          <a:lstStyle/>
          <a:p>
            <a:pPr>
              <a:defRPr/>
            </a:pPr>
            <a:r>
              <a:rPr lang="de-DE" dirty="0">
                <a:solidFill>
                  <a:schemeClr val="bg1">
                    <a:lumMod val="75000"/>
                  </a:schemeClr>
                </a:solidFill>
                <a:cs typeface="Arial" charset="0"/>
              </a:rPr>
              <a:t>Gesundheits- und Krankenpflegerin /</a:t>
            </a:r>
            <a:br>
              <a:rPr lang="de-DE" dirty="0">
                <a:solidFill>
                  <a:schemeClr val="bg1">
                    <a:lumMod val="75000"/>
                  </a:schemeClr>
                </a:solidFill>
                <a:cs typeface="Arial" charset="0"/>
              </a:rPr>
            </a:br>
            <a:r>
              <a:rPr lang="de-DE" dirty="0">
                <a:solidFill>
                  <a:schemeClr val="bg1">
                    <a:lumMod val="75000"/>
                  </a:schemeClr>
                </a:solidFill>
                <a:cs typeface="Arial" charset="0"/>
              </a:rPr>
              <a:t>Gesundheits- und Krankenpfleger</a:t>
            </a:r>
            <a:endParaRPr lang="de-AT" dirty="0">
              <a:solidFill>
                <a:schemeClr val="bg1">
                  <a:lumMod val="75000"/>
                </a:schemeClr>
              </a:solidFill>
              <a:cs typeface="Arial" charset="0"/>
            </a:endParaRPr>
          </a:p>
        </p:txBody>
      </p:sp>
      <p:cxnSp>
        <p:nvCxnSpPr>
          <p:cNvPr id="7" name="Gerade Verbindung mit Pfeil 6">
            <a:extLst>
              <a:ext uri="{FF2B5EF4-FFF2-40B4-BE49-F238E27FC236}">
                <a16:creationId xmlns:a16="http://schemas.microsoft.com/office/drawing/2014/main" id="{642D0DA6-FE15-5C74-26ED-0DC61D21E324}"/>
              </a:ext>
            </a:extLst>
          </p:cNvPr>
          <p:cNvCxnSpPr>
            <a:cxnSpLocks/>
          </p:cNvCxnSpPr>
          <p:nvPr/>
        </p:nvCxnSpPr>
        <p:spPr>
          <a:xfrm flipH="1">
            <a:off x="2729712" y="1453356"/>
            <a:ext cx="1309032" cy="1348907"/>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D0448755-28D9-5FE9-DCD5-9B6CA2F0D9EB}"/>
              </a:ext>
            </a:extLst>
          </p:cNvPr>
          <p:cNvSpPr txBox="1"/>
          <p:nvPr/>
        </p:nvSpPr>
        <p:spPr>
          <a:xfrm>
            <a:off x="378031" y="2384917"/>
            <a:ext cx="2093907" cy="646331"/>
          </a:xfrm>
          <a:prstGeom prst="rect">
            <a:avLst/>
          </a:prstGeom>
          <a:noFill/>
        </p:spPr>
        <p:txBody>
          <a:bodyPr wrap="none">
            <a:spAutoFit/>
          </a:bodyPr>
          <a:lstStyle/>
          <a:p>
            <a:pPr>
              <a:defRPr/>
            </a:pPr>
            <a:r>
              <a:rPr lang="de-DE" dirty="0">
                <a:solidFill>
                  <a:schemeClr val="bg1">
                    <a:lumMod val="75000"/>
                  </a:schemeClr>
                </a:solidFill>
                <a:cs typeface="Arial" charset="0"/>
              </a:rPr>
              <a:t>Physiotherapeutin / </a:t>
            </a:r>
            <a:br>
              <a:rPr lang="de-DE" dirty="0">
                <a:solidFill>
                  <a:schemeClr val="bg1">
                    <a:lumMod val="75000"/>
                  </a:schemeClr>
                </a:solidFill>
                <a:cs typeface="Arial" charset="0"/>
              </a:rPr>
            </a:br>
            <a:r>
              <a:rPr lang="de-DE" dirty="0">
                <a:solidFill>
                  <a:schemeClr val="bg1">
                    <a:lumMod val="75000"/>
                  </a:schemeClr>
                </a:solidFill>
                <a:cs typeface="Arial" charset="0"/>
              </a:rPr>
              <a:t>Physiotherapeut</a:t>
            </a:r>
            <a:endParaRPr lang="de-AT" dirty="0">
              <a:solidFill>
                <a:schemeClr val="bg1">
                  <a:lumMod val="75000"/>
                </a:schemeClr>
              </a:solidFill>
              <a:cs typeface="Arial" charset="0"/>
            </a:endParaRPr>
          </a:p>
        </p:txBody>
      </p:sp>
      <p:cxnSp>
        <p:nvCxnSpPr>
          <p:cNvPr id="9" name="Gerade Verbindung mit Pfeil 8">
            <a:extLst>
              <a:ext uri="{FF2B5EF4-FFF2-40B4-BE49-F238E27FC236}">
                <a16:creationId xmlns:a16="http://schemas.microsoft.com/office/drawing/2014/main" id="{6D77CB05-D3A1-8BA6-8CCB-D301D0608FED}"/>
              </a:ext>
            </a:extLst>
          </p:cNvPr>
          <p:cNvCxnSpPr>
            <a:cxnSpLocks/>
          </p:cNvCxnSpPr>
          <p:nvPr/>
        </p:nvCxnSpPr>
        <p:spPr>
          <a:xfrm flipH="1">
            <a:off x="3051439" y="1456863"/>
            <a:ext cx="1227477" cy="1856109"/>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B4B87A07-21CB-783E-28BA-6D157A442DB9}"/>
              </a:ext>
            </a:extLst>
          </p:cNvPr>
          <p:cNvSpPr txBox="1"/>
          <p:nvPr/>
        </p:nvSpPr>
        <p:spPr>
          <a:xfrm>
            <a:off x="625916" y="3093925"/>
            <a:ext cx="2557816" cy="646331"/>
          </a:xfrm>
          <a:prstGeom prst="rect">
            <a:avLst/>
          </a:prstGeom>
          <a:noFill/>
        </p:spPr>
        <p:txBody>
          <a:bodyPr wrap="none">
            <a:spAutoFit/>
          </a:bodyPr>
          <a:lstStyle/>
          <a:p>
            <a:pPr>
              <a:defRPr/>
            </a:pPr>
            <a:r>
              <a:rPr lang="de-DE" dirty="0">
                <a:solidFill>
                  <a:schemeClr val="bg1">
                    <a:lumMod val="75000"/>
                  </a:schemeClr>
                </a:solidFill>
                <a:cs typeface="Arial" charset="0"/>
              </a:rPr>
              <a:t>Bewegungstherapeutin / </a:t>
            </a:r>
            <a:br>
              <a:rPr lang="de-DE" dirty="0">
                <a:solidFill>
                  <a:schemeClr val="bg1">
                    <a:lumMod val="75000"/>
                  </a:schemeClr>
                </a:solidFill>
                <a:cs typeface="Arial" charset="0"/>
              </a:rPr>
            </a:br>
            <a:r>
              <a:rPr lang="de-DE" dirty="0">
                <a:solidFill>
                  <a:schemeClr val="bg1">
                    <a:lumMod val="75000"/>
                  </a:schemeClr>
                </a:solidFill>
                <a:cs typeface="Arial" charset="0"/>
              </a:rPr>
              <a:t>Bewegungstherapeut</a:t>
            </a:r>
            <a:endParaRPr lang="de-AT" dirty="0">
              <a:solidFill>
                <a:schemeClr val="bg1">
                  <a:lumMod val="75000"/>
                </a:schemeClr>
              </a:solidFill>
              <a:cs typeface="Arial" charset="0"/>
            </a:endParaRPr>
          </a:p>
        </p:txBody>
      </p:sp>
      <p:cxnSp>
        <p:nvCxnSpPr>
          <p:cNvPr id="11" name="Gerade Verbindung mit Pfeil 10">
            <a:extLst>
              <a:ext uri="{FF2B5EF4-FFF2-40B4-BE49-F238E27FC236}">
                <a16:creationId xmlns:a16="http://schemas.microsoft.com/office/drawing/2014/main" id="{FBF2DCB7-738C-4A95-A98B-0D44428612DE}"/>
              </a:ext>
            </a:extLst>
          </p:cNvPr>
          <p:cNvCxnSpPr>
            <a:cxnSpLocks/>
            <a:endCxn id="12" idx="0"/>
          </p:cNvCxnSpPr>
          <p:nvPr/>
        </p:nvCxnSpPr>
        <p:spPr>
          <a:xfrm>
            <a:off x="4577990" y="1527058"/>
            <a:ext cx="238529" cy="1818127"/>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D21F1F33-E531-C708-03F1-DAF8D7B7AC7E}"/>
              </a:ext>
            </a:extLst>
          </p:cNvPr>
          <p:cNvSpPr txBox="1"/>
          <p:nvPr/>
        </p:nvSpPr>
        <p:spPr>
          <a:xfrm>
            <a:off x="3183732" y="3345185"/>
            <a:ext cx="3265574" cy="646331"/>
          </a:xfrm>
          <a:prstGeom prst="rect">
            <a:avLst/>
          </a:prstGeom>
          <a:noFill/>
        </p:spPr>
        <p:txBody>
          <a:bodyPr wrap="none">
            <a:spAutoFit/>
          </a:bodyPr>
          <a:lstStyle/>
          <a:p>
            <a:pPr>
              <a:defRPr/>
            </a:pPr>
            <a:r>
              <a:rPr lang="de-DE" dirty="0">
                <a:solidFill>
                  <a:schemeClr val="bg1">
                    <a:lumMod val="75000"/>
                  </a:schemeClr>
                </a:solidFill>
                <a:cs typeface="Arial" charset="0"/>
              </a:rPr>
              <a:t>Sozialbetreuerin / Sozialbetreuer</a:t>
            </a:r>
            <a:br>
              <a:rPr lang="de-DE" dirty="0">
                <a:solidFill>
                  <a:schemeClr val="bg1">
                    <a:lumMod val="75000"/>
                  </a:schemeClr>
                </a:solidFill>
                <a:cs typeface="Arial" charset="0"/>
              </a:rPr>
            </a:br>
            <a:r>
              <a:rPr lang="de-DE" dirty="0">
                <a:solidFill>
                  <a:schemeClr val="bg1">
                    <a:lumMod val="75000"/>
                  </a:schemeClr>
                </a:solidFill>
                <a:cs typeface="Arial" charset="0"/>
              </a:rPr>
              <a:t>für Behindertenarbeit</a:t>
            </a:r>
            <a:endParaRPr lang="de-AT" dirty="0">
              <a:solidFill>
                <a:schemeClr val="bg1">
                  <a:lumMod val="75000"/>
                </a:schemeClr>
              </a:solidFill>
              <a:cs typeface="Arial" charset="0"/>
            </a:endParaRPr>
          </a:p>
        </p:txBody>
      </p:sp>
      <p:cxnSp>
        <p:nvCxnSpPr>
          <p:cNvPr id="13" name="Gerade Verbindung mit Pfeil 12">
            <a:extLst>
              <a:ext uri="{FF2B5EF4-FFF2-40B4-BE49-F238E27FC236}">
                <a16:creationId xmlns:a16="http://schemas.microsoft.com/office/drawing/2014/main" id="{F4A3D0AD-86C1-5B05-24D7-988306212ECE}"/>
              </a:ext>
            </a:extLst>
          </p:cNvPr>
          <p:cNvCxnSpPr/>
          <p:nvPr/>
        </p:nvCxnSpPr>
        <p:spPr>
          <a:xfrm>
            <a:off x="5148263" y="1290638"/>
            <a:ext cx="1008062" cy="473075"/>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E40C74CC-61F8-171D-EF7E-59BB4D9FC7A7}"/>
              </a:ext>
            </a:extLst>
          </p:cNvPr>
          <p:cNvSpPr txBox="1"/>
          <p:nvPr/>
        </p:nvSpPr>
        <p:spPr>
          <a:xfrm>
            <a:off x="6332538" y="1638300"/>
            <a:ext cx="1147750" cy="369332"/>
          </a:xfrm>
          <a:prstGeom prst="rect">
            <a:avLst/>
          </a:prstGeom>
          <a:noFill/>
        </p:spPr>
        <p:txBody>
          <a:bodyPr wrap="none">
            <a:spAutoFit/>
          </a:bodyPr>
          <a:lstStyle/>
          <a:p>
            <a:pPr>
              <a:defRPr/>
            </a:pPr>
            <a:r>
              <a:rPr lang="de-DE" dirty="0">
                <a:solidFill>
                  <a:schemeClr val="bg1">
                    <a:lumMod val="75000"/>
                  </a:schemeClr>
                </a:solidFill>
                <a:cs typeface="Arial" charset="0"/>
              </a:rPr>
              <a:t>Lerncoach</a:t>
            </a:r>
            <a:endParaRPr lang="de-AT" dirty="0">
              <a:solidFill>
                <a:schemeClr val="bg1">
                  <a:lumMod val="75000"/>
                </a:schemeClr>
              </a:solidFill>
              <a:cs typeface="Arial" charset="0"/>
            </a:endParaRPr>
          </a:p>
        </p:txBody>
      </p:sp>
      <p:cxnSp>
        <p:nvCxnSpPr>
          <p:cNvPr id="15" name="Gerade Verbindung mit Pfeil 14">
            <a:extLst>
              <a:ext uri="{FF2B5EF4-FFF2-40B4-BE49-F238E27FC236}">
                <a16:creationId xmlns:a16="http://schemas.microsoft.com/office/drawing/2014/main" id="{C42F52BC-F1E7-F969-AF84-410E79307C3B}"/>
              </a:ext>
            </a:extLst>
          </p:cNvPr>
          <p:cNvCxnSpPr/>
          <p:nvPr/>
        </p:nvCxnSpPr>
        <p:spPr>
          <a:xfrm>
            <a:off x="5518150" y="1219200"/>
            <a:ext cx="814388" cy="204788"/>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18863D72-8865-E16C-B35C-01D3E17C3784}"/>
              </a:ext>
            </a:extLst>
          </p:cNvPr>
          <p:cNvSpPr txBox="1"/>
          <p:nvPr/>
        </p:nvSpPr>
        <p:spPr>
          <a:xfrm>
            <a:off x="6516688" y="1268413"/>
            <a:ext cx="1265237" cy="369887"/>
          </a:xfrm>
          <a:prstGeom prst="rect">
            <a:avLst/>
          </a:prstGeom>
          <a:noFill/>
        </p:spPr>
        <p:txBody>
          <a:bodyPr wrap="none">
            <a:spAutoFit/>
          </a:bodyPr>
          <a:lstStyle/>
          <a:p>
            <a:pPr>
              <a:defRPr/>
            </a:pPr>
            <a:r>
              <a:rPr lang="de-DE" dirty="0">
                <a:solidFill>
                  <a:schemeClr val="bg1">
                    <a:lumMod val="75000"/>
                  </a:schemeClr>
                </a:solidFill>
                <a:cs typeface="Arial" charset="0"/>
              </a:rPr>
              <a:t>Ärztin/ Arzt</a:t>
            </a:r>
            <a:endParaRPr lang="de-AT" dirty="0">
              <a:solidFill>
                <a:schemeClr val="bg1">
                  <a:lumMod val="75000"/>
                </a:schemeClr>
              </a:solidFill>
              <a:cs typeface="Arial" charset="0"/>
            </a:endParaRPr>
          </a:p>
        </p:txBody>
      </p:sp>
      <p:cxnSp>
        <p:nvCxnSpPr>
          <p:cNvPr id="17" name="Gerade Verbindung mit Pfeil 16">
            <a:extLst>
              <a:ext uri="{FF2B5EF4-FFF2-40B4-BE49-F238E27FC236}">
                <a16:creationId xmlns:a16="http://schemas.microsoft.com/office/drawing/2014/main" id="{263FC01D-FE68-6C5A-22E3-319C517D2FA9}"/>
              </a:ext>
            </a:extLst>
          </p:cNvPr>
          <p:cNvCxnSpPr>
            <a:cxnSpLocks/>
          </p:cNvCxnSpPr>
          <p:nvPr/>
        </p:nvCxnSpPr>
        <p:spPr>
          <a:xfrm>
            <a:off x="4819650" y="1349375"/>
            <a:ext cx="1105694" cy="943717"/>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F23DD8F4-3DE9-0FA6-A0D2-36569EF6738C}"/>
              </a:ext>
            </a:extLst>
          </p:cNvPr>
          <p:cNvSpPr txBox="1"/>
          <p:nvPr/>
        </p:nvSpPr>
        <p:spPr>
          <a:xfrm>
            <a:off x="5975521" y="2108884"/>
            <a:ext cx="3265574" cy="646331"/>
          </a:xfrm>
          <a:prstGeom prst="rect">
            <a:avLst/>
          </a:prstGeom>
          <a:noFill/>
        </p:spPr>
        <p:txBody>
          <a:bodyPr wrap="none">
            <a:spAutoFit/>
          </a:bodyPr>
          <a:lstStyle/>
          <a:p>
            <a:pPr>
              <a:defRPr/>
            </a:pPr>
            <a:r>
              <a:rPr lang="de-DE" dirty="0">
                <a:solidFill>
                  <a:schemeClr val="bg1">
                    <a:lumMod val="75000"/>
                  </a:schemeClr>
                </a:solidFill>
                <a:cs typeface="Arial" charset="0"/>
              </a:rPr>
              <a:t>Sozialbetreuerin / Sozialbetreuer</a:t>
            </a:r>
            <a:br>
              <a:rPr lang="de-DE" dirty="0">
                <a:solidFill>
                  <a:schemeClr val="bg1">
                    <a:lumMod val="75000"/>
                  </a:schemeClr>
                </a:solidFill>
                <a:cs typeface="Arial" charset="0"/>
              </a:rPr>
            </a:br>
            <a:r>
              <a:rPr lang="de-DE" dirty="0">
                <a:solidFill>
                  <a:schemeClr val="bg1">
                    <a:lumMod val="75000"/>
                  </a:schemeClr>
                </a:solidFill>
                <a:cs typeface="Arial" charset="0"/>
              </a:rPr>
              <a:t>für Familienarbeit</a:t>
            </a:r>
            <a:endParaRPr lang="de-AT" dirty="0">
              <a:solidFill>
                <a:schemeClr val="bg1">
                  <a:lumMod val="75000"/>
                </a:schemeClr>
              </a:solidFill>
              <a:cs typeface="Arial" charset="0"/>
            </a:endParaRPr>
          </a:p>
        </p:txBody>
      </p:sp>
      <p:cxnSp>
        <p:nvCxnSpPr>
          <p:cNvPr id="20" name="Gerade Verbindung mit Pfeil 19">
            <a:extLst>
              <a:ext uri="{FF2B5EF4-FFF2-40B4-BE49-F238E27FC236}">
                <a16:creationId xmlns:a16="http://schemas.microsoft.com/office/drawing/2014/main" id="{B1BED0B5-24B1-C515-7079-393C26BEC8ED}"/>
              </a:ext>
            </a:extLst>
          </p:cNvPr>
          <p:cNvCxnSpPr>
            <a:cxnSpLocks/>
          </p:cNvCxnSpPr>
          <p:nvPr/>
        </p:nvCxnSpPr>
        <p:spPr>
          <a:xfrm>
            <a:off x="4688065" y="1438727"/>
            <a:ext cx="1506896" cy="1630233"/>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C870D06B-79CC-4DC9-A60D-7E5ED26E4385}"/>
              </a:ext>
            </a:extLst>
          </p:cNvPr>
          <p:cNvSpPr txBox="1"/>
          <p:nvPr/>
        </p:nvSpPr>
        <p:spPr>
          <a:xfrm>
            <a:off x="6357275" y="2802263"/>
            <a:ext cx="2777715" cy="646331"/>
          </a:xfrm>
          <a:prstGeom prst="rect">
            <a:avLst/>
          </a:prstGeom>
          <a:noFill/>
        </p:spPr>
        <p:txBody>
          <a:bodyPr wrap="square">
            <a:spAutoFit/>
          </a:bodyPr>
          <a:lstStyle/>
          <a:p>
            <a:pPr>
              <a:defRPr/>
            </a:pPr>
            <a:r>
              <a:rPr lang="de-DE" dirty="0">
                <a:solidFill>
                  <a:schemeClr val="bg1">
                    <a:lumMod val="75000"/>
                  </a:schemeClr>
                </a:solidFill>
                <a:cs typeface="Arial" charset="0"/>
              </a:rPr>
              <a:t>Fachkraft in der Offenen Jugendarbeit</a:t>
            </a:r>
            <a:endParaRPr lang="de-AT" dirty="0">
              <a:solidFill>
                <a:schemeClr val="bg1">
                  <a:lumMod val="75000"/>
                </a:schemeClr>
              </a:solidFill>
              <a:cs typeface="Arial" charset="0"/>
            </a:endParaRPr>
          </a:p>
        </p:txBody>
      </p:sp>
      <p:sp>
        <p:nvSpPr>
          <p:cNvPr id="23" name="Textfeld 22">
            <a:extLst>
              <a:ext uri="{FF2B5EF4-FFF2-40B4-BE49-F238E27FC236}">
                <a16:creationId xmlns:a16="http://schemas.microsoft.com/office/drawing/2014/main" id="{000D479C-61DA-D24B-CD76-C289850FE2B1}"/>
              </a:ext>
            </a:extLst>
          </p:cNvPr>
          <p:cNvSpPr txBox="1">
            <a:spLocks noChangeArrowheads="1"/>
          </p:cNvSpPr>
          <p:nvPr/>
        </p:nvSpPr>
        <p:spPr bwMode="auto">
          <a:xfrm>
            <a:off x="3086100" y="4058867"/>
            <a:ext cx="293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anderen Menschen helfen</a:t>
            </a:r>
            <a:endParaRPr lang="de-AT" altLang="de-DE" sz="1800" b="0" dirty="0">
              <a:solidFill>
                <a:schemeClr val="tx1"/>
              </a:solidFill>
              <a:latin typeface="Calibri" panose="020F0502020204030204" pitchFamily="34" charset="0"/>
            </a:endParaRPr>
          </a:p>
        </p:txBody>
      </p:sp>
      <p:sp>
        <p:nvSpPr>
          <p:cNvPr id="24" name="Textfeld 23">
            <a:extLst>
              <a:ext uri="{FF2B5EF4-FFF2-40B4-BE49-F238E27FC236}">
                <a16:creationId xmlns:a16="http://schemas.microsoft.com/office/drawing/2014/main" id="{3C0AE486-104A-4C30-4D40-2C5E3EF24AC6}"/>
              </a:ext>
            </a:extLst>
          </p:cNvPr>
          <p:cNvSpPr txBox="1">
            <a:spLocks noChangeArrowheads="1"/>
          </p:cNvSpPr>
          <p:nvPr/>
        </p:nvSpPr>
        <p:spPr bwMode="auto">
          <a:xfrm>
            <a:off x="3086100" y="4651657"/>
            <a:ext cx="3201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dirty="0">
                <a:solidFill>
                  <a:schemeClr val="tx1"/>
                </a:solidFill>
                <a:latin typeface="Calibri" panose="020F0502020204030204" pitchFamily="34" charset="0"/>
              </a:rPr>
              <a:t>Nähe zu anderen Menschen</a:t>
            </a:r>
            <a:endParaRPr lang="de-AT" altLang="de-DE" sz="1800" b="0" dirty="0">
              <a:solidFill>
                <a:schemeClr val="tx1"/>
              </a:solidFill>
              <a:latin typeface="Calibri" panose="020F0502020204030204" pitchFamily="34" charset="0"/>
            </a:endParaRPr>
          </a:p>
        </p:txBody>
      </p:sp>
      <p:sp>
        <p:nvSpPr>
          <p:cNvPr id="25" name="Textfeld 24">
            <a:extLst>
              <a:ext uri="{FF2B5EF4-FFF2-40B4-BE49-F238E27FC236}">
                <a16:creationId xmlns:a16="http://schemas.microsoft.com/office/drawing/2014/main" id="{31784BD1-2665-6C39-C227-5A9C8AE57A6D}"/>
              </a:ext>
            </a:extLst>
          </p:cNvPr>
          <p:cNvSpPr txBox="1">
            <a:spLocks noChangeArrowheads="1"/>
          </p:cNvSpPr>
          <p:nvPr/>
        </p:nvSpPr>
        <p:spPr bwMode="auto">
          <a:xfrm>
            <a:off x="3086100" y="5244448"/>
            <a:ext cx="3938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de-DE" altLang="de-DE" sz="1800" b="0">
                <a:solidFill>
                  <a:schemeClr val="tx1"/>
                </a:solidFill>
                <a:latin typeface="Calibri" panose="020F0502020204030204" pitchFamily="34" charset="0"/>
              </a:rPr>
              <a:t>immer mehr Menschen werden älter</a:t>
            </a:r>
            <a:endParaRPr lang="de-AT" altLang="de-DE" sz="1800" b="0">
              <a:solidFill>
                <a:schemeClr val="tx1"/>
              </a:solidFill>
              <a:latin typeface="Calibri" panose="020F0502020204030204" pitchFamily="34" charset="0"/>
            </a:endParaRPr>
          </a:p>
        </p:txBody>
      </p:sp>
      <p:sp>
        <p:nvSpPr>
          <p:cNvPr id="26" name="Pfeil nach rechts 48">
            <a:extLst>
              <a:ext uri="{FF2B5EF4-FFF2-40B4-BE49-F238E27FC236}">
                <a16:creationId xmlns:a16="http://schemas.microsoft.com/office/drawing/2014/main" id="{DEEEC0FF-5906-0D0A-3346-8D7340191056}"/>
              </a:ext>
            </a:extLst>
          </p:cNvPr>
          <p:cNvSpPr/>
          <p:nvPr/>
        </p:nvSpPr>
        <p:spPr>
          <a:xfrm>
            <a:off x="2086969" y="5949950"/>
            <a:ext cx="769938" cy="1428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7" name="Textfeld 26">
            <a:extLst>
              <a:ext uri="{FF2B5EF4-FFF2-40B4-BE49-F238E27FC236}">
                <a16:creationId xmlns:a16="http://schemas.microsoft.com/office/drawing/2014/main" id="{5B90F105-C693-CC14-CF10-814444C89CA1}"/>
              </a:ext>
            </a:extLst>
          </p:cNvPr>
          <p:cNvSpPr txBox="1">
            <a:spLocks noChangeArrowheads="1"/>
          </p:cNvSpPr>
          <p:nvPr/>
        </p:nvSpPr>
        <p:spPr bwMode="auto">
          <a:xfrm>
            <a:off x="3086100" y="5837238"/>
            <a:ext cx="3514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dirty="0">
                <a:solidFill>
                  <a:schemeClr val="tx1"/>
                </a:solidFill>
                <a:latin typeface="Calibri" panose="020F0502020204030204" pitchFamily="34" charset="0"/>
              </a:rPr>
              <a:t>Der Bedarf an Sozialberufen steigt!</a:t>
            </a:r>
            <a:endParaRPr lang="de-AT" altLang="de-DE"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698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a:t>
            </a:r>
            <a:r>
              <a:rPr lang="de-DE" altLang="de-DE" sz="1200" kern="0" dirty="0">
                <a:latin typeface="Arial" pitchFamily="34" charset="0"/>
              </a:rPr>
              <a:t>Tafelbild bezieht sich auf das Thema „Anderen helfen – auch eine Dienstleistung“ auf den Seiten 68 und 69 im </a:t>
            </a:r>
            <a:r>
              <a:rPr lang="de-DE" altLang="de-DE" sz="1200" kern="0" dirty="0">
                <a:solidFill>
                  <a:srgbClr val="000000"/>
                </a:solidFill>
                <a:latin typeface="Arial" pitchFamily="34" charset="0"/>
              </a:rPr>
              <a:t>Schulbuch </a:t>
            </a:r>
            <a:r>
              <a:rPr lang="de-DE" altLang="de-DE" sz="1200" i="1" kern="0" dirty="0">
                <a:solidFill>
                  <a:srgbClr val="000000"/>
                </a:solidFill>
                <a:latin typeface="Arial" pitchFamily="34" charset="0"/>
              </a:rPr>
              <a:t>unterwegs 2</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Fotos: Alexander Raths – Fotolia.com; </a:t>
            </a:r>
            <a:r>
              <a:rPr lang="de-DE" altLang="de-DE" sz="1200" kern="0" dirty="0" err="1"/>
              <a:t>Ilike</a:t>
            </a:r>
            <a:r>
              <a:rPr lang="de-DE" altLang="de-DE" sz="1200" kern="0" dirty="0"/>
              <a:t> – Fotolia.com; </a:t>
            </a:r>
            <a:r>
              <a:rPr lang="de-DE" altLang="de-DE" sz="1200" kern="0" dirty="0" err="1"/>
              <a:t>fatihhoca</a:t>
            </a:r>
            <a:r>
              <a:rPr lang="de-DE" altLang="de-DE" sz="1200" kern="0" dirty="0"/>
              <a:t> – iStockphoto.com; MEV-Verlag, Germany; </a:t>
            </a:r>
            <a:endParaRPr lang="de-AT" altLang="de-DE" sz="1200" dirty="0">
              <a:cs typeface="Arial" charset="0"/>
            </a:endParaRP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328</Words>
  <Application>Microsoft Office PowerPoint</Application>
  <PresentationFormat>Bildschirmpräsentation (4:3)</PresentationFormat>
  <Paragraphs>41</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Arial</vt:lpstr>
      <vt:lpstr>Calibri</vt:lpstr>
      <vt:lpstr>PoloBasisTB</vt:lpstr>
      <vt:lpstr>Syntax LT Std</vt:lpstr>
      <vt:lpstr>Wingdings</vt:lpstr>
      <vt:lpstr>Larissa</vt:lpstr>
      <vt:lpstr>Sozialberufe - anderen helfen</vt:lpstr>
      <vt:lpstr>Sozialberufe (eine Auswahl)</vt:lpstr>
      <vt:lpstr>Sozialberufe (eine Auswahl)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206</cp:revision>
  <dcterms:created xsi:type="dcterms:W3CDTF">2013-10-08T07:58:50Z</dcterms:created>
  <dcterms:modified xsi:type="dcterms:W3CDTF">2023-08-31T08:44:36Z</dcterms:modified>
</cp:coreProperties>
</file>