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08.11.2022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Politik in einer mittelalterlichen Stadt</a:t>
            </a:r>
          </a:p>
        </p:txBody>
      </p:sp>
      <p:sp>
        <p:nvSpPr>
          <p:cNvPr id="3" name="Text Box 10">
            <a:extLst>
              <a:ext uri="{FF2B5EF4-FFF2-40B4-BE49-F238E27FC236}">
                <a16:creationId xmlns:a16="http://schemas.microsoft.com/office/drawing/2014/main" id="{107A36D4-4319-FFEA-F409-9166D2A81BEB}"/>
              </a:ext>
            </a:extLst>
          </p:cNvPr>
          <p:cNvSpPr txBox="1">
            <a:spLocks noChangeArrowheads="1"/>
          </p:cNvSpPr>
          <p:nvPr/>
        </p:nvSpPr>
        <p:spPr bwMode="auto">
          <a:xfrm>
            <a:off x="409575" y="2551584"/>
            <a:ext cx="3744913" cy="954107"/>
          </a:xfrm>
          <a:prstGeom prst="rect">
            <a:avLst/>
          </a:prstGeom>
          <a:solidFill>
            <a:srgbClr val="669900"/>
          </a:solidFill>
          <a:ln>
            <a:solidFill>
              <a:srgbClr val="669900"/>
            </a:solidFill>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im Stadtrat</a:t>
            </a:r>
          </a:p>
          <a:p>
            <a:pPr algn="ctr" eaLnBrk="1" hangingPunct="1">
              <a:spcBef>
                <a:spcPts val="0"/>
              </a:spcBef>
            </a:pPr>
            <a:r>
              <a:rPr lang="de-DE" altLang="de-DE" sz="2800" dirty="0">
                <a:solidFill>
                  <a:srgbClr val="333333"/>
                </a:solidFill>
                <a:latin typeface="Calibri" panose="020F0502020204030204" pitchFamily="34" charset="0"/>
              </a:rPr>
              <a:t>vertreten</a:t>
            </a:r>
          </a:p>
        </p:txBody>
      </p:sp>
      <p:sp>
        <p:nvSpPr>
          <p:cNvPr id="4" name="Pfeil nach unten 13">
            <a:extLst>
              <a:ext uri="{FF2B5EF4-FFF2-40B4-BE49-F238E27FC236}">
                <a16:creationId xmlns:a16="http://schemas.microsoft.com/office/drawing/2014/main" id="{44F95D6A-89B8-12A8-6DA7-2D1B72F9A50E}"/>
              </a:ext>
            </a:extLst>
          </p:cNvPr>
          <p:cNvSpPr>
            <a:spLocks noChangeArrowheads="1"/>
          </p:cNvSpPr>
          <p:nvPr/>
        </p:nvSpPr>
        <p:spPr bwMode="auto">
          <a:xfrm>
            <a:off x="2132013" y="3572347"/>
            <a:ext cx="288925" cy="431800"/>
          </a:xfrm>
          <a:prstGeom prst="downArrow">
            <a:avLst>
              <a:gd name="adj1" fmla="val 50000"/>
              <a:gd name="adj2" fmla="val 49817"/>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BE9A000C-DE2B-C2F3-4B38-567355B1D5D9}"/>
              </a:ext>
            </a:extLst>
          </p:cNvPr>
          <p:cNvSpPr txBox="1">
            <a:spLocks noChangeArrowheads="1"/>
          </p:cNvSpPr>
          <p:nvPr/>
        </p:nvSpPr>
        <p:spPr bwMode="auto">
          <a:xfrm>
            <a:off x="365123" y="5152949"/>
            <a:ext cx="388778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Kaufleute (Gilden)</a:t>
            </a:r>
          </a:p>
        </p:txBody>
      </p:sp>
      <p:sp>
        <p:nvSpPr>
          <p:cNvPr id="6" name="Text Box 10">
            <a:extLst>
              <a:ext uri="{FF2B5EF4-FFF2-40B4-BE49-F238E27FC236}">
                <a16:creationId xmlns:a16="http://schemas.microsoft.com/office/drawing/2014/main" id="{7A4DDBF3-E54A-489B-280F-44E17C59BB31}"/>
              </a:ext>
            </a:extLst>
          </p:cNvPr>
          <p:cNvSpPr txBox="1">
            <a:spLocks noChangeArrowheads="1"/>
          </p:cNvSpPr>
          <p:nvPr/>
        </p:nvSpPr>
        <p:spPr bwMode="auto">
          <a:xfrm>
            <a:off x="365122" y="5708969"/>
            <a:ext cx="388778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Handwerker (Zünfte)</a:t>
            </a:r>
          </a:p>
        </p:txBody>
      </p:sp>
      <p:sp>
        <p:nvSpPr>
          <p:cNvPr id="7" name="Pfeil nach unten 17">
            <a:extLst>
              <a:ext uri="{FF2B5EF4-FFF2-40B4-BE49-F238E27FC236}">
                <a16:creationId xmlns:a16="http://schemas.microsoft.com/office/drawing/2014/main" id="{0F4D2752-DE92-D7FA-DC0A-F2E14C6C3F6D}"/>
              </a:ext>
            </a:extLst>
          </p:cNvPr>
          <p:cNvSpPr>
            <a:spLocks noChangeArrowheads="1"/>
          </p:cNvSpPr>
          <p:nvPr/>
        </p:nvSpPr>
        <p:spPr bwMode="auto">
          <a:xfrm>
            <a:off x="6453188" y="3564409"/>
            <a:ext cx="287337" cy="431800"/>
          </a:xfrm>
          <a:prstGeom prst="downArrow">
            <a:avLst>
              <a:gd name="adj1" fmla="val 50000"/>
              <a:gd name="adj2" fmla="val 50092"/>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8" name="Text Box 10">
            <a:extLst>
              <a:ext uri="{FF2B5EF4-FFF2-40B4-BE49-F238E27FC236}">
                <a16:creationId xmlns:a16="http://schemas.microsoft.com/office/drawing/2014/main" id="{E84DB12E-30A0-C5B8-6F83-AB2032DD1A1E}"/>
              </a:ext>
            </a:extLst>
          </p:cNvPr>
          <p:cNvSpPr txBox="1">
            <a:spLocks noChangeArrowheads="1"/>
          </p:cNvSpPr>
          <p:nvPr/>
        </p:nvSpPr>
        <p:spPr bwMode="auto">
          <a:xfrm>
            <a:off x="4868863" y="2562697"/>
            <a:ext cx="3671887" cy="954107"/>
          </a:xfrm>
          <a:prstGeom prst="rect">
            <a:avLst/>
          </a:prstGeom>
          <a:solidFill>
            <a:srgbClr val="669900"/>
          </a:solidFill>
          <a:ln w="9525" algn="ctr">
            <a:solidFill>
              <a:srgbClr val="669900"/>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im Stadtrat</a:t>
            </a:r>
          </a:p>
          <a:p>
            <a:pPr algn="ctr" eaLnBrk="1" hangingPunct="1">
              <a:spcBef>
                <a:spcPts val="0"/>
              </a:spcBef>
            </a:pPr>
            <a:r>
              <a:rPr lang="de-DE" altLang="de-DE" sz="2800" dirty="0">
                <a:solidFill>
                  <a:srgbClr val="333333"/>
                </a:solidFill>
                <a:latin typeface="Calibri" panose="020F0502020204030204" pitchFamily="34" charset="0"/>
              </a:rPr>
              <a:t>nicht vertreten</a:t>
            </a:r>
          </a:p>
        </p:txBody>
      </p:sp>
      <p:cxnSp>
        <p:nvCxnSpPr>
          <p:cNvPr id="9" name="Gerade Verbindung 13">
            <a:extLst>
              <a:ext uri="{FF2B5EF4-FFF2-40B4-BE49-F238E27FC236}">
                <a16:creationId xmlns:a16="http://schemas.microsoft.com/office/drawing/2014/main" id="{7BC937D0-B44A-40F0-8BB2-67BDF680897E}"/>
              </a:ext>
            </a:extLst>
          </p:cNvPr>
          <p:cNvCxnSpPr>
            <a:cxnSpLocks noChangeShapeType="1"/>
          </p:cNvCxnSpPr>
          <p:nvPr/>
        </p:nvCxnSpPr>
        <p:spPr bwMode="auto">
          <a:xfrm rot="5400000">
            <a:off x="2654500" y="4410347"/>
            <a:ext cx="3708000" cy="0"/>
          </a:xfrm>
          <a:prstGeom prst="line">
            <a:avLst/>
          </a:prstGeom>
          <a:noFill/>
          <a:ln w="76200" algn="ctr">
            <a:solidFill>
              <a:srgbClr val="669900"/>
            </a:solidFill>
            <a:round/>
            <a:headEnd/>
            <a:tailEnd/>
          </a:ln>
          <a:extLst>
            <a:ext uri="{909E8E84-426E-40DD-AFC4-6F175D3DCCD1}">
              <a14:hiddenFill xmlns:a14="http://schemas.microsoft.com/office/drawing/2010/main">
                <a:noFill/>
              </a14:hiddenFill>
            </a:ext>
          </a:extLst>
        </p:spPr>
      </p:cxnSp>
      <p:sp>
        <p:nvSpPr>
          <p:cNvPr id="17" name="Text Box 10">
            <a:extLst>
              <a:ext uri="{FF2B5EF4-FFF2-40B4-BE49-F238E27FC236}">
                <a16:creationId xmlns:a16="http://schemas.microsoft.com/office/drawing/2014/main" id="{9908D573-E90E-46CE-1EA0-415B19B788A7}"/>
              </a:ext>
            </a:extLst>
          </p:cNvPr>
          <p:cNvSpPr txBox="1">
            <a:spLocks noChangeArrowheads="1"/>
          </p:cNvSpPr>
          <p:nvPr/>
        </p:nvSpPr>
        <p:spPr bwMode="auto">
          <a:xfrm>
            <a:off x="338136" y="4062159"/>
            <a:ext cx="38877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Adelige</a:t>
            </a:r>
          </a:p>
        </p:txBody>
      </p:sp>
      <p:sp>
        <p:nvSpPr>
          <p:cNvPr id="18" name="Text Box 10">
            <a:extLst>
              <a:ext uri="{FF2B5EF4-FFF2-40B4-BE49-F238E27FC236}">
                <a16:creationId xmlns:a16="http://schemas.microsoft.com/office/drawing/2014/main" id="{482FB38C-FC4A-455C-1E5B-32617A478561}"/>
              </a:ext>
            </a:extLst>
          </p:cNvPr>
          <p:cNvSpPr txBox="1">
            <a:spLocks noChangeArrowheads="1"/>
          </p:cNvSpPr>
          <p:nvPr/>
        </p:nvSpPr>
        <p:spPr bwMode="auto">
          <a:xfrm>
            <a:off x="365123" y="4633837"/>
            <a:ext cx="383381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Reiche</a:t>
            </a:r>
          </a:p>
        </p:txBody>
      </p:sp>
      <p:sp>
        <p:nvSpPr>
          <p:cNvPr id="19" name="Text Box 10">
            <a:extLst>
              <a:ext uri="{FF2B5EF4-FFF2-40B4-BE49-F238E27FC236}">
                <a16:creationId xmlns:a16="http://schemas.microsoft.com/office/drawing/2014/main" id="{B3FA78A0-82F9-4CDE-4152-201922D7D673}"/>
              </a:ext>
            </a:extLst>
          </p:cNvPr>
          <p:cNvSpPr txBox="1">
            <a:spLocks noChangeArrowheads="1"/>
          </p:cNvSpPr>
          <p:nvPr/>
        </p:nvSpPr>
        <p:spPr bwMode="auto">
          <a:xfrm>
            <a:off x="4715155" y="5142935"/>
            <a:ext cx="38877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Jüdinnen und Juden</a:t>
            </a:r>
          </a:p>
        </p:txBody>
      </p:sp>
      <p:sp>
        <p:nvSpPr>
          <p:cNvPr id="20" name="Text Box 10">
            <a:extLst>
              <a:ext uri="{FF2B5EF4-FFF2-40B4-BE49-F238E27FC236}">
                <a16:creationId xmlns:a16="http://schemas.microsoft.com/office/drawing/2014/main" id="{8B394FFF-332D-495B-0E65-BFADC62EDCDD}"/>
              </a:ext>
            </a:extLst>
          </p:cNvPr>
          <p:cNvSpPr txBox="1">
            <a:spLocks noChangeArrowheads="1"/>
          </p:cNvSpPr>
          <p:nvPr/>
        </p:nvSpPr>
        <p:spPr bwMode="auto">
          <a:xfrm>
            <a:off x="4664127" y="4061912"/>
            <a:ext cx="38877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Frauen</a:t>
            </a:r>
          </a:p>
        </p:txBody>
      </p:sp>
      <p:sp>
        <p:nvSpPr>
          <p:cNvPr id="21" name="Text Box 10">
            <a:extLst>
              <a:ext uri="{FF2B5EF4-FFF2-40B4-BE49-F238E27FC236}">
                <a16:creationId xmlns:a16="http://schemas.microsoft.com/office/drawing/2014/main" id="{5BA57918-1AEC-0A4C-E9EF-7404A4731BB8}"/>
              </a:ext>
            </a:extLst>
          </p:cNvPr>
          <p:cNvSpPr txBox="1">
            <a:spLocks noChangeArrowheads="1"/>
          </p:cNvSpPr>
          <p:nvPr/>
        </p:nvSpPr>
        <p:spPr bwMode="auto">
          <a:xfrm>
            <a:off x="4700229" y="4581024"/>
            <a:ext cx="38877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„unehrliche Leute“</a:t>
            </a:r>
          </a:p>
        </p:txBody>
      </p:sp>
      <p:sp>
        <p:nvSpPr>
          <p:cNvPr id="22" name="Text Box 10">
            <a:extLst>
              <a:ext uri="{FF2B5EF4-FFF2-40B4-BE49-F238E27FC236}">
                <a16:creationId xmlns:a16="http://schemas.microsoft.com/office/drawing/2014/main" id="{A9E598C4-90F5-E160-F9A8-E02181B93972}"/>
              </a:ext>
            </a:extLst>
          </p:cNvPr>
          <p:cNvSpPr txBox="1">
            <a:spLocks noChangeArrowheads="1"/>
          </p:cNvSpPr>
          <p:nvPr/>
        </p:nvSpPr>
        <p:spPr bwMode="auto">
          <a:xfrm>
            <a:off x="1295400" y="1484784"/>
            <a:ext cx="6553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Stadtherr verlieh Stadtrecht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up)">
                                      <p:cBhvr>
                                        <p:cTn id="35" dur="20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7"/>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20"/>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p:bldP spid="6" grpId="0"/>
      <p:bldP spid="7" grpId="0" animBg="1"/>
      <p:bldP spid="8" grpId="0" animBg="1"/>
      <p:bldP spid="17" grpId="0"/>
      <p:bldP spid="18" grpId="0"/>
      <p:bldP spid="19" grpId="0"/>
      <p:bldP spid="20" grpId="0"/>
      <p:bldP spid="21" grpId="0"/>
      <p:bldP spid="2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„Reichtum und Elend“ auf den Seiten 64 bis 65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221</Words>
  <Application>Microsoft Office PowerPoint</Application>
  <PresentationFormat>Bildschirmpräsentation (4:3)</PresentationFormat>
  <Paragraphs>33</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77</cp:revision>
  <dcterms:created xsi:type="dcterms:W3CDTF">2011-07-14T19:54:09Z</dcterms:created>
  <dcterms:modified xsi:type="dcterms:W3CDTF">2022-11-08T07:13:02Z</dcterms:modified>
</cp:coreProperties>
</file>