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26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16.01.2024</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16.01.2024</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ABD8EAE-E94B-42B5-940F-7EE0AF998880}" type="slidenum">
              <a:rPr lang="de-AT" altLang="de-DE" smtClean="0"/>
              <a:pPr>
                <a:defRPr/>
              </a:pPr>
              <a:t>2</a:t>
            </a:fld>
            <a:endParaRPr lang="de-AT" altLang="de-DE"/>
          </a:p>
        </p:txBody>
      </p:sp>
    </p:spTree>
    <p:extLst>
      <p:ext uri="{BB962C8B-B14F-4D97-AF65-F5344CB8AC3E}">
        <p14:creationId xmlns:p14="http://schemas.microsoft.com/office/powerpoint/2010/main" val="403541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16.01.2024</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16.01.2024</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16.01.2024</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16.01.2024</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16.01.2024</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16.01.2024</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16.01.2024</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16.01.2024</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16.01.2024</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16.01.2024</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16.01.2024</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4A29-6E6A-1C5F-FD14-FFD1A613C5E6}"/>
              </a:ext>
            </a:extLst>
          </p:cNvPr>
          <p:cNvSpPr>
            <a:spLocks noGrp="1"/>
          </p:cNvSpPr>
          <p:nvPr>
            <p:ph type="title"/>
          </p:nvPr>
        </p:nvSpPr>
        <p:spPr>
          <a:xfrm>
            <a:off x="250825" y="2573715"/>
            <a:ext cx="8229600" cy="677108"/>
          </a:xfrm>
        </p:spPr>
        <p:txBody>
          <a:bodyPr/>
          <a:lstStyle/>
          <a:p>
            <a:r>
              <a:rPr lang="de-DE" altLang="de-DE" dirty="0"/>
              <a:t>Der Hafen Rotterdam</a:t>
            </a:r>
            <a:endParaRPr lang="de-AT" alt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3472F-0490-CB41-550C-BA5E827AF2F2}"/>
              </a:ext>
            </a:extLst>
          </p:cNvPr>
          <p:cNvSpPr>
            <a:spLocks noGrp="1"/>
          </p:cNvSpPr>
          <p:nvPr>
            <p:ph type="title"/>
          </p:nvPr>
        </p:nvSpPr>
        <p:spPr>
          <a:xfrm>
            <a:off x="457200" y="1006475"/>
            <a:ext cx="8229600" cy="677863"/>
          </a:xfrm>
        </p:spPr>
        <p:txBody>
          <a:bodyPr/>
          <a:lstStyle/>
          <a:p>
            <a:r>
              <a:rPr lang="de-DE" altLang="de-DE" dirty="0"/>
              <a:t>Die Lage des Hafen Rotterdam</a:t>
            </a:r>
            <a:endParaRPr lang="de-AT" altLang="de-DE" dirty="0"/>
          </a:p>
        </p:txBody>
      </p:sp>
      <p:pic>
        <p:nvPicPr>
          <p:cNvPr id="3" name="Picture 2">
            <a:extLst>
              <a:ext uri="{FF2B5EF4-FFF2-40B4-BE49-F238E27FC236}">
                <a16:creationId xmlns:a16="http://schemas.microsoft.com/office/drawing/2014/main" id="{C28003A7-C475-BBFE-A029-688322548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8964613" cy="394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a16="http://schemas.microsoft.com/office/drawing/2014/main" id="{9521CA67-F7D8-9C42-0616-471EC1CF0095}"/>
              </a:ext>
            </a:extLst>
          </p:cNvPr>
          <p:cNvSpPr txBox="1">
            <a:spLocks noChangeArrowheads="1"/>
          </p:cNvSpPr>
          <p:nvPr/>
        </p:nvSpPr>
        <p:spPr bwMode="auto">
          <a:xfrm>
            <a:off x="-2773363" y="5354638"/>
            <a:ext cx="1793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Hafen Rotterdam</a:t>
            </a:r>
            <a:endParaRPr lang="de-AT" altLang="de-DE" sz="1800" b="0">
              <a:solidFill>
                <a:schemeClr val="tx1"/>
              </a:solidFill>
              <a:latin typeface="Calibri" panose="020F0502020204030204" pitchFamily="34" charset="0"/>
            </a:endParaRPr>
          </a:p>
        </p:txBody>
      </p:sp>
      <p:sp>
        <p:nvSpPr>
          <p:cNvPr id="5" name="Stern mit 5 Zacken 4">
            <a:extLst>
              <a:ext uri="{FF2B5EF4-FFF2-40B4-BE49-F238E27FC236}">
                <a16:creationId xmlns:a16="http://schemas.microsoft.com/office/drawing/2014/main" id="{9E45AE37-E610-1A0E-7AC2-61E7EDAC8B95}"/>
              </a:ext>
            </a:extLst>
          </p:cNvPr>
          <p:cNvSpPr/>
          <p:nvPr/>
        </p:nvSpPr>
        <p:spPr>
          <a:xfrm>
            <a:off x="4266282" y="2996952"/>
            <a:ext cx="216024" cy="216470"/>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33396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132C9B1-D63C-CE8E-21C1-FC512B891917}"/>
              </a:ext>
            </a:extLst>
          </p:cNvPr>
          <p:cNvSpPr>
            <a:spLocks noGrp="1"/>
          </p:cNvSpPr>
          <p:nvPr>
            <p:ph type="title"/>
          </p:nvPr>
        </p:nvSpPr>
        <p:spPr>
          <a:xfrm>
            <a:off x="457200" y="1006475"/>
            <a:ext cx="8229600" cy="677863"/>
          </a:xfrm>
        </p:spPr>
        <p:txBody>
          <a:bodyPr/>
          <a:lstStyle/>
          <a:p>
            <a:r>
              <a:rPr lang="de-DE" altLang="de-DE" dirty="0"/>
              <a:t>Fakten zum Hafen Rotterdam</a:t>
            </a:r>
            <a:endParaRPr lang="de-AT" altLang="de-DE" dirty="0"/>
          </a:p>
        </p:txBody>
      </p:sp>
      <p:sp>
        <p:nvSpPr>
          <p:cNvPr id="4" name="Textfeld 3">
            <a:extLst>
              <a:ext uri="{FF2B5EF4-FFF2-40B4-BE49-F238E27FC236}">
                <a16:creationId xmlns:a16="http://schemas.microsoft.com/office/drawing/2014/main" id="{051D590F-F47E-FCBF-6E61-AADDB2D884B9}"/>
              </a:ext>
            </a:extLst>
          </p:cNvPr>
          <p:cNvSpPr txBox="1">
            <a:spLocks noChangeArrowheads="1"/>
          </p:cNvSpPr>
          <p:nvPr/>
        </p:nvSpPr>
        <p:spPr bwMode="auto">
          <a:xfrm>
            <a:off x="558464" y="1916832"/>
            <a:ext cx="350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günstige Lage innerhalb Europas</a:t>
            </a:r>
          </a:p>
        </p:txBody>
      </p:sp>
      <p:sp>
        <p:nvSpPr>
          <p:cNvPr id="5" name="Textfeld 4">
            <a:extLst>
              <a:ext uri="{FF2B5EF4-FFF2-40B4-BE49-F238E27FC236}">
                <a16:creationId xmlns:a16="http://schemas.microsoft.com/office/drawing/2014/main" id="{28E2829B-5B38-73E7-B3B1-08C5876DB45F}"/>
              </a:ext>
            </a:extLst>
          </p:cNvPr>
          <p:cNvSpPr txBox="1">
            <a:spLocks noChangeArrowheads="1"/>
          </p:cNvSpPr>
          <p:nvPr/>
        </p:nvSpPr>
        <p:spPr bwMode="auto">
          <a:xfrm>
            <a:off x="558464" y="2257742"/>
            <a:ext cx="3589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bedeutendster Seehafen Europas</a:t>
            </a:r>
          </a:p>
        </p:txBody>
      </p:sp>
      <p:sp>
        <p:nvSpPr>
          <p:cNvPr id="6" name="Textfeld 5">
            <a:extLst>
              <a:ext uri="{FF2B5EF4-FFF2-40B4-BE49-F238E27FC236}">
                <a16:creationId xmlns:a16="http://schemas.microsoft.com/office/drawing/2014/main" id="{59FD906F-84C6-F0F4-FD13-3566CD4BC887}"/>
              </a:ext>
            </a:extLst>
          </p:cNvPr>
          <p:cNvSpPr txBox="1">
            <a:spLocks noChangeArrowheads="1"/>
          </p:cNvSpPr>
          <p:nvPr/>
        </p:nvSpPr>
        <p:spPr bwMode="auto">
          <a:xfrm>
            <a:off x="558464" y="2597065"/>
            <a:ext cx="7523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Beladen und Entladen der Schiffe mit von Computern gesteuerten Kränen</a:t>
            </a:r>
          </a:p>
        </p:txBody>
      </p:sp>
      <p:sp>
        <p:nvSpPr>
          <p:cNvPr id="7" name="Textfeld 6">
            <a:extLst>
              <a:ext uri="{FF2B5EF4-FFF2-40B4-BE49-F238E27FC236}">
                <a16:creationId xmlns:a16="http://schemas.microsoft.com/office/drawing/2014/main" id="{8AC5C65F-0C64-29DC-5791-834FFB2F8412}"/>
              </a:ext>
            </a:extLst>
          </p:cNvPr>
          <p:cNvSpPr txBox="1">
            <a:spLocks noChangeArrowheads="1"/>
          </p:cNvSpPr>
          <p:nvPr/>
        </p:nvSpPr>
        <p:spPr bwMode="auto">
          <a:xfrm>
            <a:off x="558464" y="2937421"/>
            <a:ext cx="5579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Import und Export von Stückgütern und Massengütern</a:t>
            </a:r>
            <a:endParaRPr lang="de-AT" altLang="de-DE" sz="1800" b="0" dirty="0">
              <a:solidFill>
                <a:schemeClr val="tx1"/>
              </a:solidFill>
              <a:latin typeface="Calibri" panose="020F0502020204030204" pitchFamily="34" charset="0"/>
            </a:endParaRPr>
          </a:p>
        </p:txBody>
      </p:sp>
      <p:sp>
        <p:nvSpPr>
          <p:cNvPr id="8" name="Textfeld 7">
            <a:extLst>
              <a:ext uri="{FF2B5EF4-FFF2-40B4-BE49-F238E27FC236}">
                <a16:creationId xmlns:a16="http://schemas.microsoft.com/office/drawing/2014/main" id="{557ED50B-27E4-C73E-1595-AF2D8FF7F01D}"/>
              </a:ext>
            </a:extLst>
          </p:cNvPr>
          <p:cNvSpPr txBox="1">
            <a:spLocks noChangeArrowheads="1"/>
          </p:cNvSpPr>
          <p:nvPr/>
        </p:nvSpPr>
        <p:spPr bwMode="auto">
          <a:xfrm>
            <a:off x="558464" y="3355959"/>
            <a:ext cx="3610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dirty="0">
                <a:solidFill>
                  <a:schemeClr val="tx1"/>
                </a:solidFill>
                <a:latin typeface="Calibri" panose="020F0502020204030204" pitchFamily="34" charset="0"/>
              </a:rPr>
              <a:t>Industriebetriebe in der Umgebung:</a:t>
            </a:r>
            <a:endParaRPr lang="de-AT" altLang="de-DE" sz="1800" dirty="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79AEA4BD-8CE2-4126-B642-F15D51FAC591}"/>
              </a:ext>
            </a:extLst>
          </p:cNvPr>
          <p:cNvSpPr txBox="1">
            <a:spLocks noChangeArrowheads="1"/>
          </p:cNvSpPr>
          <p:nvPr/>
        </p:nvSpPr>
        <p:spPr bwMode="auto">
          <a:xfrm>
            <a:off x="558464" y="3672917"/>
            <a:ext cx="714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Weiterverarbeitung von Rohstoffen und Energieträgern (Raffinerie …)</a:t>
            </a:r>
            <a:endParaRPr lang="de-AT" altLang="de-DE" sz="1800" b="0" dirty="0">
              <a:solidFill>
                <a:schemeClr val="tx1"/>
              </a:solidFill>
              <a:latin typeface="Calibri" panose="020F0502020204030204" pitchFamily="34" charset="0"/>
            </a:endParaRPr>
          </a:p>
        </p:txBody>
      </p:sp>
      <p:sp>
        <p:nvSpPr>
          <p:cNvPr id="10" name="Textfeld 9">
            <a:extLst>
              <a:ext uri="{FF2B5EF4-FFF2-40B4-BE49-F238E27FC236}">
                <a16:creationId xmlns:a16="http://schemas.microsoft.com/office/drawing/2014/main" id="{B29F1990-879E-8A21-EE0E-4B721EF67A05}"/>
              </a:ext>
            </a:extLst>
          </p:cNvPr>
          <p:cNvSpPr txBox="1">
            <a:spLocks noChangeArrowheads="1"/>
          </p:cNvSpPr>
          <p:nvPr/>
        </p:nvSpPr>
        <p:spPr bwMode="auto">
          <a:xfrm>
            <a:off x="558464" y="3979602"/>
            <a:ext cx="302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Erzeugung von Fertigwaren</a:t>
            </a:r>
            <a:endParaRPr lang="de-AT" altLang="de-DE" sz="1800" b="0" dirty="0">
              <a:solidFill>
                <a:schemeClr val="tx1"/>
              </a:solidFill>
              <a:latin typeface="Calibri" panose="020F0502020204030204" pitchFamily="34" charset="0"/>
            </a:endParaRPr>
          </a:p>
        </p:txBody>
      </p:sp>
      <p:grpSp>
        <p:nvGrpSpPr>
          <p:cNvPr id="17" name="Gruppieren 16">
            <a:extLst>
              <a:ext uri="{FF2B5EF4-FFF2-40B4-BE49-F238E27FC236}">
                <a16:creationId xmlns:a16="http://schemas.microsoft.com/office/drawing/2014/main" id="{D91FF103-FA37-8A37-B899-6A20AFAC123A}"/>
              </a:ext>
            </a:extLst>
          </p:cNvPr>
          <p:cNvGrpSpPr/>
          <p:nvPr/>
        </p:nvGrpSpPr>
        <p:grpSpPr>
          <a:xfrm>
            <a:off x="431911" y="4575802"/>
            <a:ext cx="2744220" cy="1815422"/>
            <a:chOff x="276919" y="4459748"/>
            <a:chExt cx="2744220" cy="1815422"/>
          </a:xfrm>
        </p:grpSpPr>
        <p:pic>
          <p:nvPicPr>
            <p:cNvPr id="2" name="Picture 2">
              <a:extLst>
                <a:ext uri="{FF2B5EF4-FFF2-40B4-BE49-F238E27FC236}">
                  <a16:creationId xmlns:a16="http://schemas.microsoft.com/office/drawing/2014/main" id="{90C2FC36-B977-FBCB-CB0B-AB4D6335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51"/>
            <a:stretch/>
          </p:blipFill>
          <p:spPr bwMode="auto">
            <a:xfrm>
              <a:off x="345771" y="4459748"/>
              <a:ext cx="2675368" cy="181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tern mit 5 Zacken 13">
              <a:extLst>
                <a:ext uri="{FF2B5EF4-FFF2-40B4-BE49-F238E27FC236}">
                  <a16:creationId xmlns:a16="http://schemas.microsoft.com/office/drawing/2014/main" id="{29488774-3972-FD82-978A-ECE5C8B9E627}"/>
                </a:ext>
              </a:extLst>
            </p:cNvPr>
            <p:cNvSpPr/>
            <p:nvPr/>
          </p:nvSpPr>
          <p:spPr>
            <a:xfrm>
              <a:off x="276919" y="4680411"/>
              <a:ext cx="198438" cy="225797"/>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sp>
        <p:nvSpPr>
          <p:cNvPr id="12" name="Textfeld 11">
            <a:extLst>
              <a:ext uri="{FF2B5EF4-FFF2-40B4-BE49-F238E27FC236}">
                <a16:creationId xmlns:a16="http://schemas.microsoft.com/office/drawing/2014/main" id="{BDBD272F-E984-21AA-F59C-8B256A79F01A}"/>
              </a:ext>
            </a:extLst>
          </p:cNvPr>
          <p:cNvSpPr txBox="1">
            <a:spLocks noChangeArrowheads="1"/>
          </p:cNvSpPr>
          <p:nvPr/>
        </p:nvSpPr>
        <p:spPr bwMode="auto">
          <a:xfrm>
            <a:off x="558464" y="1626716"/>
            <a:ext cx="2287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dirty="0">
                <a:solidFill>
                  <a:schemeClr val="tx1"/>
                </a:solidFill>
                <a:latin typeface="Calibri" panose="020F0502020204030204" pitchFamily="34" charset="0"/>
              </a:rPr>
              <a:t>Der Hafen Rotterdam:</a:t>
            </a:r>
            <a:endParaRPr lang="de-AT" altLang="de-DE" sz="1800" dirty="0">
              <a:solidFill>
                <a:schemeClr val="tx1"/>
              </a:solidFill>
              <a:latin typeface="Calibri" panose="020F0502020204030204" pitchFamily="34" charset="0"/>
            </a:endParaRPr>
          </a:p>
        </p:txBody>
      </p:sp>
      <p:pic>
        <p:nvPicPr>
          <p:cNvPr id="14" name="Grafik 13">
            <a:extLst>
              <a:ext uri="{FF2B5EF4-FFF2-40B4-BE49-F238E27FC236}">
                <a16:creationId xmlns:a16="http://schemas.microsoft.com/office/drawing/2014/main" id="{53F9D541-B472-F742-2528-6011341353CE}"/>
              </a:ext>
            </a:extLst>
          </p:cNvPr>
          <p:cNvPicPr>
            <a:picLocks noChangeAspect="1"/>
          </p:cNvPicPr>
          <p:nvPr/>
        </p:nvPicPr>
        <p:blipFill>
          <a:blip r:embed="rId3"/>
          <a:stretch>
            <a:fillRect/>
          </a:stretch>
        </p:blipFill>
        <p:spPr>
          <a:xfrm>
            <a:off x="6118984" y="4575802"/>
            <a:ext cx="2738462" cy="1813551"/>
          </a:xfrm>
          <a:prstGeom prst="rect">
            <a:avLst/>
          </a:prstGeom>
        </p:spPr>
      </p:pic>
      <p:pic>
        <p:nvPicPr>
          <p:cNvPr id="16" name="Grafik 15">
            <a:extLst>
              <a:ext uri="{FF2B5EF4-FFF2-40B4-BE49-F238E27FC236}">
                <a16:creationId xmlns:a16="http://schemas.microsoft.com/office/drawing/2014/main" id="{0AF17324-3522-D810-1A9F-D3A59864DFD9}"/>
              </a:ext>
            </a:extLst>
          </p:cNvPr>
          <p:cNvPicPr>
            <a:picLocks noChangeAspect="1"/>
          </p:cNvPicPr>
          <p:nvPr/>
        </p:nvPicPr>
        <p:blipFill>
          <a:blip r:embed="rId4"/>
          <a:stretch>
            <a:fillRect/>
          </a:stretch>
        </p:blipFill>
        <p:spPr>
          <a:xfrm>
            <a:off x="3277787" y="4580082"/>
            <a:ext cx="2706859" cy="1813551"/>
          </a:xfrm>
          <a:prstGeom prst="rect">
            <a:avLst/>
          </a:prstGeom>
        </p:spPr>
      </p:pic>
    </p:spTree>
    <p:extLst>
      <p:ext uri="{BB962C8B-B14F-4D97-AF65-F5344CB8AC3E}">
        <p14:creationId xmlns:p14="http://schemas.microsoft.com/office/powerpoint/2010/main" val="270443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a:t>
            </a:r>
            <a:r>
              <a:rPr lang="de-DE" altLang="de-DE" sz="1200" kern="0" dirty="0">
                <a:latin typeface="Arial" pitchFamily="34" charset="0"/>
              </a:rPr>
              <a:t>Thema „Schiffstransporte sind auch Dienstleistungen“ auf den Seiten 84 und 85 im Schulbuch </a:t>
            </a:r>
            <a:r>
              <a:rPr lang="de-DE" altLang="de-DE" sz="1200" i="1" kern="0" dirty="0">
                <a:latin typeface="Arial" pitchFamily="34" charset="0"/>
              </a:rPr>
              <a:t>unterwegs 2</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Kartographie: Freytag-Bernd und </a:t>
            </a:r>
            <a:r>
              <a:rPr lang="de-DE" altLang="de-DE" sz="1200" kern="0" dirty="0" err="1"/>
              <a:t>Artaria</a:t>
            </a:r>
            <a:r>
              <a:rPr lang="de-DE" altLang="de-DE" sz="1200" kern="0" dirty="0"/>
              <a:t> KG, Wien</a:t>
            </a:r>
          </a:p>
          <a:p>
            <a:pPr eaLnBrk="1" fontAlgn="auto" hangingPunct="1">
              <a:spcBef>
                <a:spcPts val="0"/>
              </a:spcBef>
              <a:spcAft>
                <a:spcPts val="0"/>
              </a:spcAft>
              <a:defRPr/>
            </a:pPr>
            <a:r>
              <a:rPr lang="de-DE" altLang="de-DE" sz="1200" kern="0" dirty="0"/>
              <a:t>Fotos: © </a:t>
            </a:r>
            <a:r>
              <a:rPr lang="de-DE" altLang="de-DE" sz="1200" kern="0" dirty="0" err="1"/>
              <a:t>Opla</a:t>
            </a:r>
            <a:r>
              <a:rPr lang="de-DE" altLang="de-DE" sz="1200" kern="0" dirty="0"/>
              <a:t> - iStockphoto.com; Bim / Getty Images;</a:t>
            </a: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Words>
  <Application>Microsoft Office PowerPoint</Application>
  <PresentationFormat>Bildschirmpräsentation (4:3)</PresentationFormat>
  <Paragraphs>31</Paragraphs>
  <Slides>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PoloBasisTB</vt:lpstr>
      <vt:lpstr>Syntax LT Std</vt:lpstr>
      <vt:lpstr>Wingdings</vt:lpstr>
      <vt:lpstr>Larissa</vt:lpstr>
      <vt:lpstr>Der Hafen Rotterdam</vt:lpstr>
      <vt:lpstr>Die Lage des Hafen Rotterdam</vt:lpstr>
      <vt:lpstr>Fakten zum Hafen Rotterdam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207</cp:revision>
  <dcterms:created xsi:type="dcterms:W3CDTF">2013-10-08T07:58:50Z</dcterms:created>
  <dcterms:modified xsi:type="dcterms:W3CDTF">2024-01-16T17:41:17Z</dcterms:modified>
</cp:coreProperties>
</file>