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302" r:id="rId2"/>
    <p:sldId id="300"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6600"/>
    <a:srgbClr val="DA9100"/>
    <a:srgbClr val="AAE5F8"/>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p:scale>
          <a:sx n="50" d="100"/>
          <a:sy n="50" d="100"/>
        </p:scale>
        <p:origin x="3342" y="137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05.09.2023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05.09.2023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05.09.2023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05.09.2023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05.09.2023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05.09.2023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05.09.2023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05.09.2023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05.09.2023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05.09.2023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05.09.2023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05.09.2023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05.09.2023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C839DD-E6C4-349F-62E8-BAB7451C05F6}"/>
              </a:ext>
            </a:extLst>
          </p:cNvPr>
          <p:cNvSpPr>
            <a:spLocks noGrp="1"/>
          </p:cNvSpPr>
          <p:nvPr>
            <p:ph type="title"/>
          </p:nvPr>
        </p:nvSpPr>
        <p:spPr>
          <a:xfrm>
            <a:off x="323850" y="2353052"/>
            <a:ext cx="8229600" cy="677108"/>
          </a:xfrm>
        </p:spPr>
        <p:txBody>
          <a:bodyPr/>
          <a:lstStyle/>
          <a:p>
            <a:r>
              <a:rPr lang="de-DE" dirty="0"/>
              <a:t>Dienstleistungen des Staates</a:t>
            </a:r>
            <a:endParaRPr lang="de-AT" altLang="de-DE" dirty="0"/>
          </a:p>
        </p:txBody>
      </p:sp>
    </p:spTree>
    <p:extLst>
      <p:ext uri="{BB962C8B-B14F-4D97-AF65-F5344CB8AC3E}">
        <p14:creationId xmlns:p14="http://schemas.microsoft.com/office/powerpoint/2010/main" val="4218627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4">
            <a:extLst>
              <a:ext uri="{FF2B5EF4-FFF2-40B4-BE49-F238E27FC236}">
                <a16:creationId xmlns:a16="http://schemas.microsoft.com/office/drawing/2014/main" id="{AC9DF72A-0F7C-58E3-1F4F-17E1AAF83AB6}"/>
              </a:ext>
            </a:extLst>
          </p:cNvPr>
          <p:cNvGraphicFramePr>
            <a:graphicFrameLocks noGrp="1"/>
          </p:cNvGraphicFramePr>
          <p:nvPr>
            <p:ph idx="1"/>
            <p:extLst>
              <p:ext uri="{D42A27DB-BD31-4B8C-83A1-F6EECF244321}">
                <p14:modId xmlns:p14="http://schemas.microsoft.com/office/powerpoint/2010/main" val="1193840607"/>
              </p:ext>
            </p:extLst>
          </p:nvPr>
        </p:nvGraphicFramePr>
        <p:xfrm>
          <a:off x="648680" y="1700808"/>
          <a:ext cx="2674528" cy="3835626"/>
        </p:xfrm>
        <a:graphic>
          <a:graphicData uri="http://schemas.openxmlformats.org/drawingml/2006/table">
            <a:tbl>
              <a:tblPr firstRow="1" bandRow="1">
                <a:tableStyleId>{5C22544A-7EE6-4342-B048-85BDC9FD1C3A}</a:tableStyleId>
              </a:tblPr>
              <a:tblGrid>
                <a:gridCol w="2674528">
                  <a:extLst>
                    <a:ext uri="{9D8B030D-6E8A-4147-A177-3AD203B41FA5}">
                      <a16:colId xmlns:a16="http://schemas.microsoft.com/office/drawing/2014/main" val="2029922321"/>
                    </a:ext>
                  </a:extLst>
                </a:gridCol>
              </a:tblGrid>
              <a:tr h="648072">
                <a:tc>
                  <a:txBody>
                    <a:bodyPr/>
                    <a:lstStyle/>
                    <a:p>
                      <a:r>
                        <a:rPr lang="de-DE" dirty="0"/>
                        <a:t>technische Infrastruktur</a:t>
                      </a:r>
                    </a:p>
                  </a:txBody>
                  <a:tcPr/>
                </a:tc>
                <a:extLst>
                  <a:ext uri="{0D108BD9-81ED-4DB2-BD59-A6C34878D82A}">
                    <a16:rowId xmlns:a16="http://schemas.microsoft.com/office/drawing/2014/main" val="1287211537"/>
                  </a:ext>
                </a:extLst>
              </a:tr>
              <a:tr h="531259">
                <a:tc>
                  <a:txBody>
                    <a:bodyPr/>
                    <a:lstStyle/>
                    <a:p>
                      <a:r>
                        <a:rPr lang="de-DE" dirty="0"/>
                        <a:t>Mobilfunk</a:t>
                      </a:r>
                    </a:p>
                  </a:txBody>
                  <a:tcPr/>
                </a:tc>
                <a:extLst>
                  <a:ext uri="{0D108BD9-81ED-4DB2-BD59-A6C34878D82A}">
                    <a16:rowId xmlns:a16="http://schemas.microsoft.com/office/drawing/2014/main" val="1414776898"/>
                  </a:ext>
                </a:extLst>
              </a:tr>
              <a:tr h="531259">
                <a:tc>
                  <a:txBody>
                    <a:bodyPr/>
                    <a:lstStyle/>
                    <a:p>
                      <a:r>
                        <a:rPr lang="de-DE" dirty="0"/>
                        <a:t>Stromnetz</a:t>
                      </a:r>
                    </a:p>
                  </a:txBody>
                  <a:tcPr/>
                </a:tc>
                <a:extLst>
                  <a:ext uri="{0D108BD9-81ED-4DB2-BD59-A6C34878D82A}">
                    <a16:rowId xmlns:a16="http://schemas.microsoft.com/office/drawing/2014/main" val="833106001"/>
                  </a:ext>
                </a:extLst>
              </a:tr>
              <a:tr h="531259">
                <a:tc>
                  <a:txBody>
                    <a:bodyPr/>
                    <a:lstStyle/>
                    <a:p>
                      <a:r>
                        <a:rPr lang="de-DE" dirty="0"/>
                        <a:t>Bahnverkehr</a:t>
                      </a:r>
                    </a:p>
                  </a:txBody>
                  <a:tcPr/>
                </a:tc>
                <a:extLst>
                  <a:ext uri="{0D108BD9-81ED-4DB2-BD59-A6C34878D82A}">
                    <a16:rowId xmlns:a16="http://schemas.microsoft.com/office/drawing/2014/main" val="2276709117"/>
                  </a:ext>
                </a:extLst>
              </a:tr>
              <a:tr h="531259">
                <a:tc>
                  <a:txBody>
                    <a:bodyPr/>
                    <a:lstStyle/>
                    <a:p>
                      <a:r>
                        <a:rPr lang="de-DE" dirty="0"/>
                        <a:t>Straßenbau</a:t>
                      </a:r>
                    </a:p>
                  </a:txBody>
                  <a:tcPr/>
                </a:tc>
                <a:extLst>
                  <a:ext uri="{0D108BD9-81ED-4DB2-BD59-A6C34878D82A}">
                    <a16:rowId xmlns:a16="http://schemas.microsoft.com/office/drawing/2014/main" val="4130776365"/>
                  </a:ext>
                </a:extLst>
              </a:tr>
              <a:tr h="531259">
                <a:tc>
                  <a:txBody>
                    <a:bodyPr/>
                    <a:lstStyle/>
                    <a:p>
                      <a:r>
                        <a:rPr lang="de-DE" dirty="0"/>
                        <a:t>Kanalisation</a:t>
                      </a:r>
                    </a:p>
                  </a:txBody>
                  <a:tcPr/>
                </a:tc>
                <a:extLst>
                  <a:ext uri="{0D108BD9-81ED-4DB2-BD59-A6C34878D82A}">
                    <a16:rowId xmlns:a16="http://schemas.microsoft.com/office/drawing/2014/main" val="243786974"/>
                  </a:ext>
                </a:extLst>
              </a:tr>
              <a:tr h="531259">
                <a:tc>
                  <a:txBody>
                    <a:bodyPr/>
                    <a:lstStyle/>
                    <a:p>
                      <a:r>
                        <a:rPr lang="de-DE" dirty="0"/>
                        <a:t>…</a:t>
                      </a:r>
                    </a:p>
                  </a:txBody>
                  <a:tcPr/>
                </a:tc>
                <a:extLst>
                  <a:ext uri="{0D108BD9-81ED-4DB2-BD59-A6C34878D82A}">
                    <a16:rowId xmlns:a16="http://schemas.microsoft.com/office/drawing/2014/main" val="2639625441"/>
                  </a:ext>
                </a:extLst>
              </a:tr>
            </a:tbl>
          </a:graphicData>
        </a:graphic>
      </p:graphicFrame>
      <p:sp>
        <p:nvSpPr>
          <p:cNvPr id="31" name="Titel 1">
            <a:extLst>
              <a:ext uri="{FF2B5EF4-FFF2-40B4-BE49-F238E27FC236}">
                <a16:creationId xmlns:a16="http://schemas.microsoft.com/office/drawing/2014/main" id="{8638E8EA-0BB1-3880-BF41-CB920CE26505}"/>
              </a:ext>
            </a:extLst>
          </p:cNvPr>
          <p:cNvSpPr>
            <a:spLocks noGrp="1"/>
          </p:cNvSpPr>
          <p:nvPr>
            <p:ph type="title"/>
          </p:nvPr>
        </p:nvSpPr>
        <p:spPr>
          <a:xfrm>
            <a:off x="646770" y="802179"/>
            <a:ext cx="8023584" cy="677108"/>
          </a:xfrm>
        </p:spPr>
        <p:txBody>
          <a:bodyPr/>
          <a:lstStyle/>
          <a:p>
            <a:r>
              <a:rPr lang="de-DE" dirty="0"/>
              <a:t>Dienstleistungen des Staates</a:t>
            </a:r>
            <a:endParaRPr lang="de-AT" altLang="de-DE" dirty="0"/>
          </a:p>
        </p:txBody>
      </p:sp>
      <p:sp>
        <p:nvSpPr>
          <p:cNvPr id="32" name="Titel 1">
            <a:extLst>
              <a:ext uri="{FF2B5EF4-FFF2-40B4-BE49-F238E27FC236}">
                <a16:creationId xmlns:a16="http://schemas.microsoft.com/office/drawing/2014/main" id="{5DECBC79-A717-04C9-8DC8-BB4229EEB8DD}"/>
              </a:ext>
            </a:extLst>
          </p:cNvPr>
          <p:cNvSpPr txBox="1">
            <a:spLocks/>
          </p:cNvSpPr>
          <p:nvPr/>
        </p:nvSpPr>
        <p:spPr bwMode="auto">
          <a:xfrm>
            <a:off x="646770" y="5870176"/>
            <a:ext cx="80235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r>
              <a:rPr lang="de-DE" sz="2000" dirty="0"/>
              <a:t>Diese Dienstleistungen werden vom Staat erledigt oder beauftragt.</a:t>
            </a:r>
            <a:endParaRPr lang="de-AT" altLang="de-DE" sz="2000" dirty="0"/>
          </a:p>
        </p:txBody>
      </p:sp>
      <p:graphicFrame>
        <p:nvGraphicFramePr>
          <p:cNvPr id="34" name="Tabelle 4">
            <a:extLst>
              <a:ext uri="{FF2B5EF4-FFF2-40B4-BE49-F238E27FC236}">
                <a16:creationId xmlns:a16="http://schemas.microsoft.com/office/drawing/2014/main" id="{9B076A40-1465-1DDE-C925-B408A56C31C5}"/>
              </a:ext>
            </a:extLst>
          </p:cNvPr>
          <p:cNvGraphicFramePr>
            <a:graphicFrameLocks/>
          </p:cNvGraphicFramePr>
          <p:nvPr>
            <p:extLst>
              <p:ext uri="{D42A27DB-BD31-4B8C-83A1-F6EECF244321}">
                <p14:modId xmlns:p14="http://schemas.microsoft.com/office/powerpoint/2010/main" val="1009563846"/>
              </p:ext>
            </p:extLst>
          </p:nvPr>
        </p:nvGraphicFramePr>
        <p:xfrm>
          <a:off x="6025864" y="1700808"/>
          <a:ext cx="2674528" cy="3827634"/>
        </p:xfrm>
        <a:graphic>
          <a:graphicData uri="http://schemas.openxmlformats.org/drawingml/2006/table">
            <a:tbl>
              <a:tblPr firstRow="1" bandRow="1">
                <a:tableStyleId>{5C22544A-7EE6-4342-B048-85BDC9FD1C3A}</a:tableStyleId>
              </a:tblPr>
              <a:tblGrid>
                <a:gridCol w="2674528">
                  <a:extLst>
                    <a:ext uri="{9D8B030D-6E8A-4147-A177-3AD203B41FA5}">
                      <a16:colId xmlns:a16="http://schemas.microsoft.com/office/drawing/2014/main" val="613720964"/>
                    </a:ext>
                  </a:extLst>
                </a:gridCol>
              </a:tblGrid>
              <a:tr h="531259">
                <a:tc>
                  <a:txBody>
                    <a:bodyPr/>
                    <a:lstStyle/>
                    <a:p>
                      <a:r>
                        <a:rPr lang="de-DE" dirty="0"/>
                        <a:t>Sicherheit und </a:t>
                      </a:r>
                      <a:br>
                        <a:rPr lang="de-DE" dirty="0"/>
                      </a:br>
                      <a:r>
                        <a:rPr lang="de-DE" dirty="0"/>
                        <a:t>öffentliche Verwaltung</a:t>
                      </a:r>
                    </a:p>
                  </a:txBody>
                  <a:tcPr/>
                </a:tc>
                <a:extLst>
                  <a:ext uri="{0D108BD9-81ED-4DB2-BD59-A6C34878D82A}">
                    <a16:rowId xmlns:a16="http://schemas.microsoft.com/office/drawing/2014/main" val="1287211537"/>
                  </a:ext>
                </a:extLst>
              </a:tr>
              <a:tr h="531259">
                <a:tc>
                  <a:txBody>
                    <a:bodyPr/>
                    <a:lstStyle/>
                    <a:p>
                      <a:r>
                        <a:rPr lang="de-DE" dirty="0"/>
                        <a:t>Polizei</a:t>
                      </a:r>
                    </a:p>
                  </a:txBody>
                  <a:tcPr/>
                </a:tc>
                <a:extLst>
                  <a:ext uri="{0D108BD9-81ED-4DB2-BD59-A6C34878D82A}">
                    <a16:rowId xmlns:a16="http://schemas.microsoft.com/office/drawing/2014/main" val="1414776898"/>
                  </a:ext>
                </a:extLst>
              </a:tr>
              <a:tr h="531259">
                <a:tc>
                  <a:txBody>
                    <a:bodyPr/>
                    <a:lstStyle/>
                    <a:p>
                      <a:r>
                        <a:rPr lang="de-DE" dirty="0"/>
                        <a:t>Gerichte</a:t>
                      </a:r>
                    </a:p>
                  </a:txBody>
                  <a:tcPr/>
                </a:tc>
                <a:extLst>
                  <a:ext uri="{0D108BD9-81ED-4DB2-BD59-A6C34878D82A}">
                    <a16:rowId xmlns:a16="http://schemas.microsoft.com/office/drawing/2014/main" val="833106001"/>
                  </a:ext>
                </a:extLst>
              </a:tr>
              <a:tr h="531259">
                <a:tc>
                  <a:txBody>
                    <a:bodyPr/>
                    <a:lstStyle/>
                    <a:p>
                      <a:r>
                        <a:rPr lang="de-DE" dirty="0"/>
                        <a:t>Landesverteidigung</a:t>
                      </a:r>
                    </a:p>
                  </a:txBody>
                  <a:tcPr/>
                </a:tc>
                <a:extLst>
                  <a:ext uri="{0D108BD9-81ED-4DB2-BD59-A6C34878D82A}">
                    <a16:rowId xmlns:a16="http://schemas.microsoft.com/office/drawing/2014/main" val="2276709117"/>
                  </a:ext>
                </a:extLst>
              </a:tr>
              <a:tr h="531259">
                <a:tc>
                  <a:txBody>
                    <a:bodyPr/>
                    <a:lstStyle/>
                    <a:p>
                      <a:r>
                        <a:rPr lang="de-DE" dirty="0"/>
                        <a:t>Passamt</a:t>
                      </a:r>
                    </a:p>
                  </a:txBody>
                  <a:tcPr/>
                </a:tc>
                <a:extLst>
                  <a:ext uri="{0D108BD9-81ED-4DB2-BD59-A6C34878D82A}">
                    <a16:rowId xmlns:a16="http://schemas.microsoft.com/office/drawing/2014/main" val="4130776365"/>
                  </a:ext>
                </a:extLst>
              </a:tr>
              <a:tr h="531259">
                <a:tc>
                  <a:txBody>
                    <a:bodyPr/>
                    <a:lstStyle/>
                    <a:p>
                      <a:r>
                        <a:rPr lang="de-DE" dirty="0"/>
                        <a:t>Müllentsorgung</a:t>
                      </a:r>
                    </a:p>
                  </a:txBody>
                  <a:tcPr/>
                </a:tc>
                <a:extLst>
                  <a:ext uri="{0D108BD9-81ED-4DB2-BD59-A6C34878D82A}">
                    <a16:rowId xmlns:a16="http://schemas.microsoft.com/office/drawing/2014/main" val="243786974"/>
                  </a:ext>
                </a:extLst>
              </a:tr>
              <a:tr h="531259">
                <a:tc>
                  <a:txBody>
                    <a:bodyPr/>
                    <a:lstStyle/>
                    <a:p>
                      <a:r>
                        <a:rPr lang="de-DE" dirty="0"/>
                        <a:t>…</a:t>
                      </a:r>
                    </a:p>
                  </a:txBody>
                  <a:tcPr/>
                </a:tc>
                <a:extLst>
                  <a:ext uri="{0D108BD9-81ED-4DB2-BD59-A6C34878D82A}">
                    <a16:rowId xmlns:a16="http://schemas.microsoft.com/office/drawing/2014/main" val="2639625441"/>
                  </a:ext>
                </a:extLst>
              </a:tr>
            </a:tbl>
          </a:graphicData>
        </a:graphic>
      </p:graphicFrame>
      <p:graphicFrame>
        <p:nvGraphicFramePr>
          <p:cNvPr id="35" name="Tabelle 4">
            <a:extLst>
              <a:ext uri="{FF2B5EF4-FFF2-40B4-BE49-F238E27FC236}">
                <a16:creationId xmlns:a16="http://schemas.microsoft.com/office/drawing/2014/main" id="{5B21697E-D0FD-C8E3-CD06-1C33D108CF42}"/>
              </a:ext>
            </a:extLst>
          </p:cNvPr>
          <p:cNvGraphicFramePr>
            <a:graphicFrameLocks/>
          </p:cNvGraphicFramePr>
          <p:nvPr>
            <p:extLst>
              <p:ext uri="{D42A27DB-BD31-4B8C-83A1-F6EECF244321}">
                <p14:modId xmlns:p14="http://schemas.microsoft.com/office/powerpoint/2010/main" val="3225612689"/>
              </p:ext>
            </p:extLst>
          </p:nvPr>
        </p:nvGraphicFramePr>
        <p:xfrm>
          <a:off x="3337272" y="1700808"/>
          <a:ext cx="2674528" cy="3835626"/>
        </p:xfrm>
        <a:graphic>
          <a:graphicData uri="http://schemas.openxmlformats.org/drawingml/2006/table">
            <a:tbl>
              <a:tblPr firstRow="1" bandRow="1">
                <a:tableStyleId>{5C22544A-7EE6-4342-B048-85BDC9FD1C3A}</a:tableStyleId>
              </a:tblPr>
              <a:tblGrid>
                <a:gridCol w="2674528">
                  <a:extLst>
                    <a:ext uri="{9D8B030D-6E8A-4147-A177-3AD203B41FA5}">
                      <a16:colId xmlns:a16="http://schemas.microsoft.com/office/drawing/2014/main" val="3346741636"/>
                    </a:ext>
                  </a:extLst>
                </a:gridCol>
              </a:tblGrid>
              <a:tr h="648072">
                <a:tc>
                  <a:txBody>
                    <a:bodyPr/>
                    <a:lstStyle/>
                    <a:p>
                      <a:r>
                        <a:rPr lang="de-DE" dirty="0"/>
                        <a:t>soziale Infrastruktur</a:t>
                      </a:r>
                    </a:p>
                  </a:txBody>
                  <a:tcPr/>
                </a:tc>
                <a:extLst>
                  <a:ext uri="{0D108BD9-81ED-4DB2-BD59-A6C34878D82A}">
                    <a16:rowId xmlns:a16="http://schemas.microsoft.com/office/drawing/2014/main" val="1287211537"/>
                  </a:ext>
                </a:extLst>
              </a:tr>
              <a:tr h="531259">
                <a:tc>
                  <a:txBody>
                    <a:bodyPr/>
                    <a:lstStyle/>
                    <a:p>
                      <a:r>
                        <a:rPr lang="de-DE" dirty="0"/>
                        <a:t>Schulen</a:t>
                      </a:r>
                    </a:p>
                  </a:txBody>
                  <a:tcPr/>
                </a:tc>
                <a:extLst>
                  <a:ext uri="{0D108BD9-81ED-4DB2-BD59-A6C34878D82A}">
                    <a16:rowId xmlns:a16="http://schemas.microsoft.com/office/drawing/2014/main" val="1414776898"/>
                  </a:ext>
                </a:extLst>
              </a:tr>
              <a:tr h="531259">
                <a:tc>
                  <a:txBody>
                    <a:bodyPr/>
                    <a:lstStyle/>
                    <a:p>
                      <a:r>
                        <a:rPr lang="de-DE" dirty="0"/>
                        <a:t>Krankenhäuser</a:t>
                      </a:r>
                    </a:p>
                  </a:txBody>
                  <a:tcPr/>
                </a:tc>
                <a:extLst>
                  <a:ext uri="{0D108BD9-81ED-4DB2-BD59-A6C34878D82A}">
                    <a16:rowId xmlns:a16="http://schemas.microsoft.com/office/drawing/2014/main" val="833106001"/>
                  </a:ext>
                </a:extLst>
              </a:tr>
              <a:tr h="531259">
                <a:tc>
                  <a:txBody>
                    <a:bodyPr/>
                    <a:lstStyle/>
                    <a:p>
                      <a:r>
                        <a:rPr lang="de-DE" dirty="0"/>
                        <a:t>Bibliotheken</a:t>
                      </a:r>
                    </a:p>
                  </a:txBody>
                  <a:tcPr/>
                </a:tc>
                <a:extLst>
                  <a:ext uri="{0D108BD9-81ED-4DB2-BD59-A6C34878D82A}">
                    <a16:rowId xmlns:a16="http://schemas.microsoft.com/office/drawing/2014/main" val="2276709117"/>
                  </a:ext>
                </a:extLst>
              </a:tr>
              <a:tr h="531259">
                <a:tc>
                  <a:txBody>
                    <a:bodyPr/>
                    <a:lstStyle/>
                    <a:p>
                      <a:r>
                        <a:rPr lang="de-DE" dirty="0"/>
                        <a:t>Theater und Museen</a:t>
                      </a:r>
                    </a:p>
                  </a:txBody>
                  <a:tcPr/>
                </a:tc>
                <a:extLst>
                  <a:ext uri="{0D108BD9-81ED-4DB2-BD59-A6C34878D82A}">
                    <a16:rowId xmlns:a16="http://schemas.microsoft.com/office/drawing/2014/main" val="4130776365"/>
                  </a:ext>
                </a:extLst>
              </a:tr>
              <a:tr h="531259">
                <a:tc>
                  <a:txBody>
                    <a:bodyPr/>
                    <a:lstStyle/>
                    <a:p>
                      <a:r>
                        <a:rPr lang="de-DE" dirty="0"/>
                        <a:t>Pflege / Erhalt von Parks</a:t>
                      </a:r>
                    </a:p>
                  </a:txBody>
                  <a:tcPr/>
                </a:tc>
                <a:extLst>
                  <a:ext uri="{0D108BD9-81ED-4DB2-BD59-A6C34878D82A}">
                    <a16:rowId xmlns:a16="http://schemas.microsoft.com/office/drawing/2014/main" val="243786974"/>
                  </a:ext>
                </a:extLst>
              </a:tr>
              <a:tr h="531259">
                <a:tc>
                  <a:txBody>
                    <a:bodyPr/>
                    <a:lstStyle/>
                    <a:p>
                      <a:r>
                        <a:rPr lang="de-DE" dirty="0"/>
                        <a:t>…</a:t>
                      </a:r>
                    </a:p>
                  </a:txBody>
                  <a:tcPr/>
                </a:tc>
                <a:extLst>
                  <a:ext uri="{0D108BD9-81ED-4DB2-BD59-A6C34878D82A}">
                    <a16:rowId xmlns:a16="http://schemas.microsoft.com/office/drawing/2014/main" val="2639625441"/>
                  </a:ext>
                </a:extLst>
              </a:tr>
            </a:tbl>
          </a:graphicData>
        </a:graphic>
      </p:graphicFrame>
    </p:spTree>
    <p:extLst>
      <p:ext uri="{BB962C8B-B14F-4D97-AF65-F5344CB8AC3E}">
        <p14:creationId xmlns:p14="http://schemas.microsoft.com/office/powerpoint/2010/main" val="186043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„Dienstleistungen des Staates“ auf den Seiten 66 und 67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232</Words>
  <Application>Microsoft Office PowerPoint</Application>
  <PresentationFormat>Bildschirmpräsentation (4:3)</PresentationFormat>
  <Paragraphs>43</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Dienstleistungen des Staates</vt:lpstr>
      <vt:lpstr>Dienstleistungen des Staates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211</cp:revision>
  <dcterms:created xsi:type="dcterms:W3CDTF">2013-10-08T07:58:50Z</dcterms:created>
  <dcterms:modified xsi:type="dcterms:W3CDTF">2023-09-05T07:17:11Z</dcterms:modified>
</cp:coreProperties>
</file>