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80" r:id="rId3"/>
    <p:sldId id="281" r:id="rId4"/>
    <p:sldId id="282" r:id="rId5"/>
    <p:sldId id="287" r:id="rId6"/>
    <p:sldId id="286" r:id="rId7"/>
    <p:sldId id="285" r:id="rId8"/>
    <p:sldId id="284" r:id="rId9"/>
    <p:sldId id="288" r:id="rId10"/>
    <p:sldId id="292" r:id="rId11"/>
    <p:sldId id="291" r:id="rId12"/>
    <p:sldId id="290" r:id="rId13"/>
    <p:sldId id="289" r:id="rId14"/>
    <p:sldId id="279" r:id="rId15"/>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536"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12.10.2022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14</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ext Box 10"/>
          <p:cNvSpPr txBox="1">
            <a:spLocks noChangeArrowheads="1"/>
          </p:cNvSpPr>
          <p:nvPr/>
        </p:nvSpPr>
        <p:spPr bwMode="auto">
          <a:xfrm>
            <a:off x="1601824" y="2459504"/>
            <a:ext cx="594035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a:solidFill>
                  <a:srgbClr val="333333"/>
                </a:solidFill>
              </a:rPr>
              <a:t>Der große Tempel von Tenochtitlán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chemeClr val="tx1"/>
                </a:solidFill>
              </a:rPr>
              <a:t>Auf diesem Relief sind auf rotem Hintergrund die sogenannten Adlerkrieger dargestellt. Sie waren eine Eliteeinheit der aztekischen Armee. Neben dem Kampf war es auch ihre Aufgabe, die Gegner auszuspionieren.</a:t>
            </a:r>
          </a:p>
        </p:txBody>
      </p:sp>
      <p:pic>
        <p:nvPicPr>
          <p:cNvPr id="5" name="Grafik 4" descr="Ein Bild, das Ziegelstein, Baumaterial enthält.&#10;&#10;Automatisch generierte Beschreibung">
            <a:extLst>
              <a:ext uri="{FF2B5EF4-FFF2-40B4-BE49-F238E27FC236}">
                <a16:creationId xmlns:a16="http://schemas.microsoft.com/office/drawing/2014/main" id="{B64CF9B6-6364-0895-123C-B8525A2FB55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995"/>
          <a:stretch/>
        </p:blipFill>
        <p:spPr>
          <a:xfrm>
            <a:off x="516376" y="623880"/>
            <a:ext cx="8123800" cy="5199507"/>
          </a:xfrm>
          <a:prstGeom prst="rect">
            <a:avLst/>
          </a:prstGeom>
        </p:spPr>
      </p:pic>
    </p:spTree>
    <p:extLst>
      <p:ext uri="{BB962C8B-B14F-4D97-AF65-F5344CB8AC3E}">
        <p14:creationId xmlns:p14="http://schemas.microsoft.com/office/powerpoint/2010/main" val="2555452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chemeClr val="tx1"/>
                </a:solidFill>
              </a:rPr>
              <a:t>Bei den Ausgrabungen wurde ein Froschaltar gefunden. Frösche waren ein Symbol für Wasser. Die Menschen glaubten, dass ihr Gequake Regen ankündigte.</a:t>
            </a:r>
            <a:endParaRPr lang="de-AT" sz="800" b="1" dirty="0">
              <a:solidFill>
                <a:srgbClr val="FF0000"/>
              </a:solidFill>
            </a:endParaRPr>
          </a:p>
        </p:txBody>
      </p:sp>
      <p:pic>
        <p:nvPicPr>
          <p:cNvPr id="5" name="Grafik 4" descr="Ein Bild, das Rock, Baumaterial, Ziegelstein, felsig enthält.&#10;&#10;Automatisch generierte Beschreibung">
            <a:extLst>
              <a:ext uri="{FF2B5EF4-FFF2-40B4-BE49-F238E27FC236}">
                <a16:creationId xmlns:a16="http://schemas.microsoft.com/office/drawing/2014/main" id="{EE6BF264-B90F-55A2-A2C5-F19EB517BB5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4235"/>
          <a:stretch/>
        </p:blipFill>
        <p:spPr>
          <a:xfrm>
            <a:off x="516376" y="626494"/>
            <a:ext cx="8123800" cy="5196893"/>
          </a:xfrm>
          <a:prstGeom prst="rect">
            <a:avLst/>
          </a:prstGeom>
        </p:spPr>
      </p:pic>
    </p:spTree>
    <p:extLst>
      <p:ext uri="{BB962C8B-B14F-4D97-AF65-F5344CB8AC3E}">
        <p14:creationId xmlns:p14="http://schemas.microsoft.com/office/powerpoint/2010/main" val="2446067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etwa sechs Meter lange „gefiederte Schlange“ war dem Gott Quetzalcoatl gewidmet. </a:t>
            </a:r>
            <a:r>
              <a:rPr lang="de-AT" altLang="de-DE" sz="1400" dirty="0">
                <a:solidFill>
                  <a:srgbClr val="333333"/>
                </a:solidFill>
              </a:rPr>
              <a:t>Dieser wurde als Schöpfergott, aber auch als Gott des Windes verehrt. </a:t>
            </a:r>
            <a:r>
              <a:rPr lang="de-DE" altLang="de-DE" sz="1400" dirty="0">
                <a:solidFill>
                  <a:srgbClr val="333333"/>
                </a:solidFill>
              </a:rPr>
              <a:t>Die Schlange sollte vermutlich den Eingang zum Tempel bewachen.</a:t>
            </a:r>
          </a:p>
        </p:txBody>
      </p:sp>
      <p:pic>
        <p:nvPicPr>
          <p:cNvPr id="5" name="Grafik 4" descr="Ein Bild, das draußen, Boden, Himmel, Gebäude enthält.&#10;&#10;Automatisch generierte Beschreibung">
            <a:extLst>
              <a:ext uri="{FF2B5EF4-FFF2-40B4-BE49-F238E27FC236}">
                <a16:creationId xmlns:a16="http://schemas.microsoft.com/office/drawing/2014/main" id="{5FCF6A50-1BD8-2D1C-B10E-FBDCC1B3C5B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65"/>
          <a:stretch/>
        </p:blipFill>
        <p:spPr>
          <a:xfrm>
            <a:off x="516376" y="620689"/>
            <a:ext cx="8123800" cy="5202698"/>
          </a:xfrm>
          <a:prstGeom prst="rect">
            <a:avLst/>
          </a:prstGeom>
        </p:spPr>
      </p:pic>
    </p:spTree>
    <p:extLst>
      <p:ext uri="{BB962C8B-B14F-4D97-AF65-F5344CB8AC3E}">
        <p14:creationId xmlns:p14="http://schemas.microsoft.com/office/powerpoint/2010/main" val="650339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Auf dem Gelände des </a:t>
            </a:r>
            <a:r>
              <a:rPr lang="de-AT" altLang="de-DE" sz="1400" dirty="0" err="1">
                <a:solidFill>
                  <a:srgbClr val="333333"/>
                </a:solidFill>
              </a:rPr>
              <a:t>Templo</a:t>
            </a:r>
            <a:r>
              <a:rPr lang="de-AT" altLang="de-DE" sz="1400" dirty="0">
                <a:solidFill>
                  <a:srgbClr val="333333"/>
                </a:solidFill>
              </a:rPr>
              <a:t> Mayor gab es auch einen Ballspielplatz. Ziel des Spieles war es, einen Kautschukball durch Steinringe zu werfen. Dabei durfte der Ball nur mit der Hüfte gespielt werden. Anlässlich der Feierlichkeiten zum  Tag der Toten wurde im Zentrum von Mexiko City ein Spiel nachgestellt.</a:t>
            </a:r>
            <a:endParaRPr lang="de-DE" altLang="de-DE" sz="1400" dirty="0">
              <a:solidFill>
                <a:srgbClr val="333333"/>
              </a:solidFill>
            </a:endParaRPr>
          </a:p>
        </p:txBody>
      </p:sp>
      <p:pic>
        <p:nvPicPr>
          <p:cNvPr id="5" name="Grafik 4" descr="Ein Bild, das Text, Boden enthält.&#10;&#10;Automatisch generierte Beschreibung">
            <a:extLst>
              <a:ext uri="{FF2B5EF4-FFF2-40B4-BE49-F238E27FC236}">
                <a16:creationId xmlns:a16="http://schemas.microsoft.com/office/drawing/2014/main" id="{1F1CC5D8-0AF3-0F7C-9F3F-49D439B7509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885"/>
          <a:stretch/>
        </p:blipFill>
        <p:spPr>
          <a:xfrm>
            <a:off x="521687" y="620690"/>
            <a:ext cx="8118489" cy="5202698"/>
          </a:xfrm>
          <a:prstGeom prst="rect">
            <a:avLst/>
          </a:prstGeom>
        </p:spPr>
      </p:pic>
    </p:spTree>
    <p:extLst>
      <p:ext uri="{BB962C8B-B14F-4D97-AF65-F5344CB8AC3E}">
        <p14:creationId xmlns:p14="http://schemas.microsoft.com/office/powerpoint/2010/main" val="2859879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 Bausteine-Bilderreise „Der große Tempel von Tenochtitlán“ bietet sich als anschaulicher Einstieg zu Schulbuch Seite 86/87 an bzw. kann zur Vertiefung der Inhalte herangezogen werden.</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Fotos: Folie 2: ZU_09/ iStockphoto.com; Folie 3: g01xm / iStockphoto.com; Folie 4, 8, 11, 12: </a:t>
            </a:r>
            <a:r>
              <a:rPr lang="de-DE" altLang="de-DE" sz="1200" b="0" dirty="0" err="1">
                <a:solidFill>
                  <a:schemeClr val="tx1"/>
                </a:solidFill>
              </a:rPr>
              <a:t>stockcam</a:t>
            </a:r>
            <a:r>
              <a:rPr lang="de-DE" altLang="de-DE" sz="1200" b="0" dirty="0">
                <a:solidFill>
                  <a:schemeClr val="tx1"/>
                </a:solidFill>
              </a:rPr>
              <a:t>/ iStockphoto.com; Folie 5: Darko </a:t>
            </a:r>
            <a:r>
              <a:rPr lang="de-DE" altLang="de-DE" sz="1200" b="0" dirty="0" err="1">
                <a:solidFill>
                  <a:schemeClr val="tx1"/>
                </a:solidFill>
              </a:rPr>
              <a:t>Mlinarevic</a:t>
            </a:r>
            <a:r>
              <a:rPr lang="de-DE" altLang="de-DE" sz="1200" b="0" dirty="0">
                <a:solidFill>
                  <a:schemeClr val="tx1"/>
                </a:solidFill>
              </a:rPr>
              <a:t> / iStockphoto.com; Folie 6: </a:t>
            </a:r>
            <a:r>
              <a:rPr lang="de-DE" altLang="de-DE" sz="1200" b="0" dirty="0" err="1">
                <a:solidFill>
                  <a:schemeClr val="tx1"/>
                </a:solidFill>
              </a:rPr>
              <a:t>PeterHermesFurian</a:t>
            </a:r>
            <a:r>
              <a:rPr lang="de-DE" altLang="de-DE" sz="1200" b="0" dirty="0">
                <a:solidFill>
                  <a:schemeClr val="tx1"/>
                </a:solidFill>
              </a:rPr>
              <a:t> / iStockphoto.com; </a:t>
            </a:r>
            <a:r>
              <a:rPr lang="de-DE" altLang="de-DE" sz="1200" b="0" dirty="0" err="1">
                <a:solidFill>
                  <a:schemeClr val="tx1"/>
                </a:solidFill>
              </a:rPr>
              <a:t>CTRd</a:t>
            </a:r>
            <a:r>
              <a:rPr lang="de-DE" altLang="de-DE" sz="1200" b="0" dirty="0">
                <a:solidFill>
                  <a:schemeClr val="tx1"/>
                </a:solidFill>
              </a:rPr>
              <a:t> / iStockphoto.com; Folie 7: </a:t>
            </a:r>
            <a:r>
              <a:rPr lang="de-DE" altLang="de-DE" sz="1200" b="0" dirty="0" err="1">
                <a:solidFill>
                  <a:schemeClr val="tx1"/>
                </a:solidFill>
              </a:rPr>
              <a:t>nathan</a:t>
            </a:r>
            <a:r>
              <a:rPr lang="de-DE" altLang="de-DE" sz="1200" b="0" dirty="0">
                <a:solidFill>
                  <a:schemeClr val="tx1"/>
                </a:solidFill>
              </a:rPr>
              <a:t> </a:t>
            </a:r>
            <a:r>
              <a:rPr lang="de-DE" altLang="de-DE" sz="1200" b="0" dirty="0" err="1">
                <a:solidFill>
                  <a:schemeClr val="tx1"/>
                </a:solidFill>
              </a:rPr>
              <a:t>kelly</a:t>
            </a:r>
            <a:r>
              <a:rPr lang="de-DE" altLang="de-DE" sz="1200" b="0" dirty="0">
                <a:solidFill>
                  <a:schemeClr val="tx1"/>
                </a:solidFill>
              </a:rPr>
              <a:t> / iStockphoto.com; Folie 9: </a:t>
            </a:r>
            <a:r>
              <a:rPr lang="de-DE" altLang="de-DE" sz="1200" b="0" dirty="0" err="1">
                <a:solidFill>
                  <a:schemeClr val="tx1"/>
                </a:solidFill>
              </a:rPr>
              <a:t>Natasic</a:t>
            </a:r>
            <a:r>
              <a:rPr lang="de-DE" altLang="de-DE" sz="1200" b="0" dirty="0">
                <a:solidFill>
                  <a:schemeClr val="tx1"/>
                </a:solidFill>
              </a:rPr>
              <a:t> / iStockphoto.com; Folie 10: </a:t>
            </a:r>
            <a:r>
              <a:rPr lang="de-DE" altLang="de-DE" sz="1200" b="0" dirty="0" err="1">
                <a:solidFill>
                  <a:schemeClr val="tx1"/>
                </a:solidFill>
              </a:rPr>
              <a:t>erlucho</a:t>
            </a:r>
            <a:r>
              <a:rPr lang="de-DE" altLang="de-DE" sz="1200" b="0" dirty="0">
                <a:solidFill>
                  <a:schemeClr val="tx1"/>
                </a:solidFill>
              </a:rPr>
              <a:t> / iStockphoto.com; Folie 13: </a:t>
            </a:r>
            <a:r>
              <a:rPr lang="de-DE" altLang="de-DE" sz="1200" b="0" dirty="0" err="1">
                <a:solidFill>
                  <a:schemeClr val="tx1"/>
                </a:solidFill>
              </a:rPr>
              <a:t>Photo</a:t>
            </a:r>
            <a:r>
              <a:rPr lang="de-DE" altLang="de-DE" sz="1200" b="0" dirty="0">
                <a:solidFill>
                  <a:schemeClr val="tx1"/>
                </a:solidFill>
              </a:rPr>
              <a:t> Beto / iStockphoto.com;</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8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8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im 14. Jahrhundert gegründete Tenochtitlán war die Hauptstadt des Aztekenreiches und lag inmitten eines Salzsees. Hier lebten etwa 300 000 Menschen. Das Bild zeigt, wie sich der deutsche Architekt und Kunsthistoriker Oskar Mothes die Stadt vorgestellt hat. Er lebte etwa 400 Jahr nach der Zerstörung der Stadt.</a:t>
            </a:r>
          </a:p>
        </p:txBody>
      </p:sp>
      <p:pic>
        <p:nvPicPr>
          <p:cNvPr id="3" name="Grafik 2" descr="Ein Bild, das Text, Strichzeichnung enthält.&#10;&#10;Automatisch generierte Beschreibung">
            <a:extLst>
              <a:ext uri="{FF2B5EF4-FFF2-40B4-BE49-F238E27FC236}">
                <a16:creationId xmlns:a16="http://schemas.microsoft.com/office/drawing/2014/main" id="{B3EDC732-F50D-E392-860E-7290434BA57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592" t="5018" r="5539" b="4662"/>
          <a:stretch/>
        </p:blipFill>
        <p:spPr>
          <a:xfrm>
            <a:off x="899592" y="606932"/>
            <a:ext cx="7344816" cy="5216454"/>
          </a:xfrm>
          <a:prstGeom prst="rect">
            <a:avLst/>
          </a:prstGeom>
        </p:spPr>
      </p:pic>
    </p:spTree>
    <p:extLst>
      <p:ext uri="{BB962C8B-B14F-4D97-AF65-F5344CB8AC3E}">
        <p14:creationId xmlns:p14="http://schemas.microsoft.com/office/powerpoint/2010/main" val="2263971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Der </a:t>
            </a:r>
            <a:r>
              <a:rPr lang="de-DE" altLang="de-DE" sz="1400" dirty="0" err="1">
                <a:solidFill>
                  <a:srgbClr val="333333"/>
                </a:solidFill>
              </a:rPr>
              <a:t>Templo</a:t>
            </a:r>
            <a:r>
              <a:rPr lang="de-DE" altLang="de-DE" sz="1400" dirty="0">
                <a:solidFill>
                  <a:srgbClr val="333333"/>
                </a:solidFill>
              </a:rPr>
              <a:t> Mayor war der wichtigste Tempel und stand im Zentrum von Tenochtitlán. 1521 wurde er von den spanischen Eroberern zerstört. 1978 fand man bei Bauarbeiten im heutigen Mexiko Stadt seine Fundamente.</a:t>
            </a:r>
          </a:p>
        </p:txBody>
      </p:sp>
      <p:pic>
        <p:nvPicPr>
          <p:cNvPr id="5" name="Grafik 4" descr="Ein Bild, das Gebäude, draußen, Rock, Stein enthält.&#10;&#10;Automatisch generierte Beschreibung">
            <a:extLst>
              <a:ext uri="{FF2B5EF4-FFF2-40B4-BE49-F238E27FC236}">
                <a16:creationId xmlns:a16="http://schemas.microsoft.com/office/drawing/2014/main" id="{CA95EB8D-3493-A346-B392-1AA8079157A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289"/>
          <a:stretch/>
        </p:blipFill>
        <p:spPr>
          <a:xfrm>
            <a:off x="528928" y="620688"/>
            <a:ext cx="8111248" cy="5229641"/>
          </a:xfrm>
          <a:prstGeom prst="rect">
            <a:avLst/>
          </a:prstGeom>
        </p:spPr>
      </p:pic>
    </p:spTree>
    <p:extLst>
      <p:ext uri="{BB962C8B-B14F-4D97-AF65-F5344CB8AC3E}">
        <p14:creationId xmlns:p14="http://schemas.microsoft.com/office/powerpoint/2010/main" val="2544832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Um den Tempel und seine Umgebung freilegen zu können, mussten mehrere alte Gebäude abgerissen werden. Im Laufe der Jahrhunderte wurde der ursprüngliche Tempel immer wieder überbaut und vergrößert. Die verschiedenen Bauabschnitte sind heute noch erkennbar. </a:t>
            </a:r>
          </a:p>
        </p:txBody>
      </p:sp>
      <p:pic>
        <p:nvPicPr>
          <p:cNvPr id="5" name="Grafik 4" descr="Ein Bild, das Stein enthält.&#10;&#10;Automatisch generierte Beschreibung">
            <a:extLst>
              <a:ext uri="{FF2B5EF4-FFF2-40B4-BE49-F238E27FC236}">
                <a16:creationId xmlns:a16="http://schemas.microsoft.com/office/drawing/2014/main" id="{4CDD4306-EB39-975C-96CB-EB7EB4C95E5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979"/>
          <a:stretch/>
        </p:blipFill>
        <p:spPr>
          <a:xfrm>
            <a:off x="528928" y="620688"/>
            <a:ext cx="8111248" cy="5202698"/>
          </a:xfrm>
          <a:prstGeom prst="rect">
            <a:avLst/>
          </a:prstGeom>
        </p:spPr>
      </p:pic>
    </p:spTree>
    <p:extLst>
      <p:ext uri="{BB962C8B-B14F-4D97-AF65-F5344CB8AC3E}">
        <p14:creationId xmlns:p14="http://schemas.microsoft.com/office/powerpoint/2010/main" val="1778405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Beim Überbauen der alten Tempel vergrub man vor den nun nicht mehr gebrauchten Treppen Opfergaben. Auf die Treppenstufen wurden Götterstatuen gelegt.</a:t>
            </a:r>
          </a:p>
        </p:txBody>
      </p:sp>
      <p:pic>
        <p:nvPicPr>
          <p:cNvPr id="5" name="Grafik 4">
            <a:extLst>
              <a:ext uri="{FF2B5EF4-FFF2-40B4-BE49-F238E27FC236}">
                <a16:creationId xmlns:a16="http://schemas.microsoft.com/office/drawing/2014/main" id="{EBB15B51-3A06-2590-9C59-4DAFEEE13E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4709"/>
          <a:stretch/>
        </p:blipFill>
        <p:spPr>
          <a:xfrm>
            <a:off x="529682" y="626728"/>
            <a:ext cx="8123800" cy="5196657"/>
          </a:xfrm>
          <a:prstGeom prst="rect">
            <a:avLst/>
          </a:prstGeom>
        </p:spPr>
      </p:pic>
    </p:spTree>
    <p:extLst>
      <p:ext uri="{BB962C8B-B14F-4D97-AF65-F5344CB8AC3E}">
        <p14:creationId xmlns:p14="http://schemas.microsoft.com/office/powerpoint/2010/main" val="4108593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Der </a:t>
            </a:r>
            <a:r>
              <a:rPr lang="de-DE" altLang="de-DE" sz="1400" dirty="0" err="1">
                <a:solidFill>
                  <a:srgbClr val="333333"/>
                </a:solidFill>
              </a:rPr>
              <a:t>Templo</a:t>
            </a:r>
            <a:r>
              <a:rPr lang="de-DE" altLang="de-DE" sz="1400" dirty="0">
                <a:solidFill>
                  <a:srgbClr val="333333"/>
                </a:solidFill>
              </a:rPr>
              <a:t> Mayor war zwei Göttern geweiht: dem Kriegs- und Sonnengott </a:t>
            </a:r>
            <a:r>
              <a:rPr lang="de-DE" altLang="de-DE" sz="1400" dirty="0" err="1">
                <a:solidFill>
                  <a:srgbClr val="333333"/>
                </a:solidFill>
              </a:rPr>
              <a:t>Huitzilopochtli</a:t>
            </a:r>
            <a:r>
              <a:rPr lang="de-DE" altLang="de-DE" sz="1400" dirty="0">
                <a:solidFill>
                  <a:srgbClr val="333333"/>
                </a:solidFill>
              </a:rPr>
              <a:t> und dem Regen-, Wetter- und </a:t>
            </a:r>
            <a:r>
              <a:rPr lang="de-DE" altLang="de-DE" sz="1400" dirty="0" err="1">
                <a:solidFill>
                  <a:srgbClr val="333333"/>
                </a:solidFill>
              </a:rPr>
              <a:t>Erdgott</a:t>
            </a:r>
            <a:r>
              <a:rPr lang="de-DE" altLang="de-DE" sz="1400" dirty="0">
                <a:solidFill>
                  <a:srgbClr val="333333"/>
                </a:solidFill>
              </a:rPr>
              <a:t> </a:t>
            </a:r>
            <a:r>
              <a:rPr lang="de-DE" altLang="de-DE" sz="1400" dirty="0" err="1">
                <a:solidFill>
                  <a:srgbClr val="333333"/>
                </a:solidFill>
              </a:rPr>
              <a:t>Tlaloc</a:t>
            </a:r>
            <a:r>
              <a:rPr lang="de-DE" altLang="de-DE" sz="1400" dirty="0">
                <a:solidFill>
                  <a:srgbClr val="333333"/>
                </a:solidFill>
              </a:rPr>
              <a:t>. Für jeden Gott gab es auf der obersten Plattform des Tempels einen eigenen Altar.</a:t>
            </a:r>
          </a:p>
        </p:txBody>
      </p:sp>
      <p:pic>
        <p:nvPicPr>
          <p:cNvPr id="5" name="Grafik 4">
            <a:extLst>
              <a:ext uri="{FF2B5EF4-FFF2-40B4-BE49-F238E27FC236}">
                <a16:creationId xmlns:a16="http://schemas.microsoft.com/office/drawing/2014/main" id="{4B4D693D-FEC3-E00D-A05A-599D4D4A475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655" t="4200" r="13091" b="4452"/>
          <a:stretch/>
        </p:blipFill>
        <p:spPr>
          <a:xfrm>
            <a:off x="523325" y="839031"/>
            <a:ext cx="4048675" cy="4850084"/>
          </a:xfrm>
          <a:prstGeom prst="rect">
            <a:avLst/>
          </a:prstGeom>
        </p:spPr>
      </p:pic>
      <p:pic>
        <p:nvPicPr>
          <p:cNvPr id="7" name="Grafik 6">
            <a:extLst>
              <a:ext uri="{FF2B5EF4-FFF2-40B4-BE49-F238E27FC236}">
                <a16:creationId xmlns:a16="http://schemas.microsoft.com/office/drawing/2014/main" id="{F9D42CD2-CD41-EA48-FE84-41D2BBD459A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228" r="7688"/>
          <a:stretch/>
        </p:blipFill>
        <p:spPr>
          <a:xfrm>
            <a:off x="4561980" y="837510"/>
            <a:ext cx="4078196" cy="4850084"/>
          </a:xfrm>
          <a:prstGeom prst="rect">
            <a:avLst/>
          </a:prstGeom>
        </p:spPr>
      </p:pic>
    </p:spTree>
    <p:extLst>
      <p:ext uri="{BB962C8B-B14F-4D97-AF65-F5344CB8AC3E}">
        <p14:creationId xmlns:p14="http://schemas.microsoft.com/office/powerpoint/2010/main" val="154574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chemeClr val="tx1"/>
                </a:solidFill>
              </a:rPr>
              <a:t>Auf einem </a:t>
            </a:r>
            <a:r>
              <a:rPr lang="de-DE" altLang="de-DE" sz="1400" dirty="0" err="1">
                <a:solidFill>
                  <a:schemeClr val="tx1"/>
                </a:solidFill>
              </a:rPr>
              <a:t>Tzompantli</a:t>
            </a:r>
            <a:r>
              <a:rPr lang="de-DE" altLang="de-DE" sz="1400" dirty="0">
                <a:solidFill>
                  <a:schemeClr val="tx1"/>
                </a:solidFill>
              </a:rPr>
              <a:t> wurden menschliche Schädel aufgereiht. Im Glauben der Azteken kehrten die Geister der Toten jedes Jahr zurück. Die Schädel wurden aufbewahrt, damit die Toten etwas hatten, in dem sie wohnen konnten. Beim </a:t>
            </a:r>
            <a:r>
              <a:rPr lang="de-DE" altLang="de-DE" sz="1400" dirty="0" err="1">
                <a:solidFill>
                  <a:schemeClr val="tx1"/>
                </a:solidFill>
              </a:rPr>
              <a:t>Templo</a:t>
            </a:r>
            <a:r>
              <a:rPr lang="de-DE" altLang="de-DE" sz="1400" dirty="0">
                <a:solidFill>
                  <a:schemeClr val="tx1"/>
                </a:solidFill>
              </a:rPr>
              <a:t> Mayor wurde ein in Stein gemeißelter </a:t>
            </a:r>
            <a:r>
              <a:rPr lang="de-DE" altLang="de-DE" sz="1400" dirty="0" err="1">
                <a:solidFill>
                  <a:schemeClr val="tx1"/>
                </a:solidFill>
              </a:rPr>
              <a:t>Tzompantli</a:t>
            </a:r>
            <a:r>
              <a:rPr lang="de-DE" altLang="de-DE" sz="1400" dirty="0">
                <a:solidFill>
                  <a:schemeClr val="tx1"/>
                </a:solidFill>
              </a:rPr>
              <a:t> gefunden.</a:t>
            </a:r>
            <a:endParaRPr lang="de-AT" sz="800" b="1" dirty="0">
              <a:solidFill>
                <a:srgbClr val="FF0000"/>
              </a:solidFill>
            </a:endParaRPr>
          </a:p>
        </p:txBody>
      </p:sp>
      <p:pic>
        <p:nvPicPr>
          <p:cNvPr id="5" name="Grafik 4" descr="Ein Bild, das Gebäude, Boden, Wand, Stein enthält.&#10;&#10;Automatisch generierte Beschreibung">
            <a:extLst>
              <a:ext uri="{FF2B5EF4-FFF2-40B4-BE49-F238E27FC236}">
                <a16:creationId xmlns:a16="http://schemas.microsoft.com/office/drawing/2014/main" id="{01C0059D-9A2E-542A-DD57-0998414614E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787"/>
          <a:stretch/>
        </p:blipFill>
        <p:spPr>
          <a:xfrm>
            <a:off x="531542" y="620689"/>
            <a:ext cx="8111248" cy="5202698"/>
          </a:xfrm>
          <a:prstGeom prst="rect">
            <a:avLst/>
          </a:prstGeom>
        </p:spPr>
      </p:pic>
    </p:spTree>
    <p:extLst>
      <p:ext uri="{BB962C8B-B14F-4D97-AF65-F5344CB8AC3E}">
        <p14:creationId xmlns:p14="http://schemas.microsoft.com/office/powerpoint/2010/main" val="1886421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Ein </a:t>
            </a:r>
            <a:r>
              <a:rPr lang="de-DE" altLang="de-DE" sz="1400" dirty="0" err="1">
                <a:solidFill>
                  <a:srgbClr val="333333"/>
                </a:solidFill>
              </a:rPr>
              <a:t>Chak</a:t>
            </a:r>
            <a:r>
              <a:rPr lang="de-DE" altLang="de-DE" sz="1400" dirty="0">
                <a:solidFill>
                  <a:srgbClr val="333333"/>
                </a:solidFill>
              </a:rPr>
              <a:t> </a:t>
            </a:r>
            <a:r>
              <a:rPr lang="de-DE" altLang="de-DE" sz="1400" dirty="0" err="1">
                <a:solidFill>
                  <a:srgbClr val="333333"/>
                </a:solidFill>
              </a:rPr>
              <a:t>Mo`ol</a:t>
            </a:r>
            <a:r>
              <a:rPr lang="de-DE" altLang="de-DE" sz="1400" dirty="0">
                <a:solidFill>
                  <a:srgbClr val="333333"/>
                </a:solidFill>
              </a:rPr>
              <a:t> ist eine liegende männliche Figur, die ihren erhobenen Kopf zur Seite dreht. Auf dem Bauch hält sie eine Art Topf. </a:t>
            </a:r>
            <a:r>
              <a:rPr lang="de-AT" altLang="de-DE" sz="1400" dirty="0">
                <a:solidFill>
                  <a:srgbClr val="333333"/>
                </a:solidFill>
              </a:rPr>
              <a:t>Es gibt Vermutungen, dass sie bei Menschenopfern gebraucht wurde.</a:t>
            </a:r>
            <a:endParaRPr lang="de-DE" altLang="de-DE" sz="1400" dirty="0">
              <a:solidFill>
                <a:srgbClr val="333333"/>
              </a:solidFill>
            </a:endParaRPr>
          </a:p>
          <a:p>
            <a:pPr eaLnBrk="1" hangingPunct="1"/>
            <a:r>
              <a:rPr lang="de-DE" altLang="de-DE" sz="1400" dirty="0">
                <a:solidFill>
                  <a:srgbClr val="333333"/>
                </a:solidFill>
              </a:rPr>
              <a:t>Bei dem </a:t>
            </a:r>
            <a:r>
              <a:rPr lang="de-DE" altLang="de-DE" sz="1400" dirty="0" err="1">
                <a:solidFill>
                  <a:srgbClr val="333333"/>
                </a:solidFill>
              </a:rPr>
              <a:t>Chak</a:t>
            </a:r>
            <a:r>
              <a:rPr lang="de-DE" altLang="de-DE" sz="1400" dirty="0">
                <a:solidFill>
                  <a:srgbClr val="333333"/>
                </a:solidFill>
              </a:rPr>
              <a:t> </a:t>
            </a:r>
            <a:r>
              <a:rPr lang="de-DE" altLang="de-DE" sz="1400" dirty="0" err="1">
                <a:solidFill>
                  <a:srgbClr val="333333"/>
                </a:solidFill>
              </a:rPr>
              <a:t>Mo`ol</a:t>
            </a:r>
            <a:r>
              <a:rPr lang="de-DE" altLang="de-DE" sz="1400" dirty="0">
                <a:solidFill>
                  <a:srgbClr val="333333"/>
                </a:solidFill>
              </a:rPr>
              <a:t> aus dem </a:t>
            </a:r>
            <a:r>
              <a:rPr lang="de-DE" altLang="de-DE" sz="1400" dirty="0" err="1">
                <a:solidFill>
                  <a:srgbClr val="333333"/>
                </a:solidFill>
              </a:rPr>
              <a:t>Templo</a:t>
            </a:r>
            <a:r>
              <a:rPr lang="de-DE" altLang="de-DE" sz="1400" dirty="0">
                <a:solidFill>
                  <a:srgbClr val="333333"/>
                </a:solidFill>
              </a:rPr>
              <a:t> Mayor ist sogar noch etwas von der Bemalung erkennbar.</a:t>
            </a:r>
          </a:p>
        </p:txBody>
      </p:sp>
      <p:pic>
        <p:nvPicPr>
          <p:cNvPr id="5" name="Grafik 4" descr="Ein Bild, das Boden enthält.&#10;&#10;Automatisch generierte Beschreibung">
            <a:extLst>
              <a:ext uri="{FF2B5EF4-FFF2-40B4-BE49-F238E27FC236}">
                <a16:creationId xmlns:a16="http://schemas.microsoft.com/office/drawing/2014/main" id="{00174740-3200-B384-2B13-32D77D3BB80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128"/>
          <a:stretch/>
        </p:blipFill>
        <p:spPr>
          <a:xfrm>
            <a:off x="516376" y="620687"/>
            <a:ext cx="8123800" cy="5202699"/>
          </a:xfrm>
          <a:prstGeom prst="rect">
            <a:avLst/>
          </a:prstGeom>
        </p:spPr>
      </p:pic>
    </p:spTree>
    <p:extLst>
      <p:ext uri="{BB962C8B-B14F-4D97-AF65-F5344CB8AC3E}">
        <p14:creationId xmlns:p14="http://schemas.microsoft.com/office/powerpoint/2010/main" val="3081300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2015 fand man bei Ausgrabungen einen Turm aus Schädeln. Für Archäologinnen und Archäologen ist das ein Beweis dafür, dass es im </a:t>
            </a:r>
            <a:r>
              <a:rPr lang="de-AT" altLang="de-DE" sz="1400" dirty="0" err="1">
                <a:solidFill>
                  <a:srgbClr val="333333"/>
                </a:solidFill>
              </a:rPr>
              <a:t>Templo</a:t>
            </a:r>
            <a:r>
              <a:rPr lang="de-AT" altLang="de-DE" sz="1400" dirty="0">
                <a:solidFill>
                  <a:srgbClr val="333333"/>
                </a:solidFill>
              </a:rPr>
              <a:t> Mayor Menschenopfer zu Ehren der Göttinnen und Götter gab. Die Darstellung stammt aus dem 19. Jahrhundert.</a:t>
            </a:r>
            <a:endParaRPr lang="de-DE" altLang="de-DE" sz="1400" dirty="0">
              <a:solidFill>
                <a:srgbClr val="333333"/>
              </a:solidFill>
            </a:endParaRPr>
          </a:p>
        </p:txBody>
      </p:sp>
      <p:pic>
        <p:nvPicPr>
          <p:cNvPr id="7" name="Grafik 6">
            <a:extLst>
              <a:ext uri="{FF2B5EF4-FFF2-40B4-BE49-F238E27FC236}">
                <a16:creationId xmlns:a16="http://schemas.microsoft.com/office/drawing/2014/main" id="{35B4068E-0464-2FB0-8F56-E6CF3C07B76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612" t="4696" r="3612" b="9558"/>
          <a:stretch/>
        </p:blipFill>
        <p:spPr>
          <a:xfrm>
            <a:off x="1068024" y="607321"/>
            <a:ext cx="7007952" cy="5202698"/>
          </a:xfrm>
          <a:prstGeom prst="rect">
            <a:avLst/>
          </a:prstGeom>
        </p:spPr>
      </p:pic>
    </p:spTree>
    <p:extLst>
      <p:ext uri="{BB962C8B-B14F-4D97-AF65-F5344CB8AC3E}">
        <p14:creationId xmlns:p14="http://schemas.microsoft.com/office/powerpoint/2010/main" val="1557591859"/>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765</Words>
  <Application>Microsoft Office PowerPoint</Application>
  <PresentationFormat>Bildschirmpräsentation (4:3)</PresentationFormat>
  <Paragraphs>33</Paragraphs>
  <Slides>14</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14</vt:i4>
      </vt:variant>
    </vt:vector>
  </HeadingPairs>
  <TitlesOfParts>
    <vt:vector size="20" baseType="lpstr">
      <vt:lpstr>Arial</vt:lpstr>
      <vt:lpstr>Calibri</vt:lpstr>
      <vt:lpstr>PoloST11K-Buch</vt:lpstr>
      <vt:lpstr>Syntax LT Std</vt:lpstr>
      <vt:lpstr>Wingdings</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67</cp:revision>
  <dcterms:created xsi:type="dcterms:W3CDTF">2011-07-14T19:54:09Z</dcterms:created>
  <dcterms:modified xsi:type="dcterms:W3CDTF">2022-10-12T07:27:24Z</dcterms:modified>
</cp:coreProperties>
</file>