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93" r:id="rId2"/>
    <p:sldId id="294" r:id="rId3"/>
    <p:sldId id="295" r:id="rId4"/>
    <p:sldId id="296" r:id="rId5"/>
    <p:sldId id="297" r:id="rId6"/>
    <p:sldId id="298" r:id="rId7"/>
    <p:sldId id="299" r:id="rId8"/>
    <p:sldId id="300" r:id="rId9"/>
    <p:sldId id="301" r:id="rId10"/>
    <p:sldId id="302" r:id="rId11"/>
    <p:sldId id="303" r:id="rId12"/>
    <p:sldId id="304" r:id="rId13"/>
    <p:sldId id="305" r:id="rId14"/>
    <p:sldId id="292" r:id="rId1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4556" autoAdjust="0"/>
  </p:normalViewPr>
  <p:slideViewPr>
    <p:cSldViewPr>
      <p:cViewPr varScale="1">
        <p:scale>
          <a:sx n="109" d="100"/>
          <a:sy n="109" d="100"/>
        </p:scale>
        <p:origin x="1662" y="264"/>
      </p:cViewPr>
      <p:guideLst>
        <p:guide orient="horz" pos="2886"/>
        <p:guide pos="249"/>
      </p:guideLst>
    </p:cSldViewPr>
  </p:slideViewPr>
  <p:outlineViewPr>
    <p:cViewPr>
      <p:scale>
        <a:sx n="33" d="100"/>
        <a:sy n="33" d="100"/>
      </p:scale>
      <p:origin x="48" y="309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F9B32E2-9699-08F3-637A-010BF0C91CA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8C6A949A-BBE5-142A-5A5F-92C4A234152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10510E-10EE-4679-9E3F-DB8755A722A5}" type="datetimeFigureOut">
              <a:rPr lang="de-AT"/>
              <a:pPr>
                <a:defRPr/>
              </a:pPr>
              <a:t>09.09.2024</a:t>
            </a:fld>
            <a:endParaRPr lang="de-AT"/>
          </a:p>
        </p:txBody>
      </p:sp>
      <p:sp>
        <p:nvSpPr>
          <p:cNvPr id="4" name="Fußzeilenplatzhalter 3">
            <a:extLst>
              <a:ext uri="{FF2B5EF4-FFF2-40B4-BE49-F238E27FC236}">
                <a16:creationId xmlns:a16="http://schemas.microsoft.com/office/drawing/2014/main" id="{5A4B3399-BED7-451E-CFC1-F9DA351CBE7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C441BAA-BC6C-625C-BCB0-034CE539CFD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A080FA-FAF3-4342-954D-A700C663B581}" type="slidenum">
              <a:rPr lang="de-AT" altLang="de-DE"/>
              <a:pPr/>
              <a:t>‹Nr.›</a:t>
            </a:fld>
            <a:endParaRPr lang="de-AT"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6C3DAD5C-923C-0FFB-4F91-8BA82962744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70EAD44A-65FB-E57E-4E60-A821A2B3B64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B543FB0-A29E-4990-AE25-C694E35EDB68}" type="datetimeFigureOut">
              <a:rPr lang="de-AT"/>
              <a:pPr>
                <a:defRPr/>
              </a:pPr>
              <a:t>09.09.2024</a:t>
            </a:fld>
            <a:endParaRPr lang="de-AT"/>
          </a:p>
        </p:txBody>
      </p:sp>
      <p:sp>
        <p:nvSpPr>
          <p:cNvPr id="4" name="Folienbildplatzhalter 3">
            <a:extLst>
              <a:ext uri="{FF2B5EF4-FFF2-40B4-BE49-F238E27FC236}">
                <a16:creationId xmlns:a16="http://schemas.microsoft.com/office/drawing/2014/main" id="{7A51C13E-D101-3568-65F7-DC2FFEC8A4D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817260EC-D085-8824-C56D-F41F7735E2B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3115E7B0-E656-E1FF-E5FA-91D4047FA3C3}"/>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289A4CF4-2658-6E59-4622-47C5F6A7D93D}"/>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DFF1E92-EA07-4CC9-88F4-43010C1C4B41}" type="slidenum">
              <a:rPr lang="de-AT" altLang="de-DE"/>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1560" y="2348880"/>
            <a:ext cx="8229600" cy="1143000"/>
          </a:xfrm>
        </p:spPr>
        <p:txBody>
          <a:bodyPr/>
          <a:lstStyle/>
          <a:p>
            <a:r>
              <a:rPr lang="de-DE" dirty="0"/>
              <a:t>Titelmasterformat durch Klicken bearbeiten</a:t>
            </a:r>
            <a:endParaRPr lang="de-AT" dirty="0"/>
          </a:p>
        </p:txBody>
      </p:sp>
    </p:spTree>
    <p:extLst>
      <p:ext uri="{BB962C8B-B14F-4D97-AF65-F5344CB8AC3E}">
        <p14:creationId xmlns:p14="http://schemas.microsoft.com/office/powerpoint/2010/main" val="23284417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7E62EB7A-1634-82C9-5DB5-7A6C55B338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598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4962A484-4B6F-1E11-E038-70EA9C54D0B9}"/>
              </a:ext>
            </a:extLst>
          </p:cNvPr>
          <p:cNvSpPr>
            <a:spLocks noGrp="1"/>
          </p:cNvSpPr>
          <p:nvPr>
            <p:ph type="title"/>
          </p:nvPr>
        </p:nvSpPr>
        <p:spPr bwMode="auto">
          <a:xfrm>
            <a:off x="314325" y="3213100"/>
            <a:ext cx="8229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AE6900AD-F45B-50A9-8778-430F2BEB80E4}"/>
              </a:ext>
            </a:extLst>
          </p:cNvPr>
          <p:cNvSpPr>
            <a:spLocks noGrp="1"/>
          </p:cNvSpPr>
          <p:nvPr>
            <p:ph type="body" idx="1"/>
          </p:nvPr>
        </p:nvSpPr>
        <p:spPr bwMode="auto">
          <a:xfrm>
            <a:off x="684213" y="5589588"/>
            <a:ext cx="7832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altLang="de-DE"/>
              <a:t>XXX</a:t>
            </a:r>
          </a:p>
        </p:txBody>
      </p:sp>
      <p:pic>
        <p:nvPicPr>
          <p:cNvPr id="1029" name="Picture 19">
            <a:extLst>
              <a:ext uri="{FF2B5EF4-FFF2-40B4-BE49-F238E27FC236}">
                <a16:creationId xmlns:a16="http://schemas.microsoft.com/office/drawing/2014/main" id="{17567A01-D446-60C5-FEF6-A79B39D62CB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12138" y="0"/>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9">
            <a:extLst>
              <a:ext uri="{FF2B5EF4-FFF2-40B4-BE49-F238E27FC236}">
                <a16:creationId xmlns:a16="http://schemas.microsoft.com/office/drawing/2014/main" id="{D2A13B2A-10BE-4D28-5C9B-B2D2990E039D}"/>
              </a:ext>
            </a:extLst>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 y="566738"/>
            <a:ext cx="9159875"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228D90B2-8D50-4ED9-4870-0DE8418CCCFA}"/>
              </a:ext>
            </a:extLst>
          </p:cNvPr>
          <p:cNvPicPr preferRelativeResize="0">
            <a:picLocks noChangeArrowheads="1"/>
          </p:cNvPicPr>
          <p:nvPr/>
        </p:nvPicPr>
        <p:blipFill>
          <a:blip r:embed="rId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3CA1309F-5CB9-C68B-92BA-534A1AC32903}"/>
              </a:ext>
            </a:extLst>
          </p:cNvPr>
          <p:cNvSpPr>
            <a:spLocks noChangeArrowheads="1"/>
          </p:cNvSpPr>
          <p:nvPr/>
        </p:nvSpPr>
        <p:spPr bwMode="auto">
          <a:xfrm>
            <a:off x="-15875" y="65166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Wien 2025</a:t>
            </a:r>
          </a:p>
        </p:txBody>
      </p:sp>
      <p:pic>
        <p:nvPicPr>
          <p:cNvPr id="1033" name="Picture 13" descr="I:\500-vs_hs\Aushilfen\___Carina\Unterwegs\uw1_schriftzug_weiss.gif">
            <a:extLst>
              <a:ext uri="{FF2B5EF4-FFF2-40B4-BE49-F238E27FC236}">
                <a16:creationId xmlns:a16="http://schemas.microsoft.com/office/drawing/2014/main" id="{D9845D99-397D-17EC-093C-06C830C27D7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716633B5-B816-B7AC-E47A-10D4C4150D75}"/>
              </a:ext>
            </a:extLst>
          </p:cNvPr>
          <p:cNvSpPr txBox="1">
            <a:spLocks noChangeArrowheads="1"/>
          </p:cNvSpPr>
          <p:nvPr userDrawn="1"/>
        </p:nvSpPr>
        <p:spPr bwMode="auto">
          <a:xfrm>
            <a:off x="1835150" y="-128588"/>
            <a:ext cx="4968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dirty="0">
                <a:solidFill>
                  <a:schemeClr val="bg1"/>
                </a:solidFill>
                <a:latin typeface="+mj-lt"/>
              </a:rPr>
              <a:t>3</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algn="l" rtl="0" eaLnBrk="0" fontAlgn="base" hangingPunct="0">
        <a:spcBef>
          <a:spcPct val="20000"/>
        </a:spcBef>
        <a:spcAft>
          <a:spcPct val="0"/>
        </a:spcAft>
        <a:defRPr lang="de-AT" sz="1400" kern="1200" dirty="0">
          <a:solidFill>
            <a:srgbClr val="333333"/>
          </a:solidFill>
          <a:latin typeface="Arial" panose="020B0604020202020204" pitchFamily="34" charset="0"/>
          <a:ea typeface="+mj-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a:extLst>
              <a:ext uri="{FF2B5EF4-FFF2-40B4-BE49-F238E27FC236}">
                <a16:creationId xmlns:a16="http://schemas.microsoft.com/office/drawing/2014/main" id="{1B616F2A-35C2-1803-3CE2-1F26F6411194}"/>
              </a:ext>
            </a:extLst>
          </p:cNvPr>
          <p:cNvSpPr>
            <a:spLocks noGrp="1"/>
          </p:cNvSpPr>
          <p:nvPr>
            <p:ph type="title"/>
          </p:nvPr>
        </p:nvSpPr>
        <p:spPr>
          <a:xfrm>
            <a:off x="611188" y="1997075"/>
            <a:ext cx="8229600" cy="1846263"/>
          </a:xfrm>
        </p:spPr>
        <p:txBody>
          <a:bodyPr/>
          <a:lstStyle/>
          <a:p>
            <a:br>
              <a:rPr lang="de-AT" altLang="de-DE">
                <a:latin typeface="Syntax LT Std"/>
              </a:rPr>
            </a:br>
            <a:r>
              <a:rPr lang="de-AT" altLang="de-DE">
                <a:latin typeface="Syntax LT Std"/>
              </a:rPr>
              <a:t>In einer Tropfsteinhöhle</a:t>
            </a:r>
            <a:br>
              <a:rPr lang="de-AT" altLang="de-DE">
                <a:latin typeface="Syntax LT Std"/>
              </a:rPr>
            </a:br>
            <a:endParaRPr lang="de-AT" altLang="de-DE">
              <a:latin typeface="Syntax LT St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5516CB-CC5A-5EBF-A233-018718FCA198}"/>
              </a:ext>
            </a:extLst>
          </p:cNvPr>
          <p:cNvSpPr>
            <a:spLocks noGrp="1"/>
          </p:cNvSpPr>
          <p:nvPr>
            <p:ph type="title"/>
          </p:nvPr>
        </p:nvSpPr>
        <p:spPr>
          <a:xfrm>
            <a:off x="395288" y="5781675"/>
            <a:ext cx="8502650" cy="738188"/>
          </a:xfrm>
        </p:spPr>
        <p:txBody>
          <a:bodyPr/>
          <a:lstStyle/>
          <a:p>
            <a:pPr algn="l">
              <a:defRPr/>
            </a:pPr>
            <a:r>
              <a:rPr lang="de-AT" altLang="de-DE" sz="1400" b="0" dirty="0">
                <a:solidFill>
                  <a:srgbClr val="000000"/>
                </a:solidFill>
                <a:latin typeface="Arial" charset="0"/>
                <a:ea typeface="+mn-ea"/>
                <a:cs typeface="+mn-cs"/>
              </a:rPr>
              <a:t>Wandsinter und Tropfsteine wachsen unter verschiedenen Bedingungen unterschiedlich schnell. </a:t>
            </a:r>
            <a:br>
              <a:rPr lang="de-AT" altLang="de-DE" sz="1400" b="0" dirty="0">
                <a:solidFill>
                  <a:srgbClr val="000000"/>
                </a:solidFill>
                <a:latin typeface="Arial" charset="0"/>
                <a:ea typeface="+mn-ea"/>
                <a:cs typeface="+mn-cs"/>
              </a:rPr>
            </a:br>
            <a:r>
              <a:rPr lang="de-AT" altLang="de-DE" sz="1400" b="0" dirty="0">
                <a:solidFill>
                  <a:srgbClr val="000000"/>
                </a:solidFill>
                <a:latin typeface="Arial" charset="0"/>
                <a:ea typeface="+mn-ea"/>
                <a:cs typeface="+mn-cs"/>
              </a:rPr>
              <a:t>Die </a:t>
            </a:r>
            <a:r>
              <a:rPr lang="de-AT" altLang="de-DE" sz="1400" dirty="0">
                <a:solidFill>
                  <a:srgbClr val="000000"/>
                </a:solidFill>
                <a:latin typeface="Arial" charset="0"/>
                <a:ea typeface="+mn-ea"/>
                <a:cs typeface="+mn-cs"/>
              </a:rPr>
              <a:t>Geschwindigkeit des Wachstums</a:t>
            </a:r>
            <a:r>
              <a:rPr lang="de-AT" altLang="de-DE" sz="1400" b="0" dirty="0">
                <a:solidFill>
                  <a:srgbClr val="000000"/>
                </a:solidFill>
                <a:latin typeface="Arial" charset="0"/>
                <a:ea typeface="+mn-ea"/>
                <a:cs typeface="+mn-cs"/>
              </a:rPr>
              <a:t> hängt von folgenden Faktoren ab: Kalkgehalt des Wassers, Kohlendioxidgehalt des Wassers, Menge des Wassers und Höhlentemperatur</a:t>
            </a:r>
            <a:endParaRPr lang="de-AT" dirty="0"/>
          </a:p>
        </p:txBody>
      </p:sp>
      <p:pic>
        <p:nvPicPr>
          <p:cNvPr id="11267" name="Picture 2" descr="I:\xxx-transfer\Gregori\Bilder_unterwegs\unterwegs 3\Bilder_reduziert\9-wandsinter2.jpg">
            <a:extLst>
              <a:ext uri="{FF2B5EF4-FFF2-40B4-BE49-F238E27FC236}">
                <a16:creationId xmlns:a16="http://schemas.microsoft.com/office/drawing/2014/main" id="{A6B09787-82AA-686C-1128-BC012F73C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416800" cy="483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15C171-6EF7-6428-7B0D-FAF19521E2E4}"/>
              </a:ext>
            </a:extLst>
          </p:cNvPr>
          <p:cNvSpPr>
            <a:spLocks noGrp="1"/>
          </p:cNvSpPr>
          <p:nvPr>
            <p:ph type="title"/>
          </p:nvPr>
        </p:nvSpPr>
        <p:spPr>
          <a:xfrm>
            <a:off x="555625" y="5805488"/>
            <a:ext cx="8132763" cy="738187"/>
          </a:xfrm>
        </p:spPr>
        <p:txBody>
          <a:bodyPr/>
          <a:lstStyle/>
          <a:p>
            <a:pPr algn="l">
              <a:defRPr/>
            </a:pPr>
            <a:r>
              <a:rPr lang="de-AT" altLang="de-DE" sz="1400" b="0" dirty="0">
                <a:solidFill>
                  <a:srgbClr val="000000"/>
                </a:solidFill>
                <a:latin typeface="Arial" charset="0"/>
                <a:ea typeface="+mn-ea"/>
                <a:cs typeface="+mn-cs"/>
              </a:rPr>
              <a:t>Auf schrägem Untergrund langsam fließendes kalkhaltiges Wasser kann </a:t>
            </a:r>
            <a:r>
              <a:rPr lang="de-AT" altLang="de-DE" sz="1400" dirty="0">
                <a:solidFill>
                  <a:srgbClr val="000000"/>
                </a:solidFill>
                <a:latin typeface="Arial" charset="0"/>
                <a:ea typeface="+mn-ea"/>
                <a:cs typeface="+mn-cs"/>
              </a:rPr>
              <a:t>Sinterbecken</a:t>
            </a:r>
            <a:r>
              <a:rPr lang="de-AT" altLang="de-DE" sz="1400" b="0" dirty="0">
                <a:solidFill>
                  <a:srgbClr val="000000"/>
                </a:solidFill>
                <a:latin typeface="Arial" charset="0"/>
                <a:ea typeface="+mn-ea"/>
                <a:cs typeface="+mn-cs"/>
              </a:rPr>
              <a:t> ausbilden. Sinterbecken sind in österreichischen Höhlen relativ selten. Bekannte Sinterbecken befinden sich </a:t>
            </a:r>
            <a:br>
              <a:rPr lang="de-AT" altLang="de-DE" sz="1400" b="0" dirty="0">
                <a:solidFill>
                  <a:srgbClr val="000000"/>
                </a:solidFill>
                <a:latin typeface="Arial" charset="0"/>
                <a:ea typeface="+mn-ea"/>
                <a:cs typeface="+mn-cs"/>
              </a:rPr>
            </a:br>
            <a:r>
              <a:rPr lang="de-AT" altLang="de-DE" sz="1400" b="0" dirty="0">
                <a:solidFill>
                  <a:srgbClr val="000000"/>
                </a:solidFill>
                <a:latin typeface="Arial" charset="0"/>
                <a:ea typeface="+mn-ea"/>
                <a:cs typeface="+mn-cs"/>
              </a:rPr>
              <a:t>in </a:t>
            </a:r>
            <a:r>
              <a:rPr lang="de-AT" altLang="de-DE" sz="1400" b="0" dirty="0" err="1">
                <a:solidFill>
                  <a:srgbClr val="000000"/>
                </a:solidFill>
                <a:latin typeface="Arial" charset="0"/>
                <a:ea typeface="+mn-ea"/>
                <a:cs typeface="+mn-cs"/>
              </a:rPr>
              <a:t>Pamukkale</a:t>
            </a:r>
            <a:r>
              <a:rPr lang="de-AT" altLang="de-DE" sz="1400" b="0" dirty="0">
                <a:solidFill>
                  <a:srgbClr val="000000"/>
                </a:solidFill>
                <a:latin typeface="Arial" charset="0"/>
                <a:ea typeface="+mn-ea"/>
                <a:cs typeface="+mn-cs"/>
              </a:rPr>
              <a:t> in der Türkei.</a:t>
            </a:r>
            <a:endParaRPr lang="de-AT" dirty="0"/>
          </a:p>
        </p:txBody>
      </p:sp>
      <p:pic>
        <p:nvPicPr>
          <p:cNvPr id="12291" name="Picture 2" descr="I:\xxx-transfer\Gregori\Bilder_unterwegs\unterwegs 3\Bilder_reduziert\10-sinterbecken.jpg">
            <a:extLst>
              <a:ext uri="{FF2B5EF4-FFF2-40B4-BE49-F238E27FC236}">
                <a16:creationId xmlns:a16="http://schemas.microsoft.com/office/drawing/2014/main" id="{9BD2FF28-7B56-E543-21B6-43F97885A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973138"/>
            <a:ext cx="7256463" cy="468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024EE6-C941-B584-163C-75EDA32DA951}"/>
              </a:ext>
            </a:extLst>
          </p:cNvPr>
          <p:cNvSpPr>
            <a:spLocks noGrp="1"/>
          </p:cNvSpPr>
          <p:nvPr>
            <p:ph type="title"/>
          </p:nvPr>
        </p:nvSpPr>
        <p:spPr>
          <a:xfrm>
            <a:off x="468313" y="5943600"/>
            <a:ext cx="7991475" cy="914400"/>
          </a:xfrm>
        </p:spPr>
        <p:txBody>
          <a:bodyPr/>
          <a:lstStyle/>
          <a:p>
            <a:pPr algn="l" eaLnBrk="1" hangingPunct="1">
              <a:defRPr/>
            </a:pPr>
            <a:r>
              <a:rPr lang="de-AT" altLang="de-DE" sz="1400" b="0" dirty="0">
                <a:solidFill>
                  <a:srgbClr val="000000"/>
                </a:solidFill>
                <a:latin typeface="Arial" charset="0"/>
                <a:ea typeface="+mn-ea"/>
                <a:cs typeface="+mn-cs"/>
              </a:rPr>
              <a:t>Quellen im Kalkgebirge nennt man </a:t>
            </a:r>
            <a:r>
              <a:rPr lang="de-AT" altLang="de-DE" sz="1400" dirty="0">
                <a:solidFill>
                  <a:srgbClr val="000000"/>
                </a:solidFill>
                <a:latin typeface="Arial" charset="0"/>
                <a:ea typeface="+mn-ea"/>
                <a:cs typeface="+mn-cs"/>
              </a:rPr>
              <a:t>Karstquellen</a:t>
            </a:r>
            <a:r>
              <a:rPr lang="de-AT" altLang="de-DE" sz="1400" b="0" dirty="0">
                <a:solidFill>
                  <a:srgbClr val="000000"/>
                </a:solidFill>
                <a:latin typeface="Arial" charset="0"/>
                <a:ea typeface="+mn-ea"/>
                <a:cs typeface="+mn-cs"/>
              </a:rPr>
              <a:t>. Wenn Niederschlagswasser auf die Oberfläche eines Kalkgebirges trifft, versickert dieses in der Regel rasch und verschwindet vorläufig in Spalten sowie in kleineren und größeren Höhlen. Wenn es dann wieder ans Tageslicht kommt, spricht man von Karstquellen.</a:t>
            </a:r>
            <a:br>
              <a:rPr lang="de-DE" altLang="de-DE" sz="1400" b="0" dirty="0">
                <a:solidFill>
                  <a:srgbClr val="000000"/>
                </a:solidFill>
                <a:latin typeface="Arial" charset="0"/>
                <a:ea typeface="+mn-ea"/>
                <a:cs typeface="+mn-cs"/>
              </a:rPr>
            </a:br>
            <a:endParaRPr lang="de-AT" dirty="0"/>
          </a:p>
        </p:txBody>
      </p:sp>
      <p:pic>
        <p:nvPicPr>
          <p:cNvPr id="13315" name="Picture 2" descr="I:\xxx-transfer\Gregori\Bilder_unterwegs\unterwegs 3\Bilder_reduziert\11-höhlenquelle.jpg">
            <a:extLst>
              <a:ext uri="{FF2B5EF4-FFF2-40B4-BE49-F238E27FC236}">
                <a16:creationId xmlns:a16="http://schemas.microsoft.com/office/drawing/2014/main" id="{488D5BE9-0807-81DF-EB95-40956D102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58850"/>
            <a:ext cx="6911975" cy="459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B11FB5-1272-867D-46E0-3797FE885A08}"/>
              </a:ext>
            </a:extLst>
          </p:cNvPr>
          <p:cNvSpPr>
            <a:spLocks noGrp="1"/>
          </p:cNvSpPr>
          <p:nvPr>
            <p:ph type="title"/>
          </p:nvPr>
        </p:nvSpPr>
        <p:spPr>
          <a:xfrm>
            <a:off x="468313" y="6092825"/>
            <a:ext cx="8135937" cy="679450"/>
          </a:xfrm>
        </p:spPr>
        <p:txBody>
          <a:bodyPr/>
          <a:lstStyle/>
          <a:p>
            <a:pPr algn="l" eaLnBrk="1" hangingPunct="1">
              <a:defRPr/>
            </a:pPr>
            <a:r>
              <a:rPr lang="de-AT" altLang="de-DE" sz="1400" b="0" dirty="0">
                <a:solidFill>
                  <a:srgbClr val="000000"/>
                </a:solidFill>
                <a:latin typeface="Arial" charset="0"/>
                <a:ea typeface="+mn-ea"/>
                <a:cs typeface="+mn-cs"/>
              </a:rPr>
              <a:t>In einigen Tropfsteinhöhlen wurde das Skelett eines </a:t>
            </a:r>
            <a:r>
              <a:rPr lang="de-AT" altLang="de-DE" sz="1400" dirty="0">
                <a:solidFill>
                  <a:srgbClr val="000000"/>
                </a:solidFill>
                <a:latin typeface="Arial" charset="0"/>
                <a:ea typeface="+mn-ea"/>
                <a:cs typeface="+mn-cs"/>
              </a:rPr>
              <a:t>Höhlenbären</a:t>
            </a:r>
            <a:r>
              <a:rPr lang="de-AT" altLang="de-DE" sz="1400" b="0" dirty="0">
                <a:solidFill>
                  <a:srgbClr val="000000"/>
                </a:solidFill>
                <a:latin typeface="Arial" charset="0"/>
                <a:ea typeface="+mn-ea"/>
                <a:cs typeface="+mn-cs"/>
              </a:rPr>
              <a:t> wie dieses gefunden. Die Höhlenbären waren jedoch keine Höhlenbewohner, sondern hielten in den Höhlen nur ihre Winterruhe. Dort waren sie vor extremen Witterungseinflüssen geschützt.</a:t>
            </a:r>
            <a:br>
              <a:rPr lang="de-DE" altLang="de-DE" sz="1400" b="0" dirty="0">
                <a:solidFill>
                  <a:srgbClr val="000000"/>
                </a:solidFill>
                <a:latin typeface="Arial" charset="0"/>
                <a:ea typeface="+mn-ea"/>
                <a:cs typeface="+mn-cs"/>
              </a:rPr>
            </a:br>
            <a:endParaRPr lang="de-AT" dirty="0"/>
          </a:p>
        </p:txBody>
      </p:sp>
      <p:pic>
        <p:nvPicPr>
          <p:cNvPr id="14339" name="Picture 2" descr="I:\xxx-transfer\Gregori\Bilder_unterwegs\unterwegs 3\Bilder_reduziert\12-höhelnbär.jpg">
            <a:extLst>
              <a:ext uri="{FF2B5EF4-FFF2-40B4-BE49-F238E27FC236}">
                <a16:creationId xmlns:a16="http://schemas.microsoft.com/office/drawing/2014/main" id="{BCA2E49C-16BA-F293-02A4-452955A96199}"/>
              </a:ext>
            </a:extLst>
          </p:cNvPr>
          <p:cNvPicPr>
            <a:picLocks noChangeAspect="1" noChangeArrowheads="1"/>
          </p:cNvPicPr>
          <p:nvPr/>
        </p:nvPicPr>
        <p:blipFill>
          <a:blip r:embed="rId2">
            <a:lum bright="26000" contrast="22000"/>
            <a:extLst>
              <a:ext uri="{28A0092B-C50C-407E-A947-70E740481C1C}">
                <a14:useLocalDpi xmlns:a14="http://schemas.microsoft.com/office/drawing/2010/main" val="0"/>
              </a:ext>
            </a:extLst>
          </a:blip>
          <a:srcRect/>
          <a:stretch>
            <a:fillRect/>
          </a:stretch>
        </p:blipFill>
        <p:spPr bwMode="auto">
          <a:xfrm>
            <a:off x="539750" y="908050"/>
            <a:ext cx="7200900"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451C243-AE65-FF41-AEF9-11F6D7B346BE}"/>
              </a:ext>
            </a:extLst>
          </p:cNvPr>
          <p:cNvSpPr>
            <a:spLocks noChangeArrowheads="1"/>
          </p:cNvSpPr>
          <p:nvPr/>
        </p:nvSpPr>
        <p:spPr bwMode="auto">
          <a:xfrm>
            <a:off x="4427538" y="692150"/>
            <a:ext cx="4465637"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2025</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 und Bildrechte: Christian Fridrich, </a:t>
            </a:r>
            <a:r>
              <a:rPr lang="de-DE" altLang="de-DE" sz="1200" kern="0" dirty="0" err="1"/>
              <a:t>Großweikersdorf</a:t>
            </a:r>
            <a:endParaRPr lang="de-DE" altLang="de-DE" sz="1200" kern="0" dirty="0"/>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
        <p:nvSpPr>
          <p:cNvPr id="6" name="Rectangle 6">
            <a:extLst>
              <a:ext uri="{FF2B5EF4-FFF2-40B4-BE49-F238E27FC236}">
                <a16:creationId xmlns:a16="http://schemas.microsoft.com/office/drawing/2014/main" id="{84FD5BC8-D0E2-B241-EE33-B90940BCEFDE}"/>
              </a:ext>
            </a:extLst>
          </p:cNvPr>
          <p:cNvSpPr>
            <a:spLocks noChangeArrowheads="1"/>
          </p:cNvSpPr>
          <p:nvPr/>
        </p:nvSpPr>
        <p:spPr bwMode="auto">
          <a:xfrm>
            <a:off x="468313" y="692151"/>
            <a:ext cx="3744912" cy="5041900"/>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br>
              <a:rPr lang="de-DE" altLang="de-DE" sz="1100" b="1" kern="0" dirty="0">
                <a:solidFill>
                  <a:srgbClr val="000000"/>
                </a:solidFill>
                <a:latin typeface="Syntax LT Std"/>
              </a:rPr>
            </a:b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Die Bildergalerie bezieht sich auf die in den österreichischen Kalkalpen vorkommenden Tropfsteinhöhlen und den darin vorkommenden Höhlenmineralien.</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Die Bildergalerie kann zum Thema „Tourismus – Beispiel: Alpen“ auf den Seiten 18 und 19  im Schulbuch </a:t>
            </a:r>
            <a:r>
              <a:rPr lang="de-DE" altLang="de-DE" sz="1200" i="1" kern="0" dirty="0">
                <a:solidFill>
                  <a:srgbClr val="000000"/>
                </a:solidFill>
                <a:latin typeface="Arial" pitchFamily="34" charset="0"/>
              </a:rPr>
              <a:t>unterwegs 3 </a:t>
            </a:r>
            <a:r>
              <a:rPr lang="de-DE" altLang="de-DE" sz="1200" kern="0" dirty="0">
                <a:solidFill>
                  <a:srgbClr val="000000"/>
                </a:solidFill>
                <a:latin typeface="Arial" pitchFamily="34" charset="0"/>
              </a:rPr>
              <a:t>als Vertiefung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33E52-6B7A-2902-BE0D-45945918D519}"/>
              </a:ext>
            </a:extLst>
          </p:cNvPr>
          <p:cNvSpPr>
            <a:spLocks noGrp="1"/>
          </p:cNvSpPr>
          <p:nvPr>
            <p:ph type="title"/>
          </p:nvPr>
        </p:nvSpPr>
        <p:spPr>
          <a:xfrm>
            <a:off x="395288" y="6165850"/>
            <a:ext cx="8640762" cy="503238"/>
          </a:xfrm>
        </p:spPr>
        <p:txBody>
          <a:bodyPr/>
          <a:lstStyle/>
          <a:p>
            <a:pPr algn="l" eaLnBrk="1" hangingPunct="1">
              <a:defRPr/>
            </a:pPr>
            <a:r>
              <a:rPr lang="de-AT" altLang="de-DE" sz="1400" b="0" dirty="0">
                <a:solidFill>
                  <a:srgbClr val="000000"/>
                </a:solidFill>
                <a:latin typeface="Arial" charset="0"/>
                <a:ea typeface="+mn-ea"/>
                <a:cs typeface="+mn-cs"/>
              </a:rPr>
              <a:t>Tropfsteinhöhlen entstehen fast immer im </a:t>
            </a:r>
            <a:r>
              <a:rPr lang="de-AT" altLang="de-DE" sz="1400" dirty="0">
                <a:solidFill>
                  <a:srgbClr val="000000"/>
                </a:solidFill>
                <a:latin typeface="Arial" charset="0"/>
                <a:ea typeface="+mn-ea"/>
                <a:cs typeface="+mn-cs"/>
              </a:rPr>
              <a:t>Kalkgebirge</a:t>
            </a:r>
            <a:r>
              <a:rPr lang="de-AT" altLang="de-DE" sz="1400" b="0" dirty="0">
                <a:solidFill>
                  <a:srgbClr val="000000"/>
                </a:solidFill>
                <a:latin typeface="Arial" charset="0"/>
                <a:ea typeface="+mn-ea"/>
                <a:cs typeface="+mn-cs"/>
              </a:rPr>
              <a:t>. In Österreich kommen kleinere und größere Tropfsteinhöhlen in den Nördlichen Kalkalpen und in den Südlichen Kalkalpen vor. Die bekannten Tropfsteinhöhlen sind oft Tourismusattraktionen.</a:t>
            </a:r>
            <a:br>
              <a:rPr lang="de-DE" altLang="de-DE" sz="1400" b="0" dirty="0">
                <a:solidFill>
                  <a:srgbClr val="000000"/>
                </a:solidFill>
                <a:latin typeface="Arial" charset="0"/>
                <a:ea typeface="+mn-ea"/>
                <a:cs typeface="+mn-cs"/>
              </a:rPr>
            </a:br>
            <a:endParaRPr lang="de-AT" dirty="0"/>
          </a:p>
        </p:txBody>
      </p:sp>
      <p:pic>
        <p:nvPicPr>
          <p:cNvPr id="3075" name="Picture 35" descr="I:\xxx-transfer\Gregori\Bilder_unterwegs\unterwegs 3\Bilder_reduziert\1-kalkgebirge.jpg">
            <a:extLst>
              <a:ext uri="{FF2B5EF4-FFF2-40B4-BE49-F238E27FC236}">
                <a16:creationId xmlns:a16="http://schemas.microsoft.com/office/drawing/2014/main" id="{A9CEFFCA-5E7E-9BA6-2E31-258CAA52E1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561263"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BA9F7D-7952-9C46-F529-DEC8D2C42888}"/>
              </a:ext>
            </a:extLst>
          </p:cNvPr>
          <p:cNvSpPr>
            <a:spLocks noGrp="1"/>
          </p:cNvSpPr>
          <p:nvPr>
            <p:ph type="title"/>
          </p:nvPr>
        </p:nvSpPr>
        <p:spPr>
          <a:xfrm>
            <a:off x="468313" y="5949950"/>
            <a:ext cx="8064500" cy="993775"/>
          </a:xfrm>
        </p:spPr>
        <p:txBody>
          <a:bodyPr/>
          <a:lstStyle/>
          <a:p>
            <a:pPr algn="l" eaLnBrk="1" hangingPunct="1">
              <a:defRPr/>
            </a:pPr>
            <a:r>
              <a:rPr lang="de-AT" altLang="de-DE" sz="1400" b="0" dirty="0">
                <a:solidFill>
                  <a:srgbClr val="000000"/>
                </a:solidFill>
                <a:latin typeface="Arial" charset="0"/>
                <a:ea typeface="+mn-ea"/>
                <a:cs typeface="+mn-cs"/>
              </a:rPr>
              <a:t>Das ist ein Eingang der </a:t>
            </a:r>
            <a:r>
              <a:rPr lang="de-AT" altLang="de-DE" sz="1400" dirty="0" err="1">
                <a:solidFill>
                  <a:srgbClr val="000000"/>
                </a:solidFill>
                <a:latin typeface="Arial" charset="0"/>
                <a:ea typeface="+mn-ea"/>
                <a:cs typeface="+mn-cs"/>
              </a:rPr>
              <a:t>Lurgrotte</a:t>
            </a:r>
            <a:r>
              <a:rPr lang="de-AT" altLang="de-DE" sz="1400" b="0" dirty="0">
                <a:solidFill>
                  <a:srgbClr val="000000"/>
                </a:solidFill>
                <a:latin typeface="Arial" charset="0"/>
                <a:ea typeface="+mn-ea"/>
                <a:cs typeface="+mn-cs"/>
              </a:rPr>
              <a:t> in der Steiermark, ca. 25 km nördlich von Graz. Die </a:t>
            </a:r>
            <a:r>
              <a:rPr lang="de-AT" altLang="de-DE" sz="1400" b="0" dirty="0" err="1">
                <a:solidFill>
                  <a:srgbClr val="000000"/>
                </a:solidFill>
                <a:latin typeface="Arial" charset="0"/>
                <a:ea typeface="+mn-ea"/>
                <a:cs typeface="+mn-cs"/>
              </a:rPr>
              <a:t>Lurgrotte</a:t>
            </a:r>
            <a:r>
              <a:rPr lang="de-AT" altLang="de-DE" sz="1400" b="0" dirty="0">
                <a:solidFill>
                  <a:srgbClr val="000000"/>
                </a:solidFill>
                <a:latin typeface="Arial" charset="0"/>
                <a:ea typeface="+mn-ea"/>
                <a:cs typeface="+mn-cs"/>
              </a:rPr>
              <a:t> ist die größte aktive Wasserhöhle in Österreich. Der </a:t>
            </a:r>
            <a:r>
              <a:rPr lang="de-AT" altLang="de-DE" sz="1400" b="0" dirty="0" err="1">
                <a:solidFill>
                  <a:srgbClr val="000000"/>
                </a:solidFill>
                <a:latin typeface="Arial" charset="0"/>
                <a:ea typeface="+mn-ea"/>
                <a:cs typeface="+mn-cs"/>
              </a:rPr>
              <a:t>Lurbach</a:t>
            </a:r>
            <a:r>
              <a:rPr lang="de-AT" altLang="de-DE" sz="1400" b="0" dirty="0">
                <a:solidFill>
                  <a:srgbClr val="000000"/>
                </a:solidFill>
                <a:latin typeface="Arial" charset="0"/>
                <a:ea typeface="+mn-ea"/>
                <a:cs typeface="+mn-cs"/>
              </a:rPr>
              <a:t> fließt kilometerweit durch diese Höhle und tritt hier ans Tageslicht.</a:t>
            </a:r>
            <a:br>
              <a:rPr lang="de-DE" altLang="de-DE" sz="1400" b="0" dirty="0">
                <a:solidFill>
                  <a:srgbClr val="000000"/>
                </a:solidFill>
                <a:latin typeface="Arial" charset="0"/>
                <a:ea typeface="+mn-ea"/>
                <a:cs typeface="+mn-cs"/>
              </a:rPr>
            </a:br>
            <a:endParaRPr lang="de-AT" dirty="0"/>
          </a:p>
        </p:txBody>
      </p:sp>
      <p:pic>
        <p:nvPicPr>
          <p:cNvPr id="4099" name="Picture 2" descr="I:\xxx-transfer\Gregori\Bilder_unterwegs\unterwegs 3\Bilder_reduziert\2-höhleneingang.jpg">
            <a:extLst>
              <a:ext uri="{FF2B5EF4-FFF2-40B4-BE49-F238E27FC236}">
                <a16:creationId xmlns:a16="http://schemas.microsoft.com/office/drawing/2014/main" id="{910A101B-7B70-2BBE-79C4-C4B25C55A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 y="908050"/>
            <a:ext cx="74168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0CDF9C-D889-9FCF-6FAC-1844530FD172}"/>
              </a:ext>
            </a:extLst>
          </p:cNvPr>
          <p:cNvSpPr>
            <a:spLocks noGrp="1"/>
          </p:cNvSpPr>
          <p:nvPr>
            <p:ph type="title"/>
          </p:nvPr>
        </p:nvSpPr>
        <p:spPr>
          <a:xfrm>
            <a:off x="468313" y="5719763"/>
            <a:ext cx="8453437" cy="1323975"/>
          </a:xfrm>
        </p:spPr>
        <p:txBody>
          <a:bodyPr/>
          <a:lstStyle/>
          <a:p>
            <a:pPr algn="l" eaLnBrk="1" hangingPunct="1">
              <a:defRPr/>
            </a:pPr>
            <a:r>
              <a:rPr lang="de-AT" altLang="de-DE" sz="1400" b="0" dirty="0">
                <a:solidFill>
                  <a:srgbClr val="000000"/>
                </a:solidFill>
                <a:latin typeface="Arial" charset="0"/>
                <a:ea typeface="+mn-ea"/>
                <a:cs typeface="+mn-cs"/>
              </a:rPr>
              <a:t>Herabhängende Tropfsteine werden </a:t>
            </a:r>
            <a:r>
              <a:rPr lang="de-AT" altLang="de-DE" sz="1400" dirty="0" err="1">
                <a:solidFill>
                  <a:srgbClr val="000000"/>
                </a:solidFill>
                <a:latin typeface="Arial" charset="0"/>
                <a:ea typeface="+mn-ea"/>
                <a:cs typeface="+mn-cs"/>
              </a:rPr>
              <a:t>Stalaktiten</a:t>
            </a:r>
            <a:r>
              <a:rPr lang="de-AT" altLang="de-DE" sz="1400" b="0" dirty="0">
                <a:solidFill>
                  <a:srgbClr val="000000"/>
                </a:solidFill>
                <a:latin typeface="Arial" charset="0"/>
                <a:ea typeface="+mn-ea"/>
                <a:cs typeface="+mn-cs"/>
              </a:rPr>
              <a:t> genannt. Der im Wasser gelöste Kalk lagert sich</a:t>
            </a:r>
            <a:br>
              <a:rPr lang="de-AT" altLang="de-DE" sz="1400" b="0" dirty="0">
                <a:solidFill>
                  <a:srgbClr val="000000"/>
                </a:solidFill>
                <a:latin typeface="Arial" charset="0"/>
                <a:ea typeface="+mn-ea"/>
                <a:cs typeface="+mn-cs"/>
              </a:rPr>
            </a:br>
            <a:r>
              <a:rPr lang="de-AT" altLang="de-DE" sz="1400" b="0" dirty="0">
                <a:solidFill>
                  <a:srgbClr val="000000"/>
                </a:solidFill>
                <a:latin typeface="Arial" charset="0"/>
                <a:ea typeface="+mn-ea"/>
                <a:cs typeface="+mn-cs"/>
              </a:rPr>
              <a:t>in kleinen Mengen am Tropfstein an, während das Wasser nach unten tropft. </a:t>
            </a:r>
            <a:br>
              <a:rPr lang="de-AT" altLang="de-DE" sz="1400" b="0" dirty="0">
                <a:solidFill>
                  <a:srgbClr val="000000"/>
                </a:solidFill>
                <a:latin typeface="Arial" charset="0"/>
                <a:ea typeface="+mn-ea"/>
                <a:cs typeface="+mn-cs"/>
              </a:rPr>
            </a:br>
            <a:r>
              <a:rPr lang="de-AT" altLang="de-DE" sz="1400" b="0" dirty="0">
                <a:solidFill>
                  <a:srgbClr val="000000"/>
                </a:solidFill>
                <a:latin typeface="Arial" charset="0"/>
                <a:ea typeface="+mn-ea"/>
                <a:cs typeface="+mn-cs"/>
              </a:rPr>
              <a:t>Merke: </a:t>
            </a:r>
            <a:r>
              <a:rPr lang="de-AT" altLang="de-DE" sz="1400" b="0" dirty="0" err="1">
                <a:solidFill>
                  <a:srgbClr val="000000"/>
                </a:solidFill>
                <a:latin typeface="Arial" charset="0"/>
                <a:ea typeface="+mn-ea"/>
                <a:cs typeface="+mn-cs"/>
              </a:rPr>
              <a:t>Stalak</a:t>
            </a:r>
            <a:r>
              <a:rPr lang="de-AT" altLang="de-DE" sz="1400" dirty="0" err="1">
                <a:solidFill>
                  <a:srgbClr val="000000"/>
                </a:solidFill>
                <a:latin typeface="Arial" charset="0"/>
                <a:ea typeface="+mn-ea"/>
                <a:cs typeface="+mn-cs"/>
              </a:rPr>
              <a:t>T</a:t>
            </a:r>
            <a:r>
              <a:rPr lang="de-AT" altLang="de-DE" sz="1400" b="0" dirty="0" err="1">
                <a:solidFill>
                  <a:srgbClr val="000000"/>
                </a:solidFill>
                <a:latin typeface="Arial" charset="0"/>
                <a:ea typeface="+mn-ea"/>
                <a:cs typeface="+mn-cs"/>
              </a:rPr>
              <a:t>iten</a:t>
            </a:r>
            <a:r>
              <a:rPr lang="de-AT" altLang="de-DE" sz="1400" b="0" dirty="0">
                <a:solidFill>
                  <a:srgbClr val="000000"/>
                </a:solidFill>
                <a:latin typeface="Arial" charset="0"/>
                <a:ea typeface="+mn-ea"/>
                <a:cs typeface="+mn-cs"/>
              </a:rPr>
              <a:t> hängen von der Decke wie der Strich des </a:t>
            </a:r>
            <a:r>
              <a:rPr lang="de-AT" altLang="de-DE" sz="1400" dirty="0">
                <a:solidFill>
                  <a:srgbClr val="000000"/>
                </a:solidFill>
                <a:latin typeface="Arial" charset="0"/>
                <a:ea typeface="+mn-ea"/>
                <a:cs typeface="+mn-cs"/>
              </a:rPr>
              <a:t>T</a:t>
            </a:r>
            <a:r>
              <a:rPr lang="de-AT" altLang="de-DE" sz="1400" b="0" dirty="0">
                <a:solidFill>
                  <a:srgbClr val="000000"/>
                </a:solidFill>
                <a:latin typeface="Arial" charset="0"/>
                <a:ea typeface="+mn-ea"/>
                <a:cs typeface="+mn-cs"/>
              </a:rPr>
              <a:t>.</a:t>
            </a:r>
            <a:br>
              <a:rPr lang="de-DE" altLang="de-DE" sz="1400" b="0" dirty="0">
                <a:solidFill>
                  <a:srgbClr val="000000"/>
                </a:solidFill>
                <a:latin typeface="Arial" charset="0"/>
                <a:ea typeface="+mn-ea"/>
                <a:cs typeface="+mn-cs"/>
              </a:rPr>
            </a:br>
            <a:endParaRPr lang="de-AT" dirty="0"/>
          </a:p>
        </p:txBody>
      </p:sp>
      <p:pic>
        <p:nvPicPr>
          <p:cNvPr id="5123" name="Picture 2" descr="I:\xxx-transfer\Gregori\Bilder_unterwegs\unterwegs 3\Bilder_reduziert\3-stalaktiten.jpg">
            <a:extLst>
              <a:ext uri="{FF2B5EF4-FFF2-40B4-BE49-F238E27FC236}">
                <a16:creationId xmlns:a16="http://schemas.microsoft.com/office/drawing/2014/main" id="{1B9F337F-7CB9-7DEE-0DC6-B4C108E5E6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908050"/>
            <a:ext cx="73660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5B16A-832E-BA95-D197-668EE8A58A47}"/>
              </a:ext>
            </a:extLst>
          </p:cNvPr>
          <p:cNvSpPr>
            <a:spLocks noGrp="1"/>
          </p:cNvSpPr>
          <p:nvPr>
            <p:ph type="title"/>
          </p:nvPr>
        </p:nvSpPr>
        <p:spPr>
          <a:xfrm>
            <a:off x="468313" y="5661025"/>
            <a:ext cx="8035925" cy="1323975"/>
          </a:xfrm>
        </p:spPr>
        <p:txBody>
          <a:bodyPr/>
          <a:lstStyle/>
          <a:p>
            <a:pPr algn="l" eaLnBrk="1" hangingPunct="1">
              <a:defRPr/>
            </a:pPr>
            <a:r>
              <a:rPr lang="de-AT" altLang="de-DE" sz="1400" b="0" dirty="0">
                <a:solidFill>
                  <a:srgbClr val="000000"/>
                </a:solidFill>
                <a:latin typeface="Arial" charset="0"/>
                <a:ea typeface="+mn-ea"/>
                <a:cs typeface="+mn-cs"/>
              </a:rPr>
              <a:t>Vom Boden in Richtung Decke wachsende Tropfsteine nennt man </a:t>
            </a:r>
            <a:r>
              <a:rPr lang="de-AT" altLang="de-DE" sz="1400" dirty="0" err="1">
                <a:solidFill>
                  <a:srgbClr val="000000"/>
                </a:solidFill>
                <a:latin typeface="Arial" charset="0"/>
                <a:ea typeface="+mn-ea"/>
                <a:cs typeface="+mn-cs"/>
              </a:rPr>
              <a:t>Stalagmiten</a:t>
            </a:r>
            <a:r>
              <a:rPr lang="de-AT" altLang="de-DE" sz="1400" b="0" dirty="0">
                <a:solidFill>
                  <a:srgbClr val="000000"/>
                </a:solidFill>
                <a:latin typeface="Arial" charset="0"/>
                <a:ea typeface="+mn-ea"/>
                <a:cs typeface="+mn-cs"/>
              </a:rPr>
              <a:t>. Das von der Decke tropfende Wasser enthält noch etwas Kalk, der sich am Boden anlagert und über viele Jahre zu einem Tropfstein wachsen kann. Merke: </a:t>
            </a:r>
            <a:r>
              <a:rPr lang="de-AT" altLang="de-DE" sz="1400" b="0" dirty="0" err="1">
                <a:solidFill>
                  <a:srgbClr val="000000"/>
                </a:solidFill>
                <a:latin typeface="Arial" charset="0"/>
                <a:ea typeface="+mn-ea"/>
                <a:cs typeface="+mn-cs"/>
              </a:rPr>
              <a:t>Stalag</a:t>
            </a:r>
            <a:r>
              <a:rPr lang="de-AT" altLang="de-DE" sz="1400" dirty="0" err="1">
                <a:solidFill>
                  <a:srgbClr val="000000"/>
                </a:solidFill>
                <a:latin typeface="Arial" charset="0"/>
                <a:ea typeface="+mn-ea"/>
                <a:cs typeface="+mn-cs"/>
              </a:rPr>
              <a:t>M</a:t>
            </a:r>
            <a:r>
              <a:rPr lang="de-AT" altLang="de-DE" sz="1400" b="0" dirty="0" err="1">
                <a:solidFill>
                  <a:srgbClr val="000000"/>
                </a:solidFill>
                <a:latin typeface="Arial" charset="0"/>
                <a:ea typeface="+mn-ea"/>
                <a:cs typeface="+mn-cs"/>
              </a:rPr>
              <a:t>iten</a:t>
            </a:r>
            <a:r>
              <a:rPr lang="de-AT" altLang="de-DE" sz="1400" b="0" dirty="0">
                <a:solidFill>
                  <a:srgbClr val="000000"/>
                </a:solidFill>
                <a:latin typeface="Arial" charset="0"/>
                <a:ea typeface="+mn-ea"/>
                <a:cs typeface="+mn-cs"/>
              </a:rPr>
              <a:t> wachsen nach oben wie ein </a:t>
            </a:r>
            <a:r>
              <a:rPr lang="de-AT" altLang="de-DE" sz="1400" dirty="0">
                <a:solidFill>
                  <a:srgbClr val="000000"/>
                </a:solidFill>
                <a:latin typeface="Arial" charset="0"/>
                <a:ea typeface="+mn-ea"/>
                <a:cs typeface="+mn-cs"/>
              </a:rPr>
              <a:t>M</a:t>
            </a:r>
            <a:r>
              <a:rPr lang="de-AT" altLang="de-DE" sz="1400" b="0" dirty="0">
                <a:solidFill>
                  <a:srgbClr val="000000"/>
                </a:solidFill>
                <a:latin typeface="Arial" charset="0"/>
                <a:ea typeface="+mn-ea"/>
                <a:cs typeface="+mn-cs"/>
              </a:rPr>
              <a:t>.</a:t>
            </a:r>
            <a:br>
              <a:rPr lang="de-DE" altLang="de-DE" sz="1400" b="0" dirty="0">
                <a:solidFill>
                  <a:srgbClr val="000000"/>
                </a:solidFill>
                <a:latin typeface="Arial" charset="0"/>
                <a:ea typeface="+mn-ea"/>
                <a:cs typeface="+mn-cs"/>
              </a:rPr>
            </a:br>
            <a:endParaRPr lang="de-AT" dirty="0"/>
          </a:p>
        </p:txBody>
      </p:sp>
      <p:pic>
        <p:nvPicPr>
          <p:cNvPr id="6147" name="Picture 2" descr="I:\xxx-transfer\Gregori\Bilder_unterwegs\unterwegs 3\Bilder_reduziert\4-stalagmiten.jpg">
            <a:extLst>
              <a:ext uri="{FF2B5EF4-FFF2-40B4-BE49-F238E27FC236}">
                <a16:creationId xmlns:a16="http://schemas.microsoft.com/office/drawing/2014/main" id="{F47E0BF7-09A1-04C2-B081-FE0CC379A1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345363"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A305C-7455-E14E-3D66-32ABDB14288D}"/>
              </a:ext>
            </a:extLst>
          </p:cNvPr>
          <p:cNvSpPr>
            <a:spLocks noGrp="1"/>
          </p:cNvSpPr>
          <p:nvPr>
            <p:ph type="title"/>
          </p:nvPr>
        </p:nvSpPr>
        <p:spPr>
          <a:xfrm>
            <a:off x="4572000" y="4760913"/>
            <a:ext cx="3887788" cy="1169987"/>
          </a:xfrm>
        </p:spPr>
        <p:txBody>
          <a:bodyPr/>
          <a:lstStyle/>
          <a:p>
            <a:pPr algn="l">
              <a:defRPr/>
            </a:pPr>
            <a:r>
              <a:rPr lang="de-AT" altLang="de-DE" sz="1400" b="0" dirty="0">
                <a:solidFill>
                  <a:srgbClr val="000000"/>
                </a:solidFill>
                <a:latin typeface="Arial" charset="0"/>
                <a:ea typeface="+mn-ea"/>
                <a:cs typeface="+mn-cs"/>
              </a:rPr>
              <a:t>Wenn </a:t>
            </a:r>
            <a:r>
              <a:rPr lang="de-AT" altLang="de-DE" sz="1400" dirty="0">
                <a:solidFill>
                  <a:srgbClr val="000000"/>
                </a:solidFill>
                <a:latin typeface="Arial" charset="0"/>
                <a:ea typeface="+mn-ea"/>
                <a:cs typeface="+mn-cs"/>
              </a:rPr>
              <a:t>Tropfsteine</a:t>
            </a:r>
            <a:r>
              <a:rPr lang="de-AT" altLang="de-DE" sz="1400" b="0" dirty="0">
                <a:solidFill>
                  <a:srgbClr val="000000"/>
                </a:solidFill>
                <a:latin typeface="Arial" charset="0"/>
                <a:ea typeface="+mn-ea"/>
                <a:cs typeface="+mn-cs"/>
              </a:rPr>
              <a:t> viele, viele Jahre ungestört wachsen, kann der Abstand zwischen ihnen geringer werden. Der von der Decke hängende </a:t>
            </a:r>
            <a:r>
              <a:rPr lang="de-AT" altLang="de-DE" sz="1400" b="0" dirty="0" err="1">
                <a:solidFill>
                  <a:srgbClr val="000000"/>
                </a:solidFill>
                <a:latin typeface="Arial" charset="0"/>
                <a:ea typeface="+mn-ea"/>
                <a:cs typeface="+mn-cs"/>
              </a:rPr>
              <a:t>Stalaktit</a:t>
            </a:r>
            <a:r>
              <a:rPr lang="de-AT" altLang="de-DE" sz="1400" b="0" dirty="0">
                <a:solidFill>
                  <a:srgbClr val="000000"/>
                </a:solidFill>
                <a:latin typeface="Arial" charset="0"/>
                <a:ea typeface="+mn-ea"/>
                <a:cs typeface="+mn-cs"/>
              </a:rPr>
              <a:t> wächst nach unten und der am Boden befindliche </a:t>
            </a:r>
            <a:r>
              <a:rPr lang="de-AT" altLang="de-DE" sz="1400" b="0" dirty="0" err="1">
                <a:solidFill>
                  <a:srgbClr val="000000"/>
                </a:solidFill>
                <a:latin typeface="Arial" charset="0"/>
                <a:ea typeface="+mn-ea"/>
                <a:cs typeface="+mn-cs"/>
              </a:rPr>
              <a:t>Stalagmit</a:t>
            </a:r>
            <a:r>
              <a:rPr lang="de-AT" altLang="de-DE" sz="1400" b="0" dirty="0">
                <a:solidFill>
                  <a:srgbClr val="000000"/>
                </a:solidFill>
                <a:latin typeface="Arial" charset="0"/>
                <a:ea typeface="+mn-ea"/>
                <a:cs typeface="+mn-cs"/>
              </a:rPr>
              <a:t> wächst nach oben.</a:t>
            </a:r>
            <a:endParaRPr lang="de-AT" dirty="0"/>
          </a:p>
        </p:txBody>
      </p:sp>
      <p:pic>
        <p:nvPicPr>
          <p:cNvPr id="7171" name="Picture 3" descr="I:\xxx-transfer\Gregori\Bilder_unterwegs\unterwegs 3\Bilder_reduziert\5-stagmit+stalaktit.jpg">
            <a:extLst>
              <a:ext uri="{FF2B5EF4-FFF2-40B4-BE49-F238E27FC236}">
                <a16:creationId xmlns:a16="http://schemas.microsoft.com/office/drawing/2014/main" id="{91D02503-0CD2-9429-3EAD-4DC8FD1B4D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981075"/>
            <a:ext cx="349567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42D272-0448-A74F-AF9A-676924F14C3D}"/>
              </a:ext>
            </a:extLst>
          </p:cNvPr>
          <p:cNvSpPr>
            <a:spLocks noGrp="1"/>
          </p:cNvSpPr>
          <p:nvPr>
            <p:ph type="title"/>
          </p:nvPr>
        </p:nvSpPr>
        <p:spPr>
          <a:xfrm>
            <a:off x="4500563" y="4246563"/>
            <a:ext cx="4483100" cy="2074862"/>
          </a:xfrm>
        </p:spPr>
        <p:txBody>
          <a:bodyPr/>
          <a:lstStyle/>
          <a:p>
            <a:pPr algn="l" eaLnBrk="1" hangingPunct="1">
              <a:defRPr/>
            </a:pPr>
            <a:br>
              <a:rPr lang="de-AT" altLang="de-DE" sz="1400" b="0" dirty="0">
                <a:solidFill>
                  <a:srgbClr val="000000"/>
                </a:solidFill>
                <a:latin typeface="Arial" charset="0"/>
                <a:ea typeface="+mn-ea"/>
                <a:cs typeface="+mn-cs"/>
              </a:rPr>
            </a:br>
            <a:br>
              <a:rPr lang="de-AT" altLang="de-DE" sz="1400" b="0" dirty="0">
                <a:solidFill>
                  <a:srgbClr val="000000"/>
                </a:solidFill>
                <a:latin typeface="Arial" charset="0"/>
                <a:ea typeface="+mn-ea"/>
                <a:cs typeface="+mn-cs"/>
              </a:rPr>
            </a:br>
            <a:br>
              <a:rPr lang="de-AT" altLang="de-DE" sz="1400" b="0" dirty="0">
                <a:solidFill>
                  <a:srgbClr val="000000"/>
                </a:solidFill>
                <a:latin typeface="Arial" charset="0"/>
                <a:ea typeface="+mn-ea"/>
                <a:cs typeface="+mn-cs"/>
              </a:rPr>
            </a:br>
            <a:br>
              <a:rPr lang="de-AT" altLang="de-DE" sz="1400" b="0" dirty="0">
                <a:solidFill>
                  <a:srgbClr val="000000"/>
                </a:solidFill>
                <a:latin typeface="Arial" charset="0"/>
                <a:ea typeface="+mn-ea"/>
                <a:cs typeface="+mn-cs"/>
              </a:rPr>
            </a:br>
            <a:r>
              <a:rPr lang="de-AT" altLang="de-DE" sz="1400" b="0" dirty="0">
                <a:solidFill>
                  <a:srgbClr val="000000"/>
                </a:solidFill>
                <a:latin typeface="Arial" charset="0"/>
                <a:ea typeface="+mn-ea"/>
                <a:cs typeface="+mn-cs"/>
              </a:rPr>
              <a:t>Tropfsteine </a:t>
            </a:r>
            <a:r>
              <a:rPr lang="de-AT" altLang="de-DE" sz="1400" dirty="0">
                <a:solidFill>
                  <a:srgbClr val="000000"/>
                </a:solidFill>
                <a:latin typeface="Arial" charset="0"/>
                <a:ea typeface="+mn-ea"/>
                <a:cs typeface="+mn-cs"/>
              </a:rPr>
              <a:t>wachsen sehr, sehr  langsam</a:t>
            </a:r>
            <a:r>
              <a:rPr lang="de-AT" altLang="de-DE" sz="1400" b="0" dirty="0">
                <a:solidFill>
                  <a:srgbClr val="000000"/>
                </a:solidFill>
                <a:latin typeface="Arial" charset="0"/>
                <a:ea typeface="+mn-ea"/>
                <a:cs typeface="+mn-cs"/>
              </a:rPr>
              <a:t>. Forscherinnen und Forscher gehen im Durchschnitt von etwa einem Zentimeter in 100 Jahren aus. Werden die Tropfsteine berührt, wachsen sie durch das Fett der Haut überhaupt nicht mehr weiter.</a:t>
            </a:r>
            <a:br>
              <a:rPr lang="de-DE" altLang="de-DE" sz="1400" b="0" dirty="0">
                <a:solidFill>
                  <a:srgbClr val="000000"/>
                </a:solidFill>
                <a:latin typeface="Arial" charset="0"/>
                <a:ea typeface="+mn-ea"/>
                <a:cs typeface="+mn-cs"/>
              </a:rPr>
            </a:br>
            <a:endParaRPr lang="de-AT" dirty="0"/>
          </a:p>
        </p:txBody>
      </p:sp>
      <p:pic>
        <p:nvPicPr>
          <p:cNvPr id="8195" name="Picture 2" descr="I:\xxx-transfer\Gregori\Bilder_unterwegs\unterwegs 3\Bilder_reduziert\6-stalagmit+stalaktit.jpg">
            <a:extLst>
              <a:ext uri="{FF2B5EF4-FFF2-40B4-BE49-F238E27FC236}">
                <a16:creationId xmlns:a16="http://schemas.microsoft.com/office/drawing/2014/main" id="{088B05C3-13B6-66E1-C550-49DB58635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3671888"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90EDD-63EE-AF83-A5D1-5B332DC822FA}"/>
              </a:ext>
            </a:extLst>
          </p:cNvPr>
          <p:cNvSpPr>
            <a:spLocks noGrp="1"/>
          </p:cNvSpPr>
          <p:nvPr>
            <p:ph type="title"/>
          </p:nvPr>
        </p:nvSpPr>
        <p:spPr>
          <a:xfrm>
            <a:off x="4716463" y="4652963"/>
            <a:ext cx="3548062" cy="1385887"/>
          </a:xfrm>
        </p:spPr>
        <p:txBody>
          <a:bodyPr/>
          <a:lstStyle/>
          <a:p>
            <a:pPr algn="l">
              <a:defRPr/>
            </a:pPr>
            <a:r>
              <a:rPr lang="de-AT" altLang="de-DE" sz="1400" b="0" dirty="0">
                <a:solidFill>
                  <a:srgbClr val="000000"/>
                </a:solidFill>
                <a:latin typeface="Arial" charset="0"/>
                <a:ea typeface="+mn-ea"/>
                <a:cs typeface="+mn-cs"/>
              </a:rPr>
              <a:t>Eine </a:t>
            </a:r>
            <a:r>
              <a:rPr lang="de-AT" altLang="de-DE" sz="1400" dirty="0">
                <a:solidFill>
                  <a:srgbClr val="000000"/>
                </a:solidFill>
                <a:latin typeface="Arial" charset="0"/>
                <a:ea typeface="+mn-ea"/>
                <a:cs typeface="+mn-cs"/>
              </a:rPr>
              <a:t>Tropfsteinsäule</a:t>
            </a:r>
            <a:r>
              <a:rPr lang="de-AT" altLang="de-DE" sz="1400" b="0" dirty="0">
                <a:solidFill>
                  <a:srgbClr val="000000"/>
                </a:solidFill>
                <a:latin typeface="Arial" charset="0"/>
                <a:ea typeface="+mn-ea"/>
                <a:cs typeface="+mn-cs"/>
              </a:rPr>
              <a:t> bildet sich, wenn ein von der Decke wachsender </a:t>
            </a:r>
            <a:r>
              <a:rPr lang="de-AT" altLang="de-DE" sz="1400" b="0" dirty="0" err="1">
                <a:solidFill>
                  <a:srgbClr val="000000"/>
                </a:solidFill>
                <a:latin typeface="Arial" charset="0"/>
                <a:ea typeface="+mn-ea"/>
                <a:cs typeface="+mn-cs"/>
              </a:rPr>
              <a:t>Stalaktit</a:t>
            </a:r>
            <a:r>
              <a:rPr lang="de-AT" altLang="de-DE" sz="1400" b="0" dirty="0">
                <a:solidFill>
                  <a:srgbClr val="000000"/>
                </a:solidFill>
                <a:latin typeface="Arial" charset="0"/>
                <a:ea typeface="+mn-ea"/>
                <a:cs typeface="+mn-cs"/>
              </a:rPr>
              <a:t> und ein vom Boden wachsender </a:t>
            </a:r>
            <a:r>
              <a:rPr lang="de-AT" altLang="de-DE" sz="1400" b="0" dirty="0" err="1">
                <a:solidFill>
                  <a:srgbClr val="000000"/>
                </a:solidFill>
                <a:latin typeface="Arial" charset="0"/>
                <a:ea typeface="+mn-ea"/>
                <a:cs typeface="+mn-cs"/>
              </a:rPr>
              <a:t>Stalagmit</a:t>
            </a:r>
            <a:r>
              <a:rPr lang="de-AT" altLang="de-DE" sz="1400" b="0" dirty="0">
                <a:solidFill>
                  <a:srgbClr val="000000"/>
                </a:solidFill>
                <a:latin typeface="Arial" charset="0"/>
                <a:ea typeface="+mn-ea"/>
                <a:cs typeface="+mn-cs"/>
              </a:rPr>
              <a:t> nach vielen hunderten Jahren zusammenwachsen. Eine Tropfsteinsäule wird auch </a:t>
            </a:r>
            <a:r>
              <a:rPr lang="de-AT" altLang="de-DE" sz="1400" b="0" dirty="0" err="1">
                <a:solidFill>
                  <a:srgbClr val="000000"/>
                </a:solidFill>
                <a:latin typeface="Arial" charset="0"/>
                <a:ea typeface="+mn-ea"/>
                <a:cs typeface="+mn-cs"/>
              </a:rPr>
              <a:t>Stalagnat</a:t>
            </a:r>
            <a:r>
              <a:rPr lang="de-AT" altLang="de-DE" sz="1400" b="0" dirty="0">
                <a:solidFill>
                  <a:srgbClr val="000000"/>
                </a:solidFill>
                <a:latin typeface="Arial" charset="0"/>
                <a:ea typeface="+mn-ea"/>
                <a:cs typeface="+mn-cs"/>
              </a:rPr>
              <a:t> genannt</a:t>
            </a:r>
            <a:endParaRPr lang="de-AT" dirty="0"/>
          </a:p>
        </p:txBody>
      </p:sp>
      <p:pic>
        <p:nvPicPr>
          <p:cNvPr id="9219" name="Picture 2" descr="I:\xxx-transfer\Gregori\Bilder_unterwegs\unterwegs 3\Bilder_reduziert\7-stalagnat.jpg">
            <a:extLst>
              <a:ext uri="{FF2B5EF4-FFF2-40B4-BE49-F238E27FC236}">
                <a16:creationId xmlns:a16="http://schemas.microsoft.com/office/drawing/2014/main" id="{4AB0399E-6D92-1437-3697-9AF2BDEA5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3695700"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9AEFE4-D54B-16F0-599E-8BD918A01F3D}"/>
              </a:ext>
            </a:extLst>
          </p:cNvPr>
          <p:cNvSpPr>
            <a:spLocks noGrp="1"/>
          </p:cNvSpPr>
          <p:nvPr>
            <p:ph type="title"/>
          </p:nvPr>
        </p:nvSpPr>
        <p:spPr>
          <a:xfrm>
            <a:off x="468313" y="5827713"/>
            <a:ext cx="8321675" cy="1322387"/>
          </a:xfrm>
        </p:spPr>
        <p:txBody>
          <a:bodyPr/>
          <a:lstStyle/>
          <a:p>
            <a:pPr algn="l" eaLnBrk="1" hangingPunct="1">
              <a:defRPr/>
            </a:pPr>
            <a:r>
              <a:rPr lang="de-AT" altLang="de-DE" sz="1400" b="0" dirty="0">
                <a:solidFill>
                  <a:srgbClr val="000000"/>
                </a:solidFill>
                <a:latin typeface="Arial" charset="0"/>
                <a:ea typeface="+mn-ea"/>
                <a:cs typeface="+mn-cs"/>
              </a:rPr>
              <a:t>Fließt das kalkhaltige Wasser langsam über die Höhlenwand, so kann sich unter günstigen Bedingungen ein so genannter </a:t>
            </a:r>
            <a:r>
              <a:rPr lang="de-AT" altLang="de-DE" sz="1400" dirty="0">
                <a:solidFill>
                  <a:srgbClr val="000000"/>
                </a:solidFill>
                <a:latin typeface="Arial" charset="0"/>
                <a:ea typeface="+mn-ea"/>
                <a:cs typeface="+mn-cs"/>
              </a:rPr>
              <a:t>Wandsinter</a:t>
            </a:r>
            <a:r>
              <a:rPr lang="de-AT" altLang="de-DE" sz="1400" b="0" dirty="0">
                <a:solidFill>
                  <a:srgbClr val="000000"/>
                </a:solidFill>
                <a:latin typeface="Arial" charset="0"/>
                <a:ea typeface="+mn-ea"/>
                <a:cs typeface="+mn-cs"/>
              </a:rPr>
              <a:t> bilden. Der Wandsinter besteht aus dem gleichen</a:t>
            </a:r>
            <a:br>
              <a:rPr lang="de-AT" altLang="de-DE" sz="1400" b="0" dirty="0">
                <a:solidFill>
                  <a:srgbClr val="000000"/>
                </a:solidFill>
                <a:latin typeface="Arial" charset="0"/>
                <a:ea typeface="+mn-ea"/>
                <a:cs typeface="+mn-cs"/>
              </a:rPr>
            </a:br>
            <a:r>
              <a:rPr lang="de-AT" altLang="de-DE" sz="1400" b="0" dirty="0">
                <a:solidFill>
                  <a:srgbClr val="000000"/>
                </a:solidFill>
                <a:latin typeface="Arial" charset="0"/>
                <a:ea typeface="+mn-ea"/>
                <a:cs typeface="+mn-cs"/>
              </a:rPr>
              <a:t>Material wie ein Tropfstein: Kalk.</a:t>
            </a:r>
            <a:br>
              <a:rPr lang="de-DE" altLang="de-DE" sz="1400" b="0" dirty="0">
                <a:solidFill>
                  <a:srgbClr val="000000"/>
                </a:solidFill>
                <a:latin typeface="Arial" charset="0"/>
                <a:ea typeface="+mn-ea"/>
                <a:cs typeface="+mn-cs"/>
              </a:rPr>
            </a:br>
            <a:endParaRPr lang="de-AT" dirty="0"/>
          </a:p>
        </p:txBody>
      </p:sp>
      <p:pic>
        <p:nvPicPr>
          <p:cNvPr id="10243" name="Picture 2" descr="I:\xxx-transfer\Gregori\Bilder_unterwegs\unterwegs 3\Bilder_reduziert\8-wandsinter.jpg">
            <a:extLst>
              <a:ext uri="{FF2B5EF4-FFF2-40B4-BE49-F238E27FC236}">
                <a16:creationId xmlns:a16="http://schemas.microsoft.com/office/drawing/2014/main" id="{BDEF09CC-0D71-50BD-D3C4-13391417FB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38" y="935038"/>
            <a:ext cx="747395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655</Words>
  <Application>Microsoft Office PowerPoint</Application>
  <PresentationFormat>Bildschirmpräsentation (4:3)</PresentationFormat>
  <Paragraphs>30</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Calibri</vt:lpstr>
      <vt:lpstr>Arial</vt:lpstr>
      <vt:lpstr>Syntax LT Std</vt:lpstr>
      <vt:lpstr>Wingdings</vt:lpstr>
      <vt:lpstr>Larissa</vt:lpstr>
      <vt:lpstr> In einer Tropfsteinhöhle </vt:lpstr>
      <vt:lpstr>Tropfsteinhöhlen entstehen fast immer im Kalkgebirge. In Österreich kommen kleinere und größere Tropfsteinhöhlen in den Nördlichen Kalkalpen und in den Südlichen Kalkalpen vor. Die bekannten Tropfsteinhöhlen sind oft Tourismusattraktionen. </vt:lpstr>
      <vt:lpstr>Das ist ein Eingang der Lurgrotte in der Steiermark, ca. 25 km nördlich von Graz. Die Lurgrotte ist die größte aktive Wasserhöhle in Österreich. Der Lurbach fließt kilometerweit durch diese Höhle und tritt hier ans Tageslicht. </vt:lpstr>
      <vt:lpstr>Herabhängende Tropfsteine werden Stalaktiten genannt. Der im Wasser gelöste Kalk lagert sich in kleinen Mengen am Tropfstein an, während das Wasser nach unten tropft.  Merke: StalakTiten hängen von der Decke wie der Strich des T. </vt:lpstr>
      <vt:lpstr>Vom Boden in Richtung Decke wachsende Tropfsteine nennt man Stalagmiten. Das von der Decke tropfende Wasser enthält noch etwas Kalk, der sich am Boden anlagert und über viele Jahre zu einem Tropfstein wachsen kann. Merke: StalagMiten wachsen nach oben wie ein M. </vt:lpstr>
      <vt:lpstr>Wenn Tropfsteine viele, viele Jahre ungestört wachsen, kann der Abstand zwischen ihnen geringer werden. Der von der Decke hängende Stalaktit wächst nach unten und der am Boden befindliche Stalagmit wächst nach oben.</vt:lpstr>
      <vt:lpstr>    Tropfsteine wachsen sehr, sehr  langsam. Forscherinnen und Forscher gehen im Durchschnitt von etwa einem Zentimeter in 100 Jahren aus. Werden die Tropfsteine berührt, wachsen sie durch das Fett der Haut überhaupt nicht mehr weiter. </vt:lpstr>
      <vt:lpstr>Eine Tropfsteinsäule bildet sich, wenn ein von der Decke wachsender Stalaktit und ein vom Boden wachsender Stalagmit nach vielen hunderten Jahren zusammenwachsen. Eine Tropfsteinsäule wird auch Stalagnat genannt</vt:lpstr>
      <vt:lpstr>Fließt das kalkhaltige Wasser langsam über die Höhlenwand, so kann sich unter günstigen Bedingungen ein so genannter Wandsinter bilden. Der Wandsinter besteht aus dem gleichen Material wie ein Tropfstein: Kalk. </vt:lpstr>
      <vt:lpstr>Wandsinter und Tropfsteine wachsen unter verschiedenen Bedingungen unterschiedlich schnell.  Die Geschwindigkeit des Wachstums hängt von folgenden Faktoren ab: Kalkgehalt des Wassers, Kohlendioxidgehalt des Wassers, Menge des Wassers und Höhlentemperatur</vt:lpstr>
      <vt:lpstr>Auf schrägem Untergrund langsam fließendes kalkhaltiges Wasser kann Sinterbecken ausbilden. Sinterbecken sind in österreichischen Höhlen relativ selten. Bekannte Sinterbecken befinden sich  in Pamukkale in der Türkei.</vt:lpstr>
      <vt:lpstr>Quellen im Kalkgebirge nennt man Karstquellen. Wenn Niederschlagswasser auf die Oberfläche eines Kalkgebirges trifft, versickert dieses in der Regel rasch und verschwindet vorläufig in Spalten sowie in kleineren und größeren Höhlen. Wenn es dann wieder ans Tageslicht kommt, spricht man von Karstquellen. </vt:lpstr>
      <vt:lpstr>In einigen Tropfsteinhöhlen wurde das Skelett eines Höhlenbären wie dieses gefunden. Die Höhlenbären waren jedoch keine Höhlenbewohner, sondern hielten in den Höhlen nur ihre Winterruhe. Dort waren sie vor extremen Witterungseinflüssen geschützt.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230</cp:revision>
  <dcterms:created xsi:type="dcterms:W3CDTF">2013-10-08T07:58:50Z</dcterms:created>
  <dcterms:modified xsi:type="dcterms:W3CDTF">2024-09-09T14:32:41Z</dcterms:modified>
</cp:coreProperties>
</file>