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4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11.06.2025</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6772" y="829348"/>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Der </a:t>
            </a:r>
            <a:r>
              <a:rPr lang="de-DE" altLang="de-DE" sz="3800">
                <a:solidFill>
                  <a:srgbClr val="333333"/>
                </a:solidFill>
                <a:latin typeface="Calibri" panose="020F0502020204030204" pitchFamily="34" charset="0"/>
              </a:rPr>
              <a:t>Vielvölkerstaat Österreich-Ungarn</a:t>
            </a:r>
            <a:endParaRPr lang="de-DE" altLang="de-DE" sz="3800" dirty="0">
              <a:solidFill>
                <a:srgbClr val="333333"/>
              </a:solidFill>
              <a:latin typeface="Calibri" panose="020F0502020204030204" pitchFamily="34" charset="0"/>
            </a:endParaRPr>
          </a:p>
        </p:txBody>
      </p:sp>
      <p:sp>
        <p:nvSpPr>
          <p:cNvPr id="3" name="Text Box 10">
            <a:extLst>
              <a:ext uri="{FF2B5EF4-FFF2-40B4-BE49-F238E27FC236}">
                <a16:creationId xmlns:a16="http://schemas.microsoft.com/office/drawing/2014/main" id="{8F0CA6CB-8AFF-65A7-09B2-7BA05135D7B4}"/>
              </a:ext>
            </a:extLst>
          </p:cNvPr>
          <p:cNvSpPr txBox="1">
            <a:spLocks noChangeArrowheads="1"/>
          </p:cNvSpPr>
          <p:nvPr/>
        </p:nvSpPr>
        <p:spPr bwMode="auto">
          <a:xfrm>
            <a:off x="2651902" y="4047044"/>
            <a:ext cx="3525824"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3200" dirty="0">
                <a:solidFill>
                  <a:srgbClr val="333333"/>
                </a:solidFill>
                <a:latin typeface="Calibri" panose="020F0502020204030204" pitchFamily="34" charset="0"/>
              </a:rPr>
              <a:t>Doppelmonarchie Österreich-Ungarn</a:t>
            </a:r>
          </a:p>
        </p:txBody>
      </p:sp>
      <p:sp>
        <p:nvSpPr>
          <p:cNvPr id="4" name="Text Box 10">
            <a:extLst>
              <a:ext uri="{FF2B5EF4-FFF2-40B4-BE49-F238E27FC236}">
                <a16:creationId xmlns:a16="http://schemas.microsoft.com/office/drawing/2014/main" id="{06A0AFAC-2BE4-EFBB-8453-DFC800A74F40}"/>
              </a:ext>
            </a:extLst>
          </p:cNvPr>
          <p:cNvSpPr txBox="1">
            <a:spLocks noChangeArrowheads="1"/>
          </p:cNvSpPr>
          <p:nvPr/>
        </p:nvSpPr>
        <p:spPr bwMode="auto">
          <a:xfrm>
            <a:off x="2124770" y="1916783"/>
            <a:ext cx="4464050" cy="523875"/>
          </a:xfrm>
          <a:prstGeom prst="rect">
            <a:avLst/>
          </a:prstGeom>
          <a:solidFill>
            <a:schemeClr val="accent6">
              <a:lumMod val="40000"/>
              <a:lumOff val="60000"/>
            </a:schemeClr>
          </a:solidFill>
          <a:ln w="9525" algn="ctr">
            <a:no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Kaiser</a:t>
            </a:r>
          </a:p>
        </p:txBody>
      </p:sp>
      <p:sp>
        <p:nvSpPr>
          <p:cNvPr id="5" name="Text Box 10">
            <a:extLst>
              <a:ext uri="{FF2B5EF4-FFF2-40B4-BE49-F238E27FC236}">
                <a16:creationId xmlns:a16="http://schemas.microsoft.com/office/drawing/2014/main" id="{B41BFE51-996D-B632-3CB9-E4720428611D}"/>
              </a:ext>
            </a:extLst>
          </p:cNvPr>
          <p:cNvSpPr txBox="1">
            <a:spLocks noChangeArrowheads="1"/>
          </p:cNvSpPr>
          <p:nvPr/>
        </p:nvSpPr>
        <p:spPr bwMode="auto">
          <a:xfrm rot="5400000">
            <a:off x="-215998" y="3687639"/>
            <a:ext cx="4065587" cy="523875"/>
          </a:xfrm>
          <a:prstGeom prst="rect">
            <a:avLst/>
          </a:prstGeom>
          <a:solidFill>
            <a:schemeClr val="accent6">
              <a:lumMod val="40000"/>
              <a:lumOff val="60000"/>
            </a:schemeClr>
          </a:solidFill>
          <a:ln w="9525" algn="ctr">
            <a:no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rPr>
              <a:t>Finanzen</a:t>
            </a:r>
          </a:p>
        </p:txBody>
      </p:sp>
      <p:sp>
        <p:nvSpPr>
          <p:cNvPr id="6" name="Text Box 10">
            <a:extLst>
              <a:ext uri="{FF2B5EF4-FFF2-40B4-BE49-F238E27FC236}">
                <a16:creationId xmlns:a16="http://schemas.microsoft.com/office/drawing/2014/main" id="{AEC70C30-EB74-2E5F-26B3-63C7AA27DB1B}"/>
              </a:ext>
            </a:extLst>
          </p:cNvPr>
          <p:cNvSpPr txBox="1">
            <a:spLocks noChangeArrowheads="1"/>
          </p:cNvSpPr>
          <p:nvPr/>
        </p:nvSpPr>
        <p:spPr bwMode="auto">
          <a:xfrm>
            <a:off x="2124770" y="5464845"/>
            <a:ext cx="4464050" cy="523875"/>
          </a:xfrm>
          <a:prstGeom prst="rect">
            <a:avLst/>
          </a:prstGeom>
          <a:solidFill>
            <a:schemeClr val="accent6">
              <a:lumMod val="40000"/>
              <a:lumOff val="60000"/>
            </a:schemeClr>
          </a:solidFill>
          <a:ln w="9525" algn="ctr">
            <a:no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rPr>
              <a:t>Außenpolitik</a:t>
            </a:r>
          </a:p>
        </p:txBody>
      </p:sp>
      <p:sp>
        <p:nvSpPr>
          <p:cNvPr id="7" name="Text Box 10">
            <a:extLst>
              <a:ext uri="{FF2B5EF4-FFF2-40B4-BE49-F238E27FC236}">
                <a16:creationId xmlns:a16="http://schemas.microsoft.com/office/drawing/2014/main" id="{2E4F13CD-D1D6-C6BB-321D-30CDB8D23897}"/>
              </a:ext>
            </a:extLst>
          </p:cNvPr>
          <p:cNvSpPr txBox="1">
            <a:spLocks noChangeArrowheads="1"/>
          </p:cNvSpPr>
          <p:nvPr/>
        </p:nvSpPr>
        <p:spPr bwMode="auto">
          <a:xfrm rot="16200000">
            <a:off x="4861621" y="3697957"/>
            <a:ext cx="4064000" cy="523875"/>
          </a:xfrm>
          <a:prstGeom prst="rect">
            <a:avLst/>
          </a:prstGeom>
          <a:solidFill>
            <a:schemeClr val="accent6">
              <a:lumMod val="40000"/>
              <a:lumOff val="60000"/>
            </a:schemeClr>
          </a:solidFill>
          <a:ln w="9525" algn="ctr">
            <a:no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rPr>
              <a:t>Heer</a:t>
            </a:r>
          </a:p>
        </p:txBody>
      </p:sp>
      <p:sp>
        <p:nvSpPr>
          <p:cNvPr id="8" name="Gewitterblitz 7">
            <a:extLst>
              <a:ext uri="{FF2B5EF4-FFF2-40B4-BE49-F238E27FC236}">
                <a16:creationId xmlns:a16="http://schemas.microsoft.com/office/drawing/2014/main" id="{BB82FF44-21E7-EA53-E297-9AB8B3361F8A}"/>
              </a:ext>
            </a:extLst>
          </p:cNvPr>
          <p:cNvSpPr>
            <a:spLocks noChangeArrowheads="1"/>
          </p:cNvSpPr>
          <p:nvPr/>
        </p:nvSpPr>
        <p:spPr bwMode="auto">
          <a:xfrm>
            <a:off x="180083" y="1916783"/>
            <a:ext cx="1800225" cy="4248150"/>
          </a:xfrm>
          <a:prstGeom prst="lightningBolt">
            <a:avLst/>
          </a:prstGeom>
          <a:solidFill>
            <a:srgbClr val="FF6600"/>
          </a:solidFill>
          <a:ln w="9525">
            <a:solidFill>
              <a:srgbClr val="FF6600"/>
            </a:solid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Gewitterblitz 8">
            <a:extLst>
              <a:ext uri="{FF2B5EF4-FFF2-40B4-BE49-F238E27FC236}">
                <a16:creationId xmlns:a16="http://schemas.microsoft.com/office/drawing/2014/main" id="{193EC015-C933-3E69-E2F4-43329BA3478E}"/>
              </a:ext>
            </a:extLst>
          </p:cNvPr>
          <p:cNvSpPr>
            <a:spLocks noChangeArrowheads="1"/>
          </p:cNvSpPr>
          <p:nvPr/>
        </p:nvSpPr>
        <p:spPr bwMode="auto">
          <a:xfrm flipH="1">
            <a:off x="6660258" y="1556420"/>
            <a:ext cx="2376487" cy="4895850"/>
          </a:xfrm>
          <a:prstGeom prst="lightningBolt">
            <a:avLst/>
          </a:prstGeom>
          <a:solidFill>
            <a:srgbClr val="FF6600"/>
          </a:solidFill>
          <a:ln w="9525">
            <a:solidFill>
              <a:srgbClr val="FF6600"/>
            </a:solid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Text Box 10">
            <a:extLst>
              <a:ext uri="{FF2B5EF4-FFF2-40B4-BE49-F238E27FC236}">
                <a16:creationId xmlns:a16="http://schemas.microsoft.com/office/drawing/2014/main" id="{F61FC188-A68E-765D-C8F9-BC95E76E2A5B}"/>
              </a:ext>
            </a:extLst>
          </p:cNvPr>
          <p:cNvSpPr txBox="1">
            <a:spLocks noChangeArrowheads="1"/>
          </p:cNvSpPr>
          <p:nvPr/>
        </p:nvSpPr>
        <p:spPr bwMode="auto">
          <a:xfrm rot="3187664">
            <a:off x="-474761" y="3212332"/>
            <a:ext cx="27955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außenpolitische</a:t>
            </a:r>
          </a:p>
        </p:txBody>
      </p:sp>
      <p:sp>
        <p:nvSpPr>
          <p:cNvPr id="11" name="Text Box 10">
            <a:extLst>
              <a:ext uri="{FF2B5EF4-FFF2-40B4-BE49-F238E27FC236}">
                <a16:creationId xmlns:a16="http://schemas.microsoft.com/office/drawing/2014/main" id="{539A2B1D-471F-37F6-8B14-B76DF02B32AB}"/>
              </a:ext>
            </a:extLst>
          </p:cNvPr>
          <p:cNvSpPr txBox="1">
            <a:spLocks noChangeArrowheads="1"/>
          </p:cNvSpPr>
          <p:nvPr/>
        </p:nvSpPr>
        <p:spPr bwMode="auto">
          <a:xfrm rot="3187664">
            <a:off x="-271063" y="4126853"/>
            <a:ext cx="27955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Niederlagen</a:t>
            </a:r>
          </a:p>
        </p:txBody>
      </p:sp>
      <p:sp>
        <p:nvSpPr>
          <p:cNvPr id="12" name="Text Box 10">
            <a:extLst>
              <a:ext uri="{FF2B5EF4-FFF2-40B4-BE49-F238E27FC236}">
                <a16:creationId xmlns:a16="http://schemas.microsoft.com/office/drawing/2014/main" id="{7A03953C-6F0C-8E2B-6DB7-045236DB2E66}"/>
              </a:ext>
            </a:extLst>
          </p:cNvPr>
          <p:cNvSpPr txBox="1">
            <a:spLocks noChangeArrowheads="1"/>
          </p:cNvSpPr>
          <p:nvPr/>
        </p:nvSpPr>
        <p:spPr bwMode="auto">
          <a:xfrm rot="18371018">
            <a:off x="6694389" y="3004370"/>
            <a:ext cx="27955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a:solidFill>
                  <a:srgbClr val="333333"/>
                </a:solidFill>
                <a:latin typeface="Calibri" panose="020F0502020204030204" pitchFamily="34" charset="0"/>
              </a:rPr>
              <a:t>nationalistische</a:t>
            </a:r>
          </a:p>
        </p:txBody>
      </p:sp>
      <p:sp>
        <p:nvSpPr>
          <p:cNvPr id="13" name="Text Box 10">
            <a:extLst>
              <a:ext uri="{FF2B5EF4-FFF2-40B4-BE49-F238E27FC236}">
                <a16:creationId xmlns:a16="http://schemas.microsoft.com/office/drawing/2014/main" id="{361C66A8-30CC-8AE5-2AC4-C9E9694F737B}"/>
              </a:ext>
            </a:extLst>
          </p:cNvPr>
          <p:cNvSpPr txBox="1">
            <a:spLocks noChangeArrowheads="1"/>
          </p:cNvSpPr>
          <p:nvPr/>
        </p:nvSpPr>
        <p:spPr bwMode="auto">
          <a:xfrm rot="18391816">
            <a:off x="6449914" y="3983857"/>
            <a:ext cx="27955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a:solidFill>
                  <a:srgbClr val="333333"/>
                </a:solidFill>
                <a:latin typeface="Calibri" panose="020F0502020204030204" pitchFamily="34" charset="0"/>
              </a:rPr>
              <a:t>Forderungen</a:t>
            </a:r>
          </a:p>
        </p:txBody>
      </p:sp>
      <p:sp>
        <p:nvSpPr>
          <p:cNvPr id="14" name="Text Box 10">
            <a:extLst>
              <a:ext uri="{FF2B5EF4-FFF2-40B4-BE49-F238E27FC236}">
                <a16:creationId xmlns:a16="http://schemas.microsoft.com/office/drawing/2014/main" id="{39A49921-AD56-6893-F876-A24443E20C9E}"/>
              </a:ext>
            </a:extLst>
          </p:cNvPr>
          <p:cNvSpPr txBox="1">
            <a:spLocks noChangeArrowheads="1"/>
          </p:cNvSpPr>
          <p:nvPr/>
        </p:nvSpPr>
        <p:spPr bwMode="auto">
          <a:xfrm>
            <a:off x="2664624" y="2850985"/>
            <a:ext cx="352582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3200" dirty="0">
                <a:solidFill>
                  <a:srgbClr val="333333"/>
                </a:solidFill>
                <a:latin typeface="Calibri" panose="020F0502020204030204" pitchFamily="34" charset="0"/>
              </a:rPr>
              <a:t>1867: „Ausgleich“</a:t>
            </a:r>
          </a:p>
        </p:txBody>
      </p:sp>
      <p:sp>
        <p:nvSpPr>
          <p:cNvPr id="15" name="Pfeil nach unten 3">
            <a:extLst>
              <a:ext uri="{FF2B5EF4-FFF2-40B4-BE49-F238E27FC236}">
                <a16:creationId xmlns:a16="http://schemas.microsoft.com/office/drawing/2014/main" id="{30C4F69A-BB82-257C-64C8-D4BB2E8184F9}"/>
              </a:ext>
            </a:extLst>
          </p:cNvPr>
          <p:cNvSpPr>
            <a:spLocks noChangeArrowheads="1"/>
          </p:cNvSpPr>
          <p:nvPr/>
        </p:nvSpPr>
        <p:spPr bwMode="auto">
          <a:xfrm>
            <a:off x="4282126" y="3572545"/>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animBg="1"/>
      <p:bldP spid="8" grpId="0" animBg="1"/>
      <p:bldP spid="9" grpId="0" animBg="1"/>
      <p:bldP spid="10" grpId="0"/>
      <p:bldP spid="11" grpId="0"/>
      <p:bldP spid="12" grpId="0"/>
      <p:bldP spid="13" grpId="0"/>
      <p:bldP spid="14" grpId="0"/>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„Viele Völker – ein Staat?“ auf den Seiten 72 bis 73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191</Words>
  <Application>Microsoft Office PowerPoint</Application>
  <PresentationFormat>Bildschirmpräsentation (4:3)</PresentationFormat>
  <Paragraphs>30</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Barbara Peintinger</cp:lastModifiedBy>
  <cp:revision>60</cp:revision>
  <dcterms:created xsi:type="dcterms:W3CDTF">2011-07-14T19:54:09Z</dcterms:created>
  <dcterms:modified xsi:type="dcterms:W3CDTF">2025-06-11T08:22:46Z</dcterms:modified>
</cp:coreProperties>
</file>