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Welt nach dem Krieg</a:t>
            </a:r>
          </a:p>
        </p:txBody>
      </p:sp>
      <p:sp>
        <p:nvSpPr>
          <p:cNvPr id="3" name="Text Box 10"/>
          <p:cNvSpPr txBox="1">
            <a:spLocks noChangeArrowheads="1"/>
          </p:cNvSpPr>
          <p:nvPr/>
        </p:nvSpPr>
        <p:spPr bwMode="auto">
          <a:xfrm>
            <a:off x="224672" y="2052088"/>
            <a:ext cx="3816350"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Einflussgebiet der USA</a:t>
            </a:r>
            <a:endParaRPr lang="de-DE" altLang="de-DE" sz="2800" dirty="0">
              <a:solidFill>
                <a:srgbClr val="333333"/>
              </a:solidFill>
              <a:latin typeface="Calibri" panose="020F0502020204030204" pitchFamily="34" charset="0"/>
            </a:endParaRPr>
          </a:p>
        </p:txBody>
      </p:sp>
      <p:sp>
        <p:nvSpPr>
          <p:cNvPr id="5" name="Text Box 10"/>
          <p:cNvSpPr txBox="1">
            <a:spLocks noChangeArrowheads="1"/>
          </p:cNvSpPr>
          <p:nvPr/>
        </p:nvSpPr>
        <p:spPr bwMode="auto">
          <a:xfrm>
            <a:off x="229111" y="1428053"/>
            <a:ext cx="3895725" cy="523875"/>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WEST</a:t>
            </a:r>
          </a:p>
        </p:txBody>
      </p:sp>
      <p:sp>
        <p:nvSpPr>
          <p:cNvPr id="6" name="Text Box 10"/>
          <p:cNvSpPr txBox="1">
            <a:spLocks noChangeArrowheads="1"/>
          </p:cNvSpPr>
          <p:nvPr/>
        </p:nvSpPr>
        <p:spPr bwMode="auto">
          <a:xfrm>
            <a:off x="5024375" y="1428053"/>
            <a:ext cx="3908425" cy="523875"/>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OST</a:t>
            </a:r>
          </a:p>
        </p:txBody>
      </p:sp>
      <p:sp>
        <p:nvSpPr>
          <p:cNvPr id="7" name="Rechteck 6"/>
          <p:cNvSpPr/>
          <p:nvPr/>
        </p:nvSpPr>
        <p:spPr>
          <a:xfrm>
            <a:off x="4380281" y="1344782"/>
            <a:ext cx="383438" cy="4862870"/>
          </a:xfrm>
          <a:prstGeom prst="rect">
            <a:avLst/>
          </a:prstGeom>
          <a:solidFill>
            <a:srgbClr val="FF6600"/>
          </a:solidFill>
          <a:ln>
            <a:solidFill>
              <a:srgbClr val="FF6600"/>
            </a:solidFill>
          </a:ln>
        </p:spPr>
        <p:txBody>
          <a:bodyPr>
            <a:spAutoFit/>
          </a:bodyPr>
          <a:lstStyle/>
          <a:p>
            <a:pPr algn="ctr">
              <a:defRPr/>
            </a:pPr>
            <a:r>
              <a:rPr lang="de-DE" sz="2000" dirty="0">
                <a:ln w="12700">
                  <a:noFill/>
                  <a:prstDash val="solid"/>
                </a:ln>
                <a:solidFill>
                  <a:schemeClr val="tx1"/>
                </a:solidFill>
                <a:effectLst/>
                <a:latin typeface="Calibri" panose="020F0502020204030204" pitchFamily="34" charset="0"/>
              </a:rPr>
              <a:t>E</a:t>
            </a:r>
          </a:p>
          <a:p>
            <a:pPr algn="ctr">
              <a:defRPr/>
            </a:pPr>
            <a:r>
              <a:rPr lang="de-DE" sz="2000" dirty="0">
                <a:ln w="12700">
                  <a:noFill/>
                  <a:prstDash val="solid"/>
                </a:ln>
                <a:solidFill>
                  <a:schemeClr val="tx1"/>
                </a:solidFill>
                <a:effectLst/>
                <a:latin typeface="Calibri" panose="020F0502020204030204" pitchFamily="34" charset="0"/>
              </a:rPr>
              <a:t>I</a:t>
            </a:r>
          </a:p>
          <a:p>
            <a:pPr algn="ctr">
              <a:defRPr/>
            </a:pPr>
            <a:r>
              <a:rPr lang="de-DE" sz="2000" dirty="0">
                <a:ln w="12700">
                  <a:noFill/>
                  <a:prstDash val="solid"/>
                </a:ln>
                <a:solidFill>
                  <a:schemeClr val="tx1"/>
                </a:solidFill>
                <a:effectLst/>
                <a:latin typeface="Calibri" panose="020F0502020204030204" pitchFamily="34" charset="0"/>
              </a:rPr>
              <a:t>S</a:t>
            </a:r>
          </a:p>
          <a:p>
            <a:pPr algn="ctr">
              <a:defRPr/>
            </a:pPr>
            <a:r>
              <a:rPr lang="de-DE" sz="2000" dirty="0">
                <a:ln w="12700">
                  <a:noFill/>
                  <a:prstDash val="solid"/>
                </a:ln>
                <a:solidFill>
                  <a:schemeClr val="tx1"/>
                </a:solidFill>
                <a:effectLst/>
                <a:latin typeface="Calibri" panose="020F0502020204030204" pitchFamily="34" charset="0"/>
              </a:rPr>
              <a:t>E</a:t>
            </a:r>
          </a:p>
          <a:p>
            <a:pPr algn="ctr">
              <a:defRPr/>
            </a:pPr>
            <a:r>
              <a:rPr lang="de-DE" sz="2000" dirty="0">
                <a:ln w="12700">
                  <a:noFill/>
                  <a:prstDash val="solid"/>
                </a:ln>
                <a:solidFill>
                  <a:schemeClr val="tx1"/>
                </a:solidFill>
                <a:effectLst/>
                <a:latin typeface="Calibri" panose="020F0502020204030204" pitchFamily="34" charset="0"/>
              </a:rPr>
              <a:t>R</a:t>
            </a:r>
          </a:p>
          <a:p>
            <a:pPr algn="ctr">
              <a:defRPr/>
            </a:pPr>
            <a:r>
              <a:rPr lang="de-DE" sz="2000" dirty="0">
                <a:ln w="12700">
                  <a:noFill/>
                  <a:prstDash val="solid"/>
                </a:ln>
                <a:solidFill>
                  <a:schemeClr val="tx1"/>
                </a:solidFill>
                <a:effectLst/>
                <a:latin typeface="Calibri" panose="020F0502020204030204" pitchFamily="34" charset="0"/>
              </a:rPr>
              <a:t>N</a:t>
            </a:r>
          </a:p>
          <a:p>
            <a:pPr algn="ctr">
              <a:defRPr/>
            </a:pPr>
            <a:r>
              <a:rPr lang="de-DE" sz="2000" dirty="0">
                <a:ln w="12700">
                  <a:noFill/>
                  <a:prstDash val="solid"/>
                </a:ln>
                <a:solidFill>
                  <a:schemeClr val="tx1"/>
                </a:solidFill>
                <a:effectLst/>
                <a:latin typeface="Calibri" panose="020F0502020204030204" pitchFamily="34" charset="0"/>
              </a:rPr>
              <a:t>E</a:t>
            </a:r>
          </a:p>
          <a:p>
            <a:pPr algn="ctr">
              <a:defRPr/>
            </a:pPr>
            <a:r>
              <a:rPr lang="de-DE" sz="2000" dirty="0">
                <a:ln w="12700">
                  <a:noFill/>
                  <a:prstDash val="solid"/>
                </a:ln>
                <a:solidFill>
                  <a:schemeClr val="tx1"/>
                </a:solidFill>
                <a:effectLst/>
                <a:latin typeface="Calibri" panose="020F0502020204030204" pitchFamily="34" charset="0"/>
              </a:rPr>
              <a:t>R</a:t>
            </a:r>
          </a:p>
          <a:p>
            <a:pPr algn="ctr">
              <a:defRPr/>
            </a:pPr>
            <a:endParaRPr lang="de-DE" sz="1000" dirty="0">
              <a:ln w="12700">
                <a:noFill/>
                <a:prstDash val="solid"/>
              </a:ln>
              <a:solidFill>
                <a:schemeClr val="tx1"/>
              </a:solidFill>
              <a:effectLst/>
              <a:latin typeface="Calibri" panose="020F0502020204030204" pitchFamily="34" charset="0"/>
            </a:endParaRPr>
          </a:p>
          <a:p>
            <a:pPr algn="ctr">
              <a:defRPr/>
            </a:pPr>
            <a:r>
              <a:rPr lang="de-DE" sz="2000" dirty="0">
                <a:ln w="12700">
                  <a:noFill/>
                  <a:prstDash val="solid"/>
                </a:ln>
                <a:solidFill>
                  <a:schemeClr val="tx1"/>
                </a:solidFill>
                <a:effectLst/>
                <a:latin typeface="Calibri" panose="020F0502020204030204" pitchFamily="34" charset="0"/>
              </a:rPr>
              <a:t>V</a:t>
            </a:r>
          </a:p>
          <a:p>
            <a:pPr algn="ctr">
              <a:defRPr/>
            </a:pPr>
            <a:r>
              <a:rPr lang="de-DE" sz="2000" dirty="0">
                <a:ln w="12700">
                  <a:noFill/>
                  <a:prstDash val="solid"/>
                </a:ln>
                <a:solidFill>
                  <a:schemeClr val="tx1"/>
                </a:solidFill>
                <a:effectLst/>
                <a:latin typeface="Calibri" panose="020F0502020204030204" pitchFamily="34" charset="0"/>
              </a:rPr>
              <a:t>O</a:t>
            </a:r>
          </a:p>
          <a:p>
            <a:pPr algn="ctr">
              <a:defRPr/>
            </a:pPr>
            <a:r>
              <a:rPr lang="de-DE" sz="2000" dirty="0">
                <a:ln w="12700">
                  <a:noFill/>
                  <a:prstDash val="solid"/>
                </a:ln>
                <a:solidFill>
                  <a:schemeClr val="tx1"/>
                </a:solidFill>
                <a:effectLst/>
                <a:latin typeface="Calibri" panose="020F0502020204030204" pitchFamily="34" charset="0"/>
              </a:rPr>
              <a:t>R</a:t>
            </a:r>
          </a:p>
          <a:p>
            <a:pPr algn="ctr">
              <a:defRPr/>
            </a:pPr>
            <a:r>
              <a:rPr lang="de-DE" sz="2000" dirty="0">
                <a:ln w="12700">
                  <a:noFill/>
                  <a:prstDash val="solid"/>
                </a:ln>
                <a:solidFill>
                  <a:schemeClr val="tx1"/>
                </a:solidFill>
                <a:effectLst/>
                <a:latin typeface="Calibri" panose="020F0502020204030204" pitchFamily="34" charset="0"/>
              </a:rPr>
              <a:t>H</a:t>
            </a:r>
          </a:p>
          <a:p>
            <a:pPr algn="ctr">
              <a:defRPr/>
            </a:pPr>
            <a:r>
              <a:rPr lang="de-DE" sz="2000" dirty="0">
                <a:ln w="12700">
                  <a:noFill/>
                  <a:prstDash val="solid"/>
                </a:ln>
                <a:solidFill>
                  <a:schemeClr val="tx1"/>
                </a:solidFill>
                <a:effectLst/>
                <a:latin typeface="Calibri" panose="020F0502020204030204" pitchFamily="34" charset="0"/>
              </a:rPr>
              <a:t>A</a:t>
            </a:r>
          </a:p>
          <a:p>
            <a:pPr algn="ctr">
              <a:defRPr/>
            </a:pPr>
            <a:r>
              <a:rPr lang="de-DE" sz="2000" dirty="0">
                <a:ln w="12700">
                  <a:noFill/>
                  <a:prstDash val="solid"/>
                </a:ln>
                <a:solidFill>
                  <a:schemeClr val="tx1"/>
                </a:solidFill>
                <a:effectLst/>
                <a:latin typeface="Calibri" panose="020F0502020204030204" pitchFamily="34" charset="0"/>
              </a:rPr>
              <a:t>N</a:t>
            </a:r>
          </a:p>
          <a:p>
            <a:pPr algn="ctr">
              <a:defRPr/>
            </a:pPr>
            <a:r>
              <a:rPr lang="de-DE" sz="2000" dirty="0">
                <a:ln w="12700">
                  <a:noFill/>
                  <a:prstDash val="solid"/>
                </a:ln>
                <a:solidFill>
                  <a:schemeClr val="tx1"/>
                </a:solidFill>
                <a:effectLst/>
                <a:latin typeface="Calibri" panose="020F0502020204030204" pitchFamily="34" charset="0"/>
              </a:rPr>
              <a:t>G</a:t>
            </a:r>
          </a:p>
        </p:txBody>
      </p:sp>
      <p:sp>
        <p:nvSpPr>
          <p:cNvPr id="8" name="Text Box 10"/>
          <p:cNvSpPr txBox="1">
            <a:spLocks noChangeArrowheads="1"/>
          </p:cNvSpPr>
          <p:nvPr/>
        </p:nvSpPr>
        <p:spPr bwMode="auto">
          <a:xfrm>
            <a:off x="4958516" y="2057376"/>
            <a:ext cx="3960812"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Einflussgebiet der UdSSR</a:t>
            </a:r>
            <a:endParaRPr lang="de-DE" altLang="de-DE" sz="2800" dirty="0">
              <a:solidFill>
                <a:srgbClr val="333333"/>
              </a:solidFill>
              <a:latin typeface="Calibri" panose="020F0502020204030204" pitchFamily="34" charset="0"/>
            </a:endParaRPr>
          </a:p>
        </p:txBody>
      </p:sp>
      <p:sp>
        <p:nvSpPr>
          <p:cNvPr id="9" name="Text Box 10"/>
          <p:cNvSpPr txBox="1">
            <a:spLocks noChangeArrowheads="1"/>
          </p:cNvSpPr>
          <p:nvPr/>
        </p:nvSpPr>
        <p:spPr bwMode="auto">
          <a:xfrm>
            <a:off x="529428" y="2804124"/>
            <a:ext cx="3295090" cy="95410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Bundesrepublik Deutschland (BRD)</a:t>
            </a:r>
            <a:endParaRPr lang="de-DE" altLang="de-DE" sz="2800" dirty="0">
              <a:solidFill>
                <a:srgbClr val="333333"/>
              </a:solidFill>
              <a:latin typeface="Calibri" panose="020F0502020204030204" pitchFamily="34" charset="0"/>
            </a:endParaRPr>
          </a:p>
        </p:txBody>
      </p:sp>
      <p:sp>
        <p:nvSpPr>
          <p:cNvPr id="10" name="Text Box 10"/>
          <p:cNvSpPr txBox="1">
            <a:spLocks noChangeArrowheads="1"/>
          </p:cNvSpPr>
          <p:nvPr/>
        </p:nvSpPr>
        <p:spPr bwMode="auto">
          <a:xfrm>
            <a:off x="4998180" y="2818448"/>
            <a:ext cx="3960813" cy="95410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Deutsche Demokratische Republik (DDR)</a:t>
            </a:r>
            <a:endParaRPr lang="de-DE" altLang="de-DE" sz="2800" dirty="0">
              <a:solidFill>
                <a:srgbClr val="333333"/>
              </a:solidFill>
              <a:latin typeface="Calibri" panose="020F0502020204030204" pitchFamily="34" charset="0"/>
            </a:endParaRPr>
          </a:p>
        </p:txBody>
      </p:sp>
      <p:sp>
        <p:nvSpPr>
          <p:cNvPr id="11" name="Text Box 10"/>
          <p:cNvSpPr txBox="1">
            <a:spLocks noChangeArrowheads="1"/>
          </p:cNvSpPr>
          <p:nvPr/>
        </p:nvSpPr>
        <p:spPr bwMode="auto">
          <a:xfrm>
            <a:off x="366000" y="3916228"/>
            <a:ext cx="3816350" cy="2246769"/>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Freie Marktwirtschaft</a:t>
            </a:r>
          </a:p>
          <a:p>
            <a:pPr algn="ctr" eaLnBrk="1" hangingPunct="1"/>
            <a:r>
              <a:rPr lang="de-DE" altLang="de-DE" sz="2800" dirty="0">
                <a:solidFill>
                  <a:srgbClr val="333333"/>
                </a:solidFill>
                <a:latin typeface="Calibri" panose="020F0502020204030204" pitchFamily="34" charset="0"/>
                <a:sym typeface="Wingdings" panose="05000000000000000000" pitchFamily="2" charset="2"/>
              </a:rPr>
              <a:t>Marshallplan = Programm für den wirtschaftlichen Wiederaufbau</a:t>
            </a:r>
            <a:endParaRPr lang="de-DE" altLang="de-DE" sz="2800" dirty="0">
              <a:solidFill>
                <a:srgbClr val="333333"/>
              </a:solidFill>
              <a:latin typeface="Calibri" panose="020F0502020204030204" pitchFamily="34" charset="0"/>
            </a:endParaRPr>
          </a:p>
        </p:txBody>
      </p:sp>
      <p:sp>
        <p:nvSpPr>
          <p:cNvPr id="12" name="Text Box 10"/>
          <p:cNvSpPr txBox="1">
            <a:spLocks noChangeArrowheads="1"/>
          </p:cNvSpPr>
          <p:nvPr/>
        </p:nvSpPr>
        <p:spPr bwMode="auto">
          <a:xfrm>
            <a:off x="4958516" y="3953806"/>
            <a:ext cx="3960813"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Planwirtschaft</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„Die Welt nach dem Krieg“ auf den Seiten 76 </a:t>
            </a:r>
            <a:r>
              <a:rPr lang="de-DE" altLang="de-DE" sz="1100" b="0">
                <a:solidFill>
                  <a:schemeClr val="tx1"/>
                </a:solidFill>
                <a:latin typeface="Arial" charset="0"/>
                <a:cs typeface="Arial" charset="0"/>
              </a:rPr>
              <a:t>bis 77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222</Words>
  <Application>Microsoft Office PowerPoint</Application>
  <PresentationFormat>Bildschirmpräsentation (4:3)</PresentationFormat>
  <Paragraphs>45</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2025-03-29T17:45:02Z</dcterms:modified>
</cp:coreProperties>
</file>