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93" r:id="rId2"/>
    <p:sldId id="322" r:id="rId3"/>
    <p:sldId id="323" r:id="rId4"/>
    <p:sldId id="306" r:id="rId5"/>
    <p:sldId id="294" r:id="rId6"/>
    <p:sldId id="318" r:id="rId7"/>
    <p:sldId id="320" r:id="rId8"/>
    <p:sldId id="321" r:id="rId9"/>
    <p:sldId id="299" r:id="rId10"/>
    <p:sldId id="301" r:id="rId11"/>
    <p:sldId id="309" r:id="rId12"/>
    <p:sldId id="311" r:id="rId13"/>
    <p:sldId id="317" r:id="rId14"/>
    <p:sldId id="295" r:id="rId15"/>
    <p:sldId id="315" r:id="rId16"/>
    <p:sldId id="314" r:id="rId17"/>
    <p:sldId id="305" r:id="rId18"/>
    <p:sldId id="325" r:id="rId19"/>
    <p:sldId id="297" r:id="rId20"/>
    <p:sldId id="326" r:id="rId21"/>
    <p:sldId id="302" r:id="rId22"/>
    <p:sldId id="310" r:id="rId23"/>
    <p:sldId id="304" r:id="rId24"/>
    <p:sldId id="307" r:id="rId25"/>
    <p:sldId id="324" r:id="rId26"/>
    <p:sldId id="292" r:id="rId2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566">
          <p15:clr>
            <a:srgbClr val="A4A3A4"/>
          </p15:clr>
        </p15:guide>
        <p15:guide id="2" pos="52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333333"/>
    <a:srgbClr val="FFCC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3566"/>
        <p:guide pos="52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A25BBFF-13A8-F908-CAB2-AFBB45C8C88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9D9C449-C596-9610-57B3-C695E739D50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681AE78-1CD3-40E6-879B-D8D08C3C6D86}" type="datetimeFigureOut">
              <a:rPr lang="de-AT"/>
              <a:pPr>
                <a:defRPr/>
              </a:pPr>
              <a:t>03.01.2026</a:t>
            </a:fld>
            <a:endParaRPr lang="de-AT"/>
          </a:p>
        </p:txBody>
      </p:sp>
      <p:sp>
        <p:nvSpPr>
          <p:cNvPr id="4" name="Fußzeilenplatzhalter 3">
            <a:extLst>
              <a:ext uri="{FF2B5EF4-FFF2-40B4-BE49-F238E27FC236}">
                <a16:creationId xmlns:a16="http://schemas.microsoft.com/office/drawing/2014/main" id="{30530869-5F4C-FED9-4AE9-87210E066DA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E1FC62A-45EB-42CB-4BC4-276CAF92C0E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05E6064-E06A-4A2D-B053-0344B5D18155}"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E5F050A-056D-858C-48B6-93DAA0746D9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C0F045F-C8C3-ED97-BAB6-8155D9B22A3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90E7048-FD91-40E4-A7BF-6624EF0D29EB}" type="datetimeFigureOut">
              <a:rPr lang="de-AT"/>
              <a:pPr>
                <a:defRPr/>
              </a:pPr>
              <a:t>03.01.2026</a:t>
            </a:fld>
            <a:endParaRPr lang="de-AT"/>
          </a:p>
        </p:txBody>
      </p:sp>
      <p:sp>
        <p:nvSpPr>
          <p:cNvPr id="4" name="Folienbildplatzhalter 3">
            <a:extLst>
              <a:ext uri="{FF2B5EF4-FFF2-40B4-BE49-F238E27FC236}">
                <a16:creationId xmlns:a16="http://schemas.microsoft.com/office/drawing/2014/main" id="{441E3E25-B993-DCF8-99B4-D8C60EBA298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65BBA407-BED2-24D3-76EC-AF139A0A6A4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5B60CF5-E250-7DFA-5883-024027E9FF5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924411A-730B-98E6-2ED6-7685965C49F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D6A97EA-7808-4AA4-BE4B-83EBA489A0B9}"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a:extLst>
              <a:ext uri="{FF2B5EF4-FFF2-40B4-BE49-F238E27FC236}">
                <a16:creationId xmlns:a16="http://schemas.microsoft.com/office/drawing/2014/main" id="{B48ED4B6-4890-2B02-F2CA-100D8F26EC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izenplatzhalter 2">
            <a:extLst>
              <a:ext uri="{FF2B5EF4-FFF2-40B4-BE49-F238E27FC236}">
                <a16:creationId xmlns:a16="http://schemas.microsoft.com/office/drawing/2014/main" id="{41D41CFD-8919-3CB0-0AB6-8B166C844B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B03B7B34-EA5B-6AF0-3F4B-608B3550F6FD}"/>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72FECD0-702C-4556-8FC7-B85F91477044}" type="slidenum">
              <a:rPr lang="de-AT" altLang="de-DE"/>
              <a:pPr eaLnBrk="1" hangingPunct="1"/>
              <a:t>2</a:t>
            </a:fld>
            <a:endParaRPr lang="de-AT"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a:extLst>
              <a:ext uri="{FF2B5EF4-FFF2-40B4-BE49-F238E27FC236}">
                <a16:creationId xmlns:a16="http://schemas.microsoft.com/office/drawing/2014/main" id="{4F5CB484-E616-4996-EFEE-69282402E2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izenplatzhalter 2">
            <a:extLst>
              <a:ext uri="{FF2B5EF4-FFF2-40B4-BE49-F238E27FC236}">
                <a16:creationId xmlns:a16="http://schemas.microsoft.com/office/drawing/2014/main" id="{3C045158-C099-1CDB-481A-E6C2A869B3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A6EB75A8-4373-421C-C672-7B67BB3268DC}"/>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8696814-6D67-43C1-90A5-1139F0AB8DF5}" type="slidenum">
              <a:rPr lang="de-AT" altLang="de-DE"/>
              <a:pPr eaLnBrk="1" hangingPunct="1"/>
              <a:t>19</a:t>
            </a:fld>
            <a:endParaRPr lang="de-AT"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8EA8E-4EE7-A48D-C340-0169727EF848}"/>
            </a:ext>
          </a:extLst>
        </p:cNvPr>
        <p:cNvGrpSpPr/>
        <p:nvPr/>
      </p:nvGrpSpPr>
      <p:grpSpPr>
        <a:xfrm>
          <a:off x="0" y="0"/>
          <a:ext cx="0" cy="0"/>
          <a:chOff x="0" y="0"/>
          <a:chExt cx="0" cy="0"/>
        </a:xfrm>
      </p:grpSpPr>
      <p:sp>
        <p:nvSpPr>
          <p:cNvPr id="36866" name="Folienbildplatzhalter 1">
            <a:extLst>
              <a:ext uri="{FF2B5EF4-FFF2-40B4-BE49-F238E27FC236}">
                <a16:creationId xmlns:a16="http://schemas.microsoft.com/office/drawing/2014/main" id="{F3E98673-B63E-89A5-0633-83DF9AC79B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izenplatzhalter 2">
            <a:extLst>
              <a:ext uri="{FF2B5EF4-FFF2-40B4-BE49-F238E27FC236}">
                <a16:creationId xmlns:a16="http://schemas.microsoft.com/office/drawing/2014/main" id="{84B34B2D-427F-D773-B1B1-967DFE83CD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5A0D8819-2D1D-5346-90E1-49FF2B8ACDBC}"/>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8696814-6D67-43C1-90A5-1139F0AB8DF5}" type="slidenum">
              <a:rPr lang="de-AT" altLang="de-DE"/>
              <a:pPr eaLnBrk="1" hangingPunct="1"/>
              <a:t>20</a:t>
            </a:fld>
            <a:endParaRPr lang="de-AT" altLang="de-DE"/>
          </a:p>
        </p:txBody>
      </p:sp>
    </p:spTree>
    <p:extLst>
      <p:ext uri="{BB962C8B-B14F-4D97-AF65-F5344CB8AC3E}">
        <p14:creationId xmlns:p14="http://schemas.microsoft.com/office/powerpoint/2010/main" val="2158201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1">
            <a:extLst>
              <a:ext uri="{FF2B5EF4-FFF2-40B4-BE49-F238E27FC236}">
                <a16:creationId xmlns:a16="http://schemas.microsoft.com/office/drawing/2014/main" id="{2327FB5F-EB6B-7C29-98A4-D015A464FD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izenplatzhalter 2">
            <a:extLst>
              <a:ext uri="{FF2B5EF4-FFF2-40B4-BE49-F238E27FC236}">
                <a16:creationId xmlns:a16="http://schemas.microsoft.com/office/drawing/2014/main" id="{8FDD3FD7-CB78-8F29-5BB7-72097FD1C4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4" name="Foliennummernplatzhalter 3">
            <a:extLst>
              <a:ext uri="{FF2B5EF4-FFF2-40B4-BE49-F238E27FC236}">
                <a16:creationId xmlns:a16="http://schemas.microsoft.com/office/drawing/2014/main" id="{8311C66E-D5AC-E974-DFAC-D2B9F677695F}"/>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03AE7DC8-D3E1-49FE-B2D0-000425DE026A}" type="slidenum">
              <a:rPr lang="de-AT" altLang="de-DE"/>
              <a:pPr eaLnBrk="1" hangingPunct="1"/>
              <a:t>22</a:t>
            </a:fld>
            <a:endParaRPr lang="de-AT"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a:extLst>
              <a:ext uri="{FF2B5EF4-FFF2-40B4-BE49-F238E27FC236}">
                <a16:creationId xmlns:a16="http://schemas.microsoft.com/office/drawing/2014/main" id="{43F93FEC-9335-C3AD-966C-C734CADBD5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izenplatzhalter 2">
            <a:extLst>
              <a:ext uri="{FF2B5EF4-FFF2-40B4-BE49-F238E27FC236}">
                <a16:creationId xmlns:a16="http://schemas.microsoft.com/office/drawing/2014/main" id="{D2E8355C-1D40-785A-9555-3C9B5275FF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7DFF65BE-B00E-1ABE-1149-A84A9F1727D8}"/>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B27E5D6-D575-422A-9672-30CEDC4EADD9}" type="slidenum">
              <a:rPr lang="de-AT" altLang="de-DE"/>
              <a:pPr eaLnBrk="1" hangingPunct="1"/>
              <a:t>3</a:t>
            </a:fld>
            <a:endParaRPr lang="de-AT"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a:extLst>
              <a:ext uri="{FF2B5EF4-FFF2-40B4-BE49-F238E27FC236}">
                <a16:creationId xmlns:a16="http://schemas.microsoft.com/office/drawing/2014/main" id="{C21FC3C2-B136-341B-6FFD-5960ECE34E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izenplatzhalter 2">
            <a:extLst>
              <a:ext uri="{FF2B5EF4-FFF2-40B4-BE49-F238E27FC236}">
                <a16:creationId xmlns:a16="http://schemas.microsoft.com/office/drawing/2014/main" id="{A9033022-8EBE-5782-DF0C-C4E8EBB5C8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13B259AD-1B9A-2DC1-38F2-69580C415652}"/>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008C7329-7E53-418E-9F9F-29D53956667F}" type="slidenum">
              <a:rPr lang="de-AT" altLang="de-DE"/>
              <a:pPr eaLnBrk="1" hangingPunct="1"/>
              <a:t>4</a:t>
            </a:fld>
            <a:endParaRPr lang="de-AT"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a:extLst>
              <a:ext uri="{FF2B5EF4-FFF2-40B4-BE49-F238E27FC236}">
                <a16:creationId xmlns:a16="http://schemas.microsoft.com/office/drawing/2014/main" id="{F5FD6E22-A379-A0BA-51CE-D83B23F24C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izenplatzhalter 2">
            <a:extLst>
              <a:ext uri="{FF2B5EF4-FFF2-40B4-BE49-F238E27FC236}">
                <a16:creationId xmlns:a16="http://schemas.microsoft.com/office/drawing/2014/main" id="{9472F89A-8E3A-1547-90A6-D368E26639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4" name="Foliennummernplatzhalter 3">
            <a:extLst>
              <a:ext uri="{FF2B5EF4-FFF2-40B4-BE49-F238E27FC236}">
                <a16:creationId xmlns:a16="http://schemas.microsoft.com/office/drawing/2014/main" id="{9B711CF5-C267-8D5C-4B4A-42F70E38EEF4}"/>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2D1A2DB-8A5D-456E-8A6C-66C5BFC5FED7}" type="slidenum">
              <a:rPr lang="de-AT" altLang="de-DE"/>
              <a:pPr eaLnBrk="1" hangingPunct="1"/>
              <a:t>5</a:t>
            </a:fld>
            <a:endParaRPr lang="de-AT"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a:extLst>
              <a:ext uri="{FF2B5EF4-FFF2-40B4-BE49-F238E27FC236}">
                <a16:creationId xmlns:a16="http://schemas.microsoft.com/office/drawing/2014/main" id="{18D65690-DED7-8F00-5983-AFB763958D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a:extLst>
              <a:ext uri="{FF2B5EF4-FFF2-40B4-BE49-F238E27FC236}">
                <a16:creationId xmlns:a16="http://schemas.microsoft.com/office/drawing/2014/main" id="{4921CA31-E313-6ED1-5CC2-56BFF74B82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4" name="Foliennummernplatzhalter 3">
            <a:extLst>
              <a:ext uri="{FF2B5EF4-FFF2-40B4-BE49-F238E27FC236}">
                <a16:creationId xmlns:a16="http://schemas.microsoft.com/office/drawing/2014/main" id="{0DE38ED4-0042-3CC2-71F9-592BF0883253}"/>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D8B2354-66FD-4FE7-9108-04C97E71603D}" type="slidenum">
              <a:rPr lang="de-AT" altLang="de-DE"/>
              <a:pPr eaLnBrk="1" hangingPunct="1"/>
              <a:t>6</a:t>
            </a:fld>
            <a:endParaRPr lang="de-AT"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a:extLst>
              <a:ext uri="{FF2B5EF4-FFF2-40B4-BE49-F238E27FC236}">
                <a16:creationId xmlns:a16="http://schemas.microsoft.com/office/drawing/2014/main" id="{1383EF83-A314-F0E2-806B-F2985CA30C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izenplatzhalter 2">
            <a:extLst>
              <a:ext uri="{FF2B5EF4-FFF2-40B4-BE49-F238E27FC236}">
                <a16:creationId xmlns:a16="http://schemas.microsoft.com/office/drawing/2014/main" id="{31E10137-F9C6-1430-DE25-DB9487911D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4" name="Foliennummernplatzhalter 3">
            <a:extLst>
              <a:ext uri="{FF2B5EF4-FFF2-40B4-BE49-F238E27FC236}">
                <a16:creationId xmlns:a16="http://schemas.microsoft.com/office/drawing/2014/main" id="{5714F003-E78A-C34F-7377-FC281BA7E8F9}"/>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D69CC27-D192-4CBA-A09D-37266A1BB9FF}" type="slidenum">
              <a:rPr lang="de-AT" altLang="de-DE"/>
              <a:pPr eaLnBrk="1" hangingPunct="1"/>
              <a:t>7</a:t>
            </a:fld>
            <a:endParaRPr lang="de-AT"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a:extLst>
              <a:ext uri="{FF2B5EF4-FFF2-40B4-BE49-F238E27FC236}">
                <a16:creationId xmlns:a16="http://schemas.microsoft.com/office/drawing/2014/main" id="{6360DC6C-4F5E-2A4E-31AA-36CD8DC737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izenplatzhalter 2">
            <a:extLst>
              <a:ext uri="{FF2B5EF4-FFF2-40B4-BE49-F238E27FC236}">
                <a16:creationId xmlns:a16="http://schemas.microsoft.com/office/drawing/2014/main" id="{A8F22527-DF4B-4882-AA02-31A8D83342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4" name="Foliennummernplatzhalter 3">
            <a:extLst>
              <a:ext uri="{FF2B5EF4-FFF2-40B4-BE49-F238E27FC236}">
                <a16:creationId xmlns:a16="http://schemas.microsoft.com/office/drawing/2014/main" id="{BFCDC6D0-67F3-BE98-05E2-57AEB3DA94BA}"/>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359211A-9F2B-443B-9F55-4EC8E7EE47ED}" type="slidenum">
              <a:rPr lang="de-AT" altLang="de-DE"/>
              <a:pPr eaLnBrk="1" hangingPunct="1"/>
              <a:t>8</a:t>
            </a:fld>
            <a:endParaRPr lang="de-AT"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a:extLst>
              <a:ext uri="{FF2B5EF4-FFF2-40B4-BE49-F238E27FC236}">
                <a16:creationId xmlns:a16="http://schemas.microsoft.com/office/drawing/2014/main" id="{77484F92-D506-9B07-0A32-D929AC4462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izenplatzhalter 2">
            <a:extLst>
              <a:ext uri="{FF2B5EF4-FFF2-40B4-BE49-F238E27FC236}">
                <a16:creationId xmlns:a16="http://schemas.microsoft.com/office/drawing/2014/main" id="{F998669A-3805-A1C9-9CC4-52D6D16950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EF31051B-6BFA-58AC-1580-B3B4817FE325}"/>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420E8A6-A77C-4F99-AC16-982805951329}" type="slidenum">
              <a:rPr lang="de-AT" altLang="de-DE"/>
              <a:pPr eaLnBrk="1" hangingPunct="1"/>
              <a:t>11</a:t>
            </a:fld>
            <a:endParaRPr lang="de-AT"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a:extLst>
              <a:ext uri="{FF2B5EF4-FFF2-40B4-BE49-F238E27FC236}">
                <a16:creationId xmlns:a16="http://schemas.microsoft.com/office/drawing/2014/main" id="{1E7E85D0-0F33-399F-A0A3-A752E7B5AC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izenplatzhalter 2">
            <a:extLst>
              <a:ext uri="{FF2B5EF4-FFF2-40B4-BE49-F238E27FC236}">
                <a16:creationId xmlns:a16="http://schemas.microsoft.com/office/drawing/2014/main" id="{10B221AA-895E-BFC3-8DFD-C8F6B09322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4" name="Foliennummernplatzhalter 3">
            <a:extLst>
              <a:ext uri="{FF2B5EF4-FFF2-40B4-BE49-F238E27FC236}">
                <a16:creationId xmlns:a16="http://schemas.microsoft.com/office/drawing/2014/main" id="{CBCD6801-6C3A-72F9-3961-5D6EA20A41B8}"/>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565CCF2-59F5-4B2E-AA54-25B52AE9769F}" type="slidenum">
              <a:rPr lang="de-AT" altLang="de-DE"/>
              <a:pPr eaLnBrk="1" hangingPunct="1"/>
              <a:t>13</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492635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423F2C0-55DA-B7E4-5305-BF2386EDF735}"/>
              </a:ext>
            </a:extLst>
          </p:cNvPr>
          <p:cNvSpPr>
            <a:spLocks noGrp="1"/>
          </p:cNvSpPr>
          <p:nvPr>
            <p:ph type="dt" sz="half" idx="10"/>
          </p:nvPr>
        </p:nvSpPr>
        <p:spPr/>
        <p:txBody>
          <a:bodyPr/>
          <a:lstStyle>
            <a:lvl1pPr>
              <a:defRPr/>
            </a:lvl1pPr>
          </a:lstStyle>
          <a:p>
            <a:pPr>
              <a:defRPr/>
            </a:pPr>
            <a:fld id="{F1DB932C-818C-4873-89FF-C50056651F20}" type="datetimeFigureOut">
              <a:rPr lang="de-AT"/>
              <a:pPr>
                <a:defRPr/>
              </a:pPr>
              <a:t>03.01.2026</a:t>
            </a:fld>
            <a:endParaRPr lang="de-AT"/>
          </a:p>
        </p:txBody>
      </p:sp>
      <p:sp>
        <p:nvSpPr>
          <p:cNvPr id="5" name="Fußzeilenplatzhalter 4">
            <a:extLst>
              <a:ext uri="{FF2B5EF4-FFF2-40B4-BE49-F238E27FC236}">
                <a16:creationId xmlns:a16="http://schemas.microsoft.com/office/drawing/2014/main" id="{4BF51159-7F10-5805-DCAE-EEBFDBC92B5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972F2B7-B824-58B5-61D5-72EC85642A8B}"/>
              </a:ext>
            </a:extLst>
          </p:cNvPr>
          <p:cNvSpPr>
            <a:spLocks noGrp="1"/>
          </p:cNvSpPr>
          <p:nvPr>
            <p:ph type="sldNum" sz="quarter" idx="12"/>
          </p:nvPr>
        </p:nvSpPr>
        <p:spPr/>
        <p:txBody>
          <a:bodyPr/>
          <a:lstStyle>
            <a:lvl1pPr>
              <a:defRPr/>
            </a:lvl1pPr>
          </a:lstStyle>
          <a:p>
            <a:fld id="{760DF0AF-1E7F-45F9-9819-9A98A0308502}" type="slidenum">
              <a:rPr lang="de-AT" altLang="de-DE"/>
              <a:pPr/>
              <a:t>‹Nr.›</a:t>
            </a:fld>
            <a:endParaRPr lang="de-AT" altLang="de-DE"/>
          </a:p>
        </p:txBody>
      </p:sp>
    </p:spTree>
    <p:extLst>
      <p:ext uri="{BB962C8B-B14F-4D97-AF65-F5344CB8AC3E}">
        <p14:creationId xmlns:p14="http://schemas.microsoft.com/office/powerpoint/2010/main" val="2038701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10F89F2-166B-F9F5-2DCA-1278872897BF}"/>
              </a:ext>
            </a:extLst>
          </p:cNvPr>
          <p:cNvSpPr>
            <a:spLocks noGrp="1"/>
          </p:cNvSpPr>
          <p:nvPr>
            <p:ph type="dt" sz="half" idx="10"/>
          </p:nvPr>
        </p:nvSpPr>
        <p:spPr/>
        <p:txBody>
          <a:bodyPr/>
          <a:lstStyle>
            <a:lvl1pPr>
              <a:defRPr/>
            </a:lvl1pPr>
          </a:lstStyle>
          <a:p>
            <a:pPr>
              <a:defRPr/>
            </a:pPr>
            <a:fld id="{4D6B0CAA-7504-4FDF-A9E1-BE9C65ADCE90}" type="datetimeFigureOut">
              <a:rPr lang="de-AT"/>
              <a:pPr>
                <a:defRPr/>
              </a:pPr>
              <a:t>03.01.2026</a:t>
            </a:fld>
            <a:endParaRPr lang="de-AT"/>
          </a:p>
        </p:txBody>
      </p:sp>
      <p:sp>
        <p:nvSpPr>
          <p:cNvPr id="5" name="Fußzeilenplatzhalter 4">
            <a:extLst>
              <a:ext uri="{FF2B5EF4-FFF2-40B4-BE49-F238E27FC236}">
                <a16:creationId xmlns:a16="http://schemas.microsoft.com/office/drawing/2014/main" id="{A3A6F316-7650-7EEA-2E12-8A82B8718D9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4840BC8-85D5-4D4C-C196-0D41F87C01BE}"/>
              </a:ext>
            </a:extLst>
          </p:cNvPr>
          <p:cNvSpPr>
            <a:spLocks noGrp="1"/>
          </p:cNvSpPr>
          <p:nvPr>
            <p:ph type="sldNum" sz="quarter" idx="12"/>
          </p:nvPr>
        </p:nvSpPr>
        <p:spPr/>
        <p:txBody>
          <a:bodyPr/>
          <a:lstStyle>
            <a:lvl1pPr>
              <a:defRPr/>
            </a:lvl1pPr>
          </a:lstStyle>
          <a:p>
            <a:fld id="{07D9774B-9114-473A-8F44-A7FF75243186}" type="slidenum">
              <a:rPr lang="de-AT" altLang="de-DE"/>
              <a:pPr/>
              <a:t>‹Nr.›</a:t>
            </a:fld>
            <a:endParaRPr lang="de-AT" altLang="de-DE"/>
          </a:p>
        </p:txBody>
      </p:sp>
    </p:spTree>
    <p:extLst>
      <p:ext uri="{BB962C8B-B14F-4D97-AF65-F5344CB8AC3E}">
        <p14:creationId xmlns:p14="http://schemas.microsoft.com/office/powerpoint/2010/main" val="253179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B5B13B6-C56F-6623-E5AA-0B09CCC32054}"/>
              </a:ext>
            </a:extLst>
          </p:cNvPr>
          <p:cNvSpPr>
            <a:spLocks noGrp="1"/>
          </p:cNvSpPr>
          <p:nvPr>
            <p:ph type="dt" sz="half" idx="10"/>
          </p:nvPr>
        </p:nvSpPr>
        <p:spPr/>
        <p:txBody>
          <a:bodyPr/>
          <a:lstStyle>
            <a:lvl1pPr>
              <a:defRPr/>
            </a:lvl1pPr>
          </a:lstStyle>
          <a:p>
            <a:pPr>
              <a:defRPr/>
            </a:pPr>
            <a:fld id="{B1B02B67-AD0D-437F-A9BC-2E15A5AE69B8}" type="datetimeFigureOut">
              <a:rPr lang="de-AT"/>
              <a:pPr>
                <a:defRPr/>
              </a:pPr>
              <a:t>03.01.2026</a:t>
            </a:fld>
            <a:endParaRPr lang="de-AT"/>
          </a:p>
        </p:txBody>
      </p:sp>
      <p:sp>
        <p:nvSpPr>
          <p:cNvPr id="5" name="Fußzeilenplatzhalter 4">
            <a:extLst>
              <a:ext uri="{FF2B5EF4-FFF2-40B4-BE49-F238E27FC236}">
                <a16:creationId xmlns:a16="http://schemas.microsoft.com/office/drawing/2014/main" id="{851A2E57-C966-12BC-43A8-D0950A0526A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D57EFBD-F0E9-E0E9-7E15-8655B569F431}"/>
              </a:ext>
            </a:extLst>
          </p:cNvPr>
          <p:cNvSpPr>
            <a:spLocks noGrp="1"/>
          </p:cNvSpPr>
          <p:nvPr>
            <p:ph type="sldNum" sz="quarter" idx="12"/>
          </p:nvPr>
        </p:nvSpPr>
        <p:spPr/>
        <p:txBody>
          <a:bodyPr/>
          <a:lstStyle>
            <a:lvl1pPr>
              <a:defRPr/>
            </a:lvl1pPr>
          </a:lstStyle>
          <a:p>
            <a:fld id="{4C32060A-6A9D-46C7-BA98-23C84E569EFC}" type="slidenum">
              <a:rPr lang="de-AT" altLang="de-DE"/>
              <a:pPr/>
              <a:t>‹Nr.›</a:t>
            </a:fld>
            <a:endParaRPr lang="de-AT" altLang="de-DE"/>
          </a:p>
        </p:txBody>
      </p:sp>
    </p:spTree>
    <p:extLst>
      <p:ext uri="{BB962C8B-B14F-4D97-AF65-F5344CB8AC3E}">
        <p14:creationId xmlns:p14="http://schemas.microsoft.com/office/powerpoint/2010/main" val="25144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9F8138B-D407-6498-E364-01AF52E75301}"/>
              </a:ext>
            </a:extLst>
          </p:cNvPr>
          <p:cNvSpPr>
            <a:spLocks noGrp="1"/>
          </p:cNvSpPr>
          <p:nvPr>
            <p:ph type="dt" sz="half" idx="10"/>
          </p:nvPr>
        </p:nvSpPr>
        <p:spPr/>
        <p:txBody>
          <a:bodyPr/>
          <a:lstStyle>
            <a:lvl1pPr>
              <a:defRPr/>
            </a:lvl1pPr>
          </a:lstStyle>
          <a:p>
            <a:pPr>
              <a:defRPr/>
            </a:pPr>
            <a:fld id="{54ADC2E8-9DB4-414A-9F77-EF600AE55658}" type="datetimeFigureOut">
              <a:rPr lang="de-AT"/>
              <a:pPr>
                <a:defRPr/>
              </a:pPr>
              <a:t>03.01.2026</a:t>
            </a:fld>
            <a:endParaRPr lang="de-AT"/>
          </a:p>
        </p:txBody>
      </p:sp>
      <p:sp>
        <p:nvSpPr>
          <p:cNvPr id="5" name="Fußzeilenplatzhalter 4">
            <a:extLst>
              <a:ext uri="{FF2B5EF4-FFF2-40B4-BE49-F238E27FC236}">
                <a16:creationId xmlns:a16="http://schemas.microsoft.com/office/drawing/2014/main" id="{E73CA0D2-3E82-9B52-500D-6B6064508FC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DF4CB9C-5A05-0D44-D52C-0747AFCDB26F}"/>
              </a:ext>
            </a:extLst>
          </p:cNvPr>
          <p:cNvSpPr>
            <a:spLocks noGrp="1"/>
          </p:cNvSpPr>
          <p:nvPr>
            <p:ph type="sldNum" sz="quarter" idx="12"/>
          </p:nvPr>
        </p:nvSpPr>
        <p:spPr/>
        <p:txBody>
          <a:bodyPr/>
          <a:lstStyle>
            <a:lvl1pPr>
              <a:defRPr/>
            </a:lvl1pPr>
          </a:lstStyle>
          <a:p>
            <a:fld id="{9EA990FA-C5B4-4752-A120-E338F85CA4F3}" type="slidenum">
              <a:rPr lang="de-AT" altLang="de-DE"/>
              <a:pPr/>
              <a:t>‹Nr.›</a:t>
            </a:fld>
            <a:endParaRPr lang="de-AT" altLang="de-DE"/>
          </a:p>
        </p:txBody>
      </p:sp>
    </p:spTree>
    <p:extLst>
      <p:ext uri="{BB962C8B-B14F-4D97-AF65-F5344CB8AC3E}">
        <p14:creationId xmlns:p14="http://schemas.microsoft.com/office/powerpoint/2010/main" val="137636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57985B7-BB40-8E5D-351A-9A34C66EB956}"/>
              </a:ext>
            </a:extLst>
          </p:cNvPr>
          <p:cNvSpPr>
            <a:spLocks noGrp="1"/>
          </p:cNvSpPr>
          <p:nvPr>
            <p:ph type="dt" sz="half" idx="10"/>
          </p:nvPr>
        </p:nvSpPr>
        <p:spPr/>
        <p:txBody>
          <a:bodyPr/>
          <a:lstStyle>
            <a:lvl1pPr>
              <a:defRPr/>
            </a:lvl1pPr>
          </a:lstStyle>
          <a:p>
            <a:pPr>
              <a:defRPr/>
            </a:pPr>
            <a:fld id="{C1A14029-54CE-40EE-99D6-6AE335FC1DE8}" type="datetimeFigureOut">
              <a:rPr lang="de-AT"/>
              <a:pPr>
                <a:defRPr/>
              </a:pPr>
              <a:t>03.01.2026</a:t>
            </a:fld>
            <a:endParaRPr lang="de-AT"/>
          </a:p>
        </p:txBody>
      </p:sp>
      <p:sp>
        <p:nvSpPr>
          <p:cNvPr id="6" name="Fußzeilenplatzhalter 4">
            <a:extLst>
              <a:ext uri="{FF2B5EF4-FFF2-40B4-BE49-F238E27FC236}">
                <a16:creationId xmlns:a16="http://schemas.microsoft.com/office/drawing/2014/main" id="{6463AF97-7890-E0A2-A3D7-E9E47E42AF1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1E251D7-9A22-45B9-6BA1-49511CD4B542}"/>
              </a:ext>
            </a:extLst>
          </p:cNvPr>
          <p:cNvSpPr>
            <a:spLocks noGrp="1"/>
          </p:cNvSpPr>
          <p:nvPr>
            <p:ph type="sldNum" sz="quarter" idx="12"/>
          </p:nvPr>
        </p:nvSpPr>
        <p:spPr/>
        <p:txBody>
          <a:bodyPr/>
          <a:lstStyle>
            <a:lvl1pPr>
              <a:defRPr/>
            </a:lvl1pPr>
          </a:lstStyle>
          <a:p>
            <a:fld id="{6B27798E-2498-41DC-B4D8-C83F5B5E039F}" type="slidenum">
              <a:rPr lang="de-AT" altLang="de-DE"/>
              <a:pPr/>
              <a:t>‹Nr.›</a:t>
            </a:fld>
            <a:endParaRPr lang="de-AT" altLang="de-DE"/>
          </a:p>
        </p:txBody>
      </p:sp>
    </p:spTree>
    <p:extLst>
      <p:ext uri="{BB962C8B-B14F-4D97-AF65-F5344CB8AC3E}">
        <p14:creationId xmlns:p14="http://schemas.microsoft.com/office/powerpoint/2010/main" val="2294021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04FB2BE-F0E2-55EA-5C6F-FBCF0022701B}"/>
              </a:ext>
            </a:extLst>
          </p:cNvPr>
          <p:cNvSpPr>
            <a:spLocks noGrp="1"/>
          </p:cNvSpPr>
          <p:nvPr>
            <p:ph type="dt" sz="half" idx="10"/>
          </p:nvPr>
        </p:nvSpPr>
        <p:spPr/>
        <p:txBody>
          <a:bodyPr/>
          <a:lstStyle>
            <a:lvl1pPr>
              <a:defRPr/>
            </a:lvl1pPr>
          </a:lstStyle>
          <a:p>
            <a:pPr>
              <a:defRPr/>
            </a:pPr>
            <a:fld id="{D3F61653-1849-4949-BF50-1B8EBC6B11D1}" type="datetimeFigureOut">
              <a:rPr lang="de-AT"/>
              <a:pPr>
                <a:defRPr/>
              </a:pPr>
              <a:t>03.01.2026</a:t>
            </a:fld>
            <a:endParaRPr lang="de-AT"/>
          </a:p>
        </p:txBody>
      </p:sp>
      <p:sp>
        <p:nvSpPr>
          <p:cNvPr id="8" name="Fußzeilenplatzhalter 4">
            <a:extLst>
              <a:ext uri="{FF2B5EF4-FFF2-40B4-BE49-F238E27FC236}">
                <a16:creationId xmlns:a16="http://schemas.microsoft.com/office/drawing/2014/main" id="{D6407B63-0CBE-8703-F646-4936C0B6FC4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5620B3DC-AE3D-38DD-6455-90928442A19F}"/>
              </a:ext>
            </a:extLst>
          </p:cNvPr>
          <p:cNvSpPr>
            <a:spLocks noGrp="1"/>
          </p:cNvSpPr>
          <p:nvPr>
            <p:ph type="sldNum" sz="quarter" idx="12"/>
          </p:nvPr>
        </p:nvSpPr>
        <p:spPr/>
        <p:txBody>
          <a:bodyPr/>
          <a:lstStyle>
            <a:lvl1pPr>
              <a:defRPr/>
            </a:lvl1pPr>
          </a:lstStyle>
          <a:p>
            <a:fld id="{17EB0B57-71A2-4F31-886C-33858EA6332C}" type="slidenum">
              <a:rPr lang="de-AT" altLang="de-DE"/>
              <a:pPr/>
              <a:t>‹Nr.›</a:t>
            </a:fld>
            <a:endParaRPr lang="de-AT" altLang="de-DE"/>
          </a:p>
        </p:txBody>
      </p:sp>
    </p:spTree>
    <p:extLst>
      <p:ext uri="{BB962C8B-B14F-4D97-AF65-F5344CB8AC3E}">
        <p14:creationId xmlns:p14="http://schemas.microsoft.com/office/powerpoint/2010/main" val="407359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81E70C4F-1060-B2B1-9FFB-65775D0874A0}"/>
              </a:ext>
            </a:extLst>
          </p:cNvPr>
          <p:cNvSpPr>
            <a:spLocks noGrp="1"/>
          </p:cNvSpPr>
          <p:nvPr>
            <p:ph type="dt" sz="half" idx="10"/>
          </p:nvPr>
        </p:nvSpPr>
        <p:spPr/>
        <p:txBody>
          <a:bodyPr/>
          <a:lstStyle>
            <a:lvl1pPr>
              <a:defRPr/>
            </a:lvl1pPr>
          </a:lstStyle>
          <a:p>
            <a:pPr>
              <a:defRPr/>
            </a:pPr>
            <a:fld id="{0EB66F6A-9734-4207-A1DA-08BCBC3A1DC4}" type="datetimeFigureOut">
              <a:rPr lang="de-AT"/>
              <a:pPr>
                <a:defRPr/>
              </a:pPr>
              <a:t>03.01.2026</a:t>
            </a:fld>
            <a:endParaRPr lang="de-AT"/>
          </a:p>
        </p:txBody>
      </p:sp>
      <p:sp>
        <p:nvSpPr>
          <p:cNvPr id="4" name="Fußzeilenplatzhalter 4">
            <a:extLst>
              <a:ext uri="{FF2B5EF4-FFF2-40B4-BE49-F238E27FC236}">
                <a16:creationId xmlns:a16="http://schemas.microsoft.com/office/drawing/2014/main" id="{E07175F8-7613-1E17-8BF8-A7CD6355D7D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4324A5B5-D5D2-80B4-F76B-36F7B44DFA53}"/>
              </a:ext>
            </a:extLst>
          </p:cNvPr>
          <p:cNvSpPr>
            <a:spLocks noGrp="1"/>
          </p:cNvSpPr>
          <p:nvPr>
            <p:ph type="sldNum" sz="quarter" idx="12"/>
          </p:nvPr>
        </p:nvSpPr>
        <p:spPr/>
        <p:txBody>
          <a:bodyPr/>
          <a:lstStyle>
            <a:lvl1pPr>
              <a:defRPr/>
            </a:lvl1pPr>
          </a:lstStyle>
          <a:p>
            <a:fld id="{8359473E-F752-46D1-9C2A-C019335A14E0}" type="slidenum">
              <a:rPr lang="de-AT" altLang="de-DE"/>
              <a:pPr/>
              <a:t>‹Nr.›</a:t>
            </a:fld>
            <a:endParaRPr lang="de-AT" altLang="de-DE"/>
          </a:p>
        </p:txBody>
      </p:sp>
    </p:spTree>
    <p:extLst>
      <p:ext uri="{BB962C8B-B14F-4D97-AF65-F5344CB8AC3E}">
        <p14:creationId xmlns:p14="http://schemas.microsoft.com/office/powerpoint/2010/main" val="3358961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F1DD62C9-F689-657A-5CF1-1351FA5E991F}"/>
              </a:ext>
            </a:extLst>
          </p:cNvPr>
          <p:cNvSpPr>
            <a:spLocks noGrp="1"/>
          </p:cNvSpPr>
          <p:nvPr>
            <p:ph type="dt" sz="half" idx="10"/>
          </p:nvPr>
        </p:nvSpPr>
        <p:spPr/>
        <p:txBody>
          <a:bodyPr/>
          <a:lstStyle>
            <a:lvl1pPr>
              <a:defRPr/>
            </a:lvl1pPr>
          </a:lstStyle>
          <a:p>
            <a:pPr>
              <a:defRPr/>
            </a:pPr>
            <a:fld id="{C038FCAD-A416-42CD-A841-0B62867744C2}" type="datetimeFigureOut">
              <a:rPr lang="de-AT"/>
              <a:pPr>
                <a:defRPr/>
              </a:pPr>
              <a:t>03.01.2026</a:t>
            </a:fld>
            <a:endParaRPr lang="de-AT"/>
          </a:p>
        </p:txBody>
      </p:sp>
      <p:sp>
        <p:nvSpPr>
          <p:cNvPr id="3" name="Fußzeilenplatzhalter 4">
            <a:extLst>
              <a:ext uri="{FF2B5EF4-FFF2-40B4-BE49-F238E27FC236}">
                <a16:creationId xmlns:a16="http://schemas.microsoft.com/office/drawing/2014/main" id="{37CD6552-34FE-449C-6532-598C6A2AAB48}"/>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3988902-63E6-5E92-4A6D-D4EAD2CA58C5}"/>
              </a:ext>
            </a:extLst>
          </p:cNvPr>
          <p:cNvSpPr>
            <a:spLocks noGrp="1"/>
          </p:cNvSpPr>
          <p:nvPr>
            <p:ph type="sldNum" sz="quarter" idx="12"/>
          </p:nvPr>
        </p:nvSpPr>
        <p:spPr/>
        <p:txBody>
          <a:bodyPr/>
          <a:lstStyle>
            <a:lvl1pPr>
              <a:defRPr/>
            </a:lvl1pPr>
          </a:lstStyle>
          <a:p>
            <a:fld id="{00549589-E5E8-4131-9FD1-E66D428AD8D2}" type="slidenum">
              <a:rPr lang="de-AT" altLang="de-DE"/>
              <a:pPr/>
              <a:t>‹Nr.›</a:t>
            </a:fld>
            <a:endParaRPr lang="de-AT" altLang="de-DE"/>
          </a:p>
        </p:txBody>
      </p:sp>
    </p:spTree>
    <p:extLst>
      <p:ext uri="{BB962C8B-B14F-4D97-AF65-F5344CB8AC3E}">
        <p14:creationId xmlns:p14="http://schemas.microsoft.com/office/powerpoint/2010/main" val="3731814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551EBEB-B8F9-8289-28C2-1DCB774D6DD3}"/>
              </a:ext>
            </a:extLst>
          </p:cNvPr>
          <p:cNvSpPr>
            <a:spLocks noGrp="1"/>
          </p:cNvSpPr>
          <p:nvPr>
            <p:ph type="dt" sz="half" idx="10"/>
          </p:nvPr>
        </p:nvSpPr>
        <p:spPr/>
        <p:txBody>
          <a:bodyPr/>
          <a:lstStyle>
            <a:lvl1pPr>
              <a:defRPr/>
            </a:lvl1pPr>
          </a:lstStyle>
          <a:p>
            <a:pPr>
              <a:defRPr/>
            </a:pPr>
            <a:fld id="{1C95C21A-9EFB-44FC-827E-4F2FFBE1A8E4}" type="datetimeFigureOut">
              <a:rPr lang="de-AT"/>
              <a:pPr>
                <a:defRPr/>
              </a:pPr>
              <a:t>03.01.2026</a:t>
            </a:fld>
            <a:endParaRPr lang="de-AT"/>
          </a:p>
        </p:txBody>
      </p:sp>
      <p:sp>
        <p:nvSpPr>
          <p:cNvPr id="6" name="Fußzeilenplatzhalter 4">
            <a:extLst>
              <a:ext uri="{FF2B5EF4-FFF2-40B4-BE49-F238E27FC236}">
                <a16:creationId xmlns:a16="http://schemas.microsoft.com/office/drawing/2014/main" id="{363A6C32-4FB4-954B-9702-3F74046862A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31B7AC4-54D5-85AF-DE4F-6DB472BB87D3}"/>
              </a:ext>
            </a:extLst>
          </p:cNvPr>
          <p:cNvSpPr>
            <a:spLocks noGrp="1"/>
          </p:cNvSpPr>
          <p:nvPr>
            <p:ph type="sldNum" sz="quarter" idx="12"/>
          </p:nvPr>
        </p:nvSpPr>
        <p:spPr/>
        <p:txBody>
          <a:bodyPr/>
          <a:lstStyle>
            <a:lvl1pPr>
              <a:defRPr/>
            </a:lvl1pPr>
          </a:lstStyle>
          <a:p>
            <a:fld id="{7EBAAD7E-EBBC-4676-A20B-4944F6A07010}" type="slidenum">
              <a:rPr lang="de-AT" altLang="de-DE"/>
              <a:pPr/>
              <a:t>‹Nr.›</a:t>
            </a:fld>
            <a:endParaRPr lang="de-AT" altLang="de-DE"/>
          </a:p>
        </p:txBody>
      </p:sp>
    </p:spTree>
    <p:extLst>
      <p:ext uri="{BB962C8B-B14F-4D97-AF65-F5344CB8AC3E}">
        <p14:creationId xmlns:p14="http://schemas.microsoft.com/office/powerpoint/2010/main" val="1086174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1A1D2CC-FC8D-F901-6393-2E874B33B427}"/>
              </a:ext>
            </a:extLst>
          </p:cNvPr>
          <p:cNvSpPr>
            <a:spLocks noGrp="1"/>
          </p:cNvSpPr>
          <p:nvPr>
            <p:ph type="dt" sz="half" idx="10"/>
          </p:nvPr>
        </p:nvSpPr>
        <p:spPr/>
        <p:txBody>
          <a:bodyPr/>
          <a:lstStyle>
            <a:lvl1pPr>
              <a:defRPr/>
            </a:lvl1pPr>
          </a:lstStyle>
          <a:p>
            <a:pPr>
              <a:defRPr/>
            </a:pPr>
            <a:fld id="{C38746F3-5A3B-47F5-A44C-86EE7BFC720F}" type="datetimeFigureOut">
              <a:rPr lang="de-AT"/>
              <a:pPr>
                <a:defRPr/>
              </a:pPr>
              <a:t>03.01.2026</a:t>
            </a:fld>
            <a:endParaRPr lang="de-AT"/>
          </a:p>
        </p:txBody>
      </p:sp>
      <p:sp>
        <p:nvSpPr>
          <p:cNvPr id="6" name="Fußzeilenplatzhalter 4">
            <a:extLst>
              <a:ext uri="{FF2B5EF4-FFF2-40B4-BE49-F238E27FC236}">
                <a16:creationId xmlns:a16="http://schemas.microsoft.com/office/drawing/2014/main" id="{6471A056-B836-29E8-F9A6-08B8247FCCA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EE7E4C4-3EB1-D30F-A032-9B31F975EF8D}"/>
              </a:ext>
            </a:extLst>
          </p:cNvPr>
          <p:cNvSpPr>
            <a:spLocks noGrp="1"/>
          </p:cNvSpPr>
          <p:nvPr>
            <p:ph type="sldNum" sz="quarter" idx="12"/>
          </p:nvPr>
        </p:nvSpPr>
        <p:spPr/>
        <p:txBody>
          <a:bodyPr/>
          <a:lstStyle>
            <a:lvl1pPr>
              <a:defRPr/>
            </a:lvl1pPr>
          </a:lstStyle>
          <a:p>
            <a:fld id="{A91A9163-4ECE-4B9D-8ECC-B5964148E455}" type="slidenum">
              <a:rPr lang="de-AT" altLang="de-DE"/>
              <a:pPr/>
              <a:t>‹Nr.›</a:t>
            </a:fld>
            <a:endParaRPr lang="de-AT" altLang="de-DE"/>
          </a:p>
        </p:txBody>
      </p:sp>
    </p:spTree>
    <p:extLst>
      <p:ext uri="{BB962C8B-B14F-4D97-AF65-F5344CB8AC3E}">
        <p14:creationId xmlns:p14="http://schemas.microsoft.com/office/powerpoint/2010/main" val="2302209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65E6CF4-8803-6E04-98B2-5DC81E523A4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76411A1-A973-61B3-09CA-9E07C64DB4B6}"/>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AB68A9A-6893-8A31-EEA1-E257CDC069AE}"/>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1DC49AC1-567F-95F4-AEB5-89332232E20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10AF2E7-94AE-4913-AFED-49CDFC5F4A98}" type="datetimeFigureOut">
              <a:rPr lang="de-AT"/>
              <a:pPr>
                <a:defRPr/>
              </a:pPr>
              <a:t>03.01.2026</a:t>
            </a:fld>
            <a:endParaRPr lang="de-AT"/>
          </a:p>
        </p:txBody>
      </p:sp>
      <p:sp>
        <p:nvSpPr>
          <p:cNvPr id="5" name="Fußzeilenplatzhalter 4">
            <a:extLst>
              <a:ext uri="{FF2B5EF4-FFF2-40B4-BE49-F238E27FC236}">
                <a16:creationId xmlns:a16="http://schemas.microsoft.com/office/drawing/2014/main" id="{97A67824-9802-0CE9-1521-49B6028509E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A6AD82F5-E529-D8E8-CC41-68A445DA11B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DEB3AF6-A3AC-4B40-BB75-634991FC758E}" type="slidenum">
              <a:rPr lang="de-AT" altLang="de-DE"/>
              <a:pPr/>
              <a:t>‹Nr.›</a:t>
            </a:fld>
            <a:endParaRPr lang="de-AT" altLang="de-DE"/>
          </a:p>
        </p:txBody>
      </p:sp>
      <p:pic>
        <p:nvPicPr>
          <p:cNvPr id="1032" name="Picture 19">
            <a:extLst>
              <a:ext uri="{FF2B5EF4-FFF2-40B4-BE49-F238E27FC236}">
                <a16:creationId xmlns:a16="http://schemas.microsoft.com/office/drawing/2014/main" id="{429BA6F9-9DEE-45CA-DA1D-D9BEEB4FD4E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CB1206C5-34AC-33ED-BBCF-4508665D71A0}"/>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025A5DAF-DE6A-0091-B5B5-E32E3E1896CD}"/>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6E91D3D4-76EC-D59C-3BE1-02CFD2A9101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9708453-1BC7-2A7D-03AB-85E4847306E0}"/>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307" r:id="rId1"/>
    <p:sldLayoutId id="2147484297" r:id="rId2"/>
    <p:sldLayoutId id="2147484298" r:id="rId3"/>
    <p:sldLayoutId id="2147484299" r:id="rId4"/>
    <p:sldLayoutId id="2147484300" r:id="rId5"/>
    <p:sldLayoutId id="2147484301" r:id="rId6"/>
    <p:sldLayoutId id="2147484302" r:id="rId7"/>
    <p:sldLayoutId id="2147484303" r:id="rId8"/>
    <p:sldLayoutId id="2147484304" r:id="rId9"/>
    <p:sldLayoutId id="2147484305" r:id="rId10"/>
    <p:sldLayoutId id="21474843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5.jpeg"/><Relationship Id="rId2" Type="http://schemas.openxmlformats.org/officeDocument/2006/relationships/image" Target="../media/image32.jpeg"/><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a:extLst>
              <a:ext uri="{FF2B5EF4-FFF2-40B4-BE49-F238E27FC236}">
                <a16:creationId xmlns:a16="http://schemas.microsoft.com/office/drawing/2014/main" id="{686487A3-DBBB-4CBE-D10C-525834432AC3}"/>
              </a:ext>
            </a:extLst>
          </p:cNvPr>
          <p:cNvSpPr>
            <a:spLocks noGrp="1"/>
          </p:cNvSpPr>
          <p:nvPr>
            <p:ph idx="1"/>
          </p:nvPr>
        </p:nvSpPr>
        <p:spPr>
          <a:xfrm>
            <a:off x="323528" y="2852738"/>
            <a:ext cx="8496943" cy="1439862"/>
          </a:xfrm>
        </p:spPr>
        <p:txBody>
          <a:bodyPr/>
          <a:lstStyle/>
          <a:p>
            <a:pPr marL="0" indent="0" algn="ctr">
              <a:buFont typeface="Arial" panose="020B0604020202020204" pitchFamily="34" charset="0"/>
              <a:buNone/>
            </a:pPr>
            <a:r>
              <a:rPr lang="de-DE" altLang="de-DE" dirty="0">
                <a:latin typeface="Arial" panose="020B0604020202020204" pitchFamily="34" charset="0"/>
                <a:cs typeface="Arial" panose="020B0604020202020204" pitchFamily="34" charset="0"/>
              </a:rPr>
              <a:t>Die vielen Gesichter Chinas</a:t>
            </a:r>
            <a:r>
              <a:rPr altLang="de-DE" dirty="0">
                <a:latin typeface="Arial" panose="020B0604020202020204" pitchFamily="34" charset="0"/>
                <a:cs typeface="Arial" panose="020B0604020202020204" pitchFamily="34"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platzhalter 3">
            <a:extLst>
              <a:ext uri="{FF2B5EF4-FFF2-40B4-BE49-F238E27FC236}">
                <a16:creationId xmlns:a16="http://schemas.microsoft.com/office/drawing/2014/main" id="{5D047FA8-2527-BC6A-3F6A-598655134D11}"/>
              </a:ext>
            </a:extLst>
          </p:cNvPr>
          <p:cNvSpPr>
            <a:spLocks noGrp="1"/>
          </p:cNvSpPr>
          <p:nvPr>
            <p:ph type="body" sz="half" idx="2"/>
          </p:nvPr>
        </p:nvSpPr>
        <p:spPr>
          <a:xfrm>
            <a:off x="717550" y="5749925"/>
            <a:ext cx="7940675" cy="774700"/>
          </a:xfrm>
        </p:spPr>
        <p:txBody>
          <a:bodyPr/>
          <a:lstStyle/>
          <a:p>
            <a:r>
              <a:rPr altLang="de-DE" b="0" dirty="0">
                <a:latin typeface="Arial" panose="020B0604020202020204" pitchFamily="34" charset="0"/>
                <a:cs typeface="Arial" panose="020B0604020202020204" pitchFamily="34" charset="0"/>
              </a:rPr>
              <a:t>Hier pflügt ein </a:t>
            </a:r>
            <a:r>
              <a:rPr altLang="de-DE" dirty="0">
                <a:latin typeface="Arial" panose="020B0604020202020204" pitchFamily="34" charset="0"/>
                <a:cs typeface="Arial" panose="020B0604020202020204" pitchFamily="34" charset="0"/>
              </a:rPr>
              <a:t>Bauer </a:t>
            </a:r>
            <a:r>
              <a:rPr altLang="de-DE" b="0" dirty="0">
                <a:latin typeface="Arial" panose="020B0604020202020204" pitchFamily="34" charset="0"/>
                <a:cs typeface="Arial" panose="020B0604020202020204" pitchFamily="34" charset="0"/>
              </a:rPr>
              <a:t>sein Feld mit einem für China typischen Wasserbüffel. Das ist harte Arbeit. </a:t>
            </a:r>
            <a:r>
              <a:rPr lang="de-DE" altLang="de-DE" b="0" dirty="0">
                <a:latin typeface="Arial" panose="020B0604020202020204" pitchFamily="34" charset="0"/>
                <a:cs typeface="Arial" panose="020B0604020202020204" pitchFamily="34" charset="0"/>
              </a:rPr>
              <a:t>Um mehr zu verdienen und ein angenehmeres Leben zu haben, ziehen viele Menschen in die Städte. Aktuell l</a:t>
            </a:r>
            <a:r>
              <a:rPr altLang="de-DE" b="0" dirty="0">
                <a:latin typeface="Arial" panose="020B0604020202020204" pitchFamily="34" charset="0"/>
                <a:cs typeface="Arial" panose="020B0604020202020204" pitchFamily="34" charset="0"/>
              </a:rPr>
              <a:t>eben weniger als 50 % der Bevölkerung Chinas auf dem Land. </a:t>
            </a:r>
          </a:p>
        </p:txBody>
      </p:sp>
      <p:pic>
        <p:nvPicPr>
          <p:cNvPr id="12291" name="Picture 6" descr="D:\Users\Administrator\Downloads\china\china extrahiert\ThinkstockPhotos-87457979.jpg">
            <a:extLst>
              <a:ext uri="{FF2B5EF4-FFF2-40B4-BE49-F238E27FC236}">
                <a16:creationId xmlns:a16="http://schemas.microsoft.com/office/drawing/2014/main" id="{8AD41B22-3DA8-5FC0-563E-867196910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36613"/>
            <a:ext cx="7831137"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1A91A35F-74C7-A910-6AE8-380FEA2D8350}"/>
              </a:ext>
            </a:extLst>
          </p:cNvPr>
          <p:cNvSpPr>
            <a:spLocks noGrp="1"/>
          </p:cNvSpPr>
          <p:nvPr>
            <p:ph type="title"/>
          </p:nvPr>
        </p:nvSpPr>
        <p:spPr/>
        <p:txBody>
          <a:bodyPr/>
          <a:lstStyle/>
          <a:p>
            <a:endParaRPr lang="de-AT" altLang="de-DE"/>
          </a:p>
        </p:txBody>
      </p:sp>
      <p:sp>
        <p:nvSpPr>
          <p:cNvPr id="13315" name="Textplatzhalter 3">
            <a:extLst>
              <a:ext uri="{FF2B5EF4-FFF2-40B4-BE49-F238E27FC236}">
                <a16:creationId xmlns:a16="http://schemas.microsoft.com/office/drawing/2014/main" id="{9CB6FBD1-BC6C-4849-B17F-3578C069D70D}"/>
              </a:ext>
            </a:extLst>
          </p:cNvPr>
          <p:cNvSpPr>
            <a:spLocks noGrp="1"/>
          </p:cNvSpPr>
          <p:nvPr>
            <p:ph type="body" sz="half" idx="2"/>
          </p:nvPr>
        </p:nvSpPr>
        <p:spPr>
          <a:xfrm>
            <a:off x="728663" y="5732463"/>
            <a:ext cx="7737475" cy="792162"/>
          </a:xfrm>
        </p:spPr>
        <p:txBody>
          <a:bodyPr/>
          <a:lstStyle/>
          <a:p>
            <a:r>
              <a:rPr altLang="de-DE" dirty="0">
                <a:latin typeface="Arial" panose="020B0604020202020204" pitchFamily="34" charset="0"/>
                <a:cs typeface="Arial" panose="020B0604020202020204" pitchFamily="34" charset="0"/>
              </a:rPr>
              <a:t>Reisterrassen</a:t>
            </a:r>
            <a:r>
              <a:rPr altLang="de-DE" b="0" dirty="0">
                <a:latin typeface="Arial" panose="020B0604020202020204" pitchFamily="34" charset="0"/>
                <a:cs typeface="Arial" panose="020B0604020202020204" pitchFamily="34" charset="0"/>
              </a:rPr>
              <a:t> sind riesige Reisfelder. Sumpfreis oder Wasserreis braucht besonders viel Wasser. Da das  Aussehen der Felder an Drachenschuppen erinnert, spricht man auch von Drachenrücken-Reis-Terrassen. </a:t>
            </a:r>
            <a:r>
              <a:rPr altLang="de-DE" b="0" dirty="0" err="1">
                <a:latin typeface="Arial" panose="020B0604020202020204" pitchFamily="34" charset="0"/>
                <a:cs typeface="Arial" panose="020B0604020202020204" pitchFamily="34" charset="0"/>
              </a:rPr>
              <a:t>Landreis</a:t>
            </a:r>
            <a:r>
              <a:rPr altLang="de-DE" b="0" dirty="0">
                <a:latin typeface="Arial" panose="020B0604020202020204" pitchFamily="34" charset="0"/>
                <a:cs typeface="Arial" panose="020B0604020202020204" pitchFamily="34" charset="0"/>
              </a:rPr>
              <a:t> oder Trockenreis wächst auf trockenerem Boden.</a:t>
            </a:r>
          </a:p>
        </p:txBody>
      </p:sp>
      <p:pic>
        <p:nvPicPr>
          <p:cNvPr id="13316" name="Grafik 4">
            <a:extLst>
              <a:ext uri="{FF2B5EF4-FFF2-40B4-BE49-F238E27FC236}">
                <a16:creationId xmlns:a16="http://schemas.microsoft.com/office/drawing/2014/main" id="{01E4E522-5036-7ABE-AD6C-6AE4654FF8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338" y="723900"/>
            <a:ext cx="7737475"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52585123-4907-BA17-253F-26076FE3369A}"/>
              </a:ext>
            </a:extLst>
          </p:cNvPr>
          <p:cNvSpPr>
            <a:spLocks noGrp="1"/>
          </p:cNvSpPr>
          <p:nvPr>
            <p:ph type="title"/>
          </p:nvPr>
        </p:nvSpPr>
        <p:spPr/>
        <p:txBody>
          <a:bodyPr/>
          <a:lstStyle/>
          <a:p>
            <a:endParaRPr lang="de-AT" altLang="de-DE"/>
          </a:p>
        </p:txBody>
      </p:sp>
      <p:sp>
        <p:nvSpPr>
          <p:cNvPr id="14339" name="Textplatzhalter 3">
            <a:extLst>
              <a:ext uri="{FF2B5EF4-FFF2-40B4-BE49-F238E27FC236}">
                <a16:creationId xmlns:a16="http://schemas.microsoft.com/office/drawing/2014/main" id="{ACF8D9EC-A2F9-FF77-2077-CFB5303D0B84}"/>
              </a:ext>
            </a:extLst>
          </p:cNvPr>
          <p:cNvSpPr>
            <a:spLocks noGrp="1"/>
          </p:cNvSpPr>
          <p:nvPr>
            <p:ph type="body" sz="half" idx="2"/>
          </p:nvPr>
        </p:nvSpPr>
        <p:spPr>
          <a:xfrm>
            <a:off x="862013" y="5724752"/>
            <a:ext cx="7632700" cy="944563"/>
          </a:xfrm>
        </p:spPr>
        <p:txBody>
          <a:bodyPr/>
          <a:lstStyle/>
          <a:p>
            <a:r>
              <a:rPr altLang="de-DE" dirty="0">
                <a:latin typeface="Arial" panose="020B0604020202020204" pitchFamily="34" charset="0"/>
                <a:cs typeface="Arial" panose="020B0604020202020204" pitchFamily="34" charset="0"/>
              </a:rPr>
              <a:t>Reis </a:t>
            </a:r>
            <a:r>
              <a:rPr altLang="de-DE" b="0" dirty="0">
                <a:latin typeface="Arial" panose="020B0604020202020204" pitchFamily="34" charset="0"/>
                <a:cs typeface="Arial" panose="020B0604020202020204" pitchFamily="34" charset="0"/>
              </a:rPr>
              <a:t>ist ein Grundnahrungsmittel und wichtiges Exportgut für China. Die aufwendige Aussaat und Ernte von Hand sind immer noch weit verbreitet. Zunehmend werden moderne M</a:t>
            </a:r>
            <a:r>
              <a:rPr lang="de-DE" altLang="de-DE" b="0" dirty="0" err="1">
                <a:latin typeface="Arial" panose="020B0604020202020204" pitchFamily="34" charset="0"/>
                <a:cs typeface="Arial" panose="020B0604020202020204" pitchFamily="34" charset="0"/>
              </a:rPr>
              <a:t>aschinen</a:t>
            </a:r>
            <a:r>
              <a:rPr altLang="de-DE" b="0" dirty="0">
                <a:latin typeface="Arial" panose="020B0604020202020204" pitchFamily="34" charset="0"/>
                <a:cs typeface="Arial" panose="020B0604020202020204" pitchFamily="34" charset="0"/>
              </a:rPr>
              <a:t>  im Reisbau eingesetzt.</a:t>
            </a:r>
            <a:r>
              <a:rPr lang="de-DE" altLang="de-DE" b="0" dirty="0">
                <a:latin typeface="Arial" panose="020B0604020202020204" pitchFamily="34" charset="0"/>
                <a:cs typeface="Arial" panose="020B0604020202020204" pitchFamily="34" charset="0"/>
              </a:rPr>
              <a:t> Eine einzige Reispflanze kann 200 und mehr Reiskörner tragen. </a:t>
            </a:r>
            <a:endParaRPr altLang="de-DE" b="0" dirty="0">
              <a:latin typeface="Arial" panose="020B0604020202020204" pitchFamily="34" charset="0"/>
              <a:cs typeface="Arial" panose="020B0604020202020204" pitchFamily="34" charset="0"/>
            </a:endParaRPr>
          </a:p>
        </p:txBody>
      </p:sp>
      <p:pic>
        <p:nvPicPr>
          <p:cNvPr id="14340" name="Grafik 4">
            <a:extLst>
              <a:ext uri="{FF2B5EF4-FFF2-40B4-BE49-F238E27FC236}">
                <a16:creationId xmlns:a16="http://schemas.microsoft.com/office/drawing/2014/main" id="{881D9070-3DE6-AB5F-9770-B2EF4759E2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13" y="869950"/>
            <a:ext cx="7526337"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D:\Users\Administrator\Downloads\iStock_000004289794Medium.jpg">
            <a:extLst>
              <a:ext uri="{FF2B5EF4-FFF2-40B4-BE49-F238E27FC236}">
                <a16:creationId xmlns:a16="http://schemas.microsoft.com/office/drawing/2014/main" id="{C1318428-0C4A-ECDC-2F6E-140DDA9427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988" y="865188"/>
            <a:ext cx="2646362" cy="2300287"/>
          </a:xfrm>
          <a:prstGeom prst="rect">
            <a:avLst/>
          </a:prstGeom>
          <a:noFill/>
          <a:ln w="603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F9BF1027-DF36-174B-1F1C-744AF831D339}"/>
              </a:ext>
            </a:extLst>
          </p:cNvPr>
          <p:cNvSpPr>
            <a:spLocks noGrp="1"/>
          </p:cNvSpPr>
          <p:nvPr>
            <p:ph type="title"/>
          </p:nvPr>
        </p:nvSpPr>
        <p:spPr/>
        <p:txBody>
          <a:bodyPr/>
          <a:lstStyle/>
          <a:p>
            <a:endParaRPr lang="de-AT" altLang="de-DE"/>
          </a:p>
        </p:txBody>
      </p:sp>
      <p:sp>
        <p:nvSpPr>
          <p:cNvPr id="15363" name="Textplatzhalter 3">
            <a:extLst>
              <a:ext uri="{FF2B5EF4-FFF2-40B4-BE49-F238E27FC236}">
                <a16:creationId xmlns:a16="http://schemas.microsoft.com/office/drawing/2014/main" id="{FAEA1A77-9C54-7D58-2332-2B295B6E6270}"/>
              </a:ext>
            </a:extLst>
          </p:cNvPr>
          <p:cNvSpPr>
            <a:spLocks noGrp="1"/>
          </p:cNvSpPr>
          <p:nvPr>
            <p:ph type="body" sz="half" idx="2"/>
          </p:nvPr>
        </p:nvSpPr>
        <p:spPr>
          <a:xfrm>
            <a:off x="682625" y="5589588"/>
            <a:ext cx="7856538" cy="647700"/>
          </a:xfrm>
        </p:spPr>
        <p:txBody>
          <a:bodyPr/>
          <a:lstStyle/>
          <a:p>
            <a:r>
              <a:rPr altLang="de-DE" b="0">
                <a:latin typeface="Arial" panose="020B0604020202020204" pitchFamily="34" charset="0"/>
                <a:cs typeface="Arial" panose="020B0604020202020204" pitchFamily="34" charset="0"/>
              </a:rPr>
              <a:t>Der Fluss </a:t>
            </a:r>
            <a:r>
              <a:rPr altLang="de-DE">
                <a:latin typeface="Arial" panose="020B0604020202020204" pitchFamily="34" charset="0"/>
                <a:cs typeface="Arial" panose="020B0604020202020204" pitchFamily="34" charset="0"/>
              </a:rPr>
              <a:t>Jangtsekiang</a:t>
            </a:r>
            <a:r>
              <a:rPr altLang="de-DE" b="0">
                <a:latin typeface="Arial" panose="020B0604020202020204" pitchFamily="34" charset="0"/>
                <a:cs typeface="Arial" panose="020B0604020202020204" pitchFamily="34" charset="0"/>
              </a:rPr>
              <a:t> hat seine Quelle im Osten des tibetischen Hochlandes</a:t>
            </a:r>
            <a:r>
              <a:rPr altLang="de-DE" sz="1300" b="0">
                <a:latin typeface="Arial" panose="020B0604020202020204" pitchFamily="34" charset="0"/>
                <a:cs typeface="Arial" panose="020B0604020202020204" pitchFamily="34" charset="0"/>
              </a:rPr>
              <a:t>. </a:t>
            </a:r>
            <a:br>
              <a:rPr altLang="de-DE" sz="1300" b="0">
                <a:latin typeface="Arial" panose="020B0604020202020204" pitchFamily="34" charset="0"/>
                <a:cs typeface="Arial" panose="020B0604020202020204" pitchFamily="34" charset="0"/>
              </a:rPr>
            </a:br>
            <a:r>
              <a:rPr altLang="de-DE" b="0">
                <a:latin typeface="Arial" panose="020B0604020202020204" pitchFamily="34" charset="0"/>
                <a:cs typeface="Arial" panose="020B0604020202020204" pitchFamily="34" charset="0"/>
              </a:rPr>
              <a:t>Nach über 6 000 Kilometern mündet er ins Ostchinesische Meer. Der </a:t>
            </a:r>
            <a:r>
              <a:rPr lang="de-DE" altLang="de-DE" b="0">
                <a:latin typeface="Arial" panose="020B0604020202020204" pitchFamily="34" charset="0"/>
                <a:cs typeface="Arial" panose="020B0604020202020204" pitchFamily="34" charset="0"/>
              </a:rPr>
              <a:t>Jangtsekiang ist der längste Fluss Asiens. Er ist auf ungefähr 2 800 Kilometern schiffbar. Er wird zur Stromerzeugung genützt.</a:t>
            </a:r>
            <a:endParaRPr altLang="de-DE" b="0">
              <a:latin typeface="Arial" panose="020B0604020202020204" pitchFamily="34" charset="0"/>
              <a:cs typeface="Arial" panose="020B0604020202020204" pitchFamily="34" charset="0"/>
            </a:endParaRPr>
          </a:p>
        </p:txBody>
      </p:sp>
      <p:pic>
        <p:nvPicPr>
          <p:cNvPr id="15364" name="Grafik 4">
            <a:extLst>
              <a:ext uri="{FF2B5EF4-FFF2-40B4-BE49-F238E27FC236}">
                <a16:creationId xmlns:a16="http://schemas.microsoft.com/office/drawing/2014/main" id="{18634BB0-B9D7-71A5-FFB0-801100577A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765175"/>
            <a:ext cx="7783513" cy="47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928DDDB6-C7C6-F644-5050-7B62935FD467}"/>
              </a:ext>
            </a:extLst>
          </p:cNvPr>
          <p:cNvSpPr>
            <a:spLocks noGrp="1"/>
          </p:cNvSpPr>
          <p:nvPr>
            <p:ph type="title"/>
          </p:nvPr>
        </p:nvSpPr>
        <p:spPr/>
        <p:txBody>
          <a:bodyPr/>
          <a:lstStyle/>
          <a:p>
            <a:endParaRPr lang="de-AT" altLang="de-DE"/>
          </a:p>
        </p:txBody>
      </p:sp>
      <p:sp>
        <p:nvSpPr>
          <p:cNvPr id="16387" name="Textplatzhalter 3">
            <a:extLst>
              <a:ext uri="{FF2B5EF4-FFF2-40B4-BE49-F238E27FC236}">
                <a16:creationId xmlns:a16="http://schemas.microsoft.com/office/drawing/2014/main" id="{536A6B9F-8E7D-43BA-C8BD-892EB8607162}"/>
              </a:ext>
            </a:extLst>
          </p:cNvPr>
          <p:cNvSpPr>
            <a:spLocks noGrp="1"/>
          </p:cNvSpPr>
          <p:nvPr>
            <p:ph type="body" sz="half" idx="2"/>
          </p:nvPr>
        </p:nvSpPr>
        <p:spPr>
          <a:xfrm>
            <a:off x="720725" y="5732463"/>
            <a:ext cx="7883525" cy="792162"/>
          </a:xfrm>
        </p:spPr>
        <p:txBody>
          <a:bodyPr/>
          <a:lstStyle/>
          <a:p>
            <a:r>
              <a:rPr lang="de-DE" altLang="de-DE" b="0" dirty="0">
                <a:latin typeface="Arial" panose="020B0604020202020204" pitchFamily="34" charset="0"/>
                <a:cs typeface="Arial" panose="020B0604020202020204" pitchFamily="34" charset="0"/>
              </a:rPr>
              <a:t>Am Jangtsekiang wurde der </a:t>
            </a:r>
            <a:r>
              <a:rPr lang="de-DE" altLang="de-DE" dirty="0">
                <a:latin typeface="Arial" panose="020B0604020202020204" pitchFamily="34" charset="0"/>
                <a:cs typeface="Arial" panose="020B0604020202020204" pitchFamily="34" charset="0"/>
              </a:rPr>
              <a:t>Drei-Schluchten-Staudamm</a:t>
            </a:r>
            <a:r>
              <a:rPr lang="de-DE" altLang="de-DE" b="0" dirty="0">
                <a:latin typeface="Arial" panose="020B0604020202020204" pitchFamily="34" charset="0"/>
                <a:cs typeface="Arial" panose="020B0604020202020204" pitchFamily="34" charset="0"/>
              </a:rPr>
              <a:t> samt Wasserkraftwerk </a:t>
            </a:r>
            <a:r>
              <a:rPr altLang="de-DE" b="0" dirty="0">
                <a:latin typeface="Arial" panose="020B0604020202020204" pitchFamily="34" charset="0"/>
                <a:cs typeface="Arial" panose="020B0604020202020204" pitchFamily="34" charset="0"/>
              </a:rPr>
              <a:t>von 1993-2008 gebaut. Das Foto zeigt den Bau der Staumauer 2006. Der Stausee umfasst drei Schluchten und ist über 600 Kilometer lang. 13 Städte wurden überflutet und 1,3 Millionen Menschen abgesiedelt.</a:t>
            </a:r>
          </a:p>
        </p:txBody>
      </p:sp>
      <p:pic>
        <p:nvPicPr>
          <p:cNvPr id="16388" name="Grafik 3">
            <a:extLst>
              <a:ext uri="{FF2B5EF4-FFF2-40B4-BE49-F238E27FC236}">
                <a16:creationId xmlns:a16="http://schemas.microsoft.com/office/drawing/2014/main" id="{806BF1D4-7EA6-1EF2-0750-5D336F3E3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690563"/>
            <a:ext cx="7705725" cy="497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platzhalter 3">
            <a:extLst>
              <a:ext uri="{FF2B5EF4-FFF2-40B4-BE49-F238E27FC236}">
                <a16:creationId xmlns:a16="http://schemas.microsoft.com/office/drawing/2014/main" id="{522A24DF-2748-9709-3559-7549A52CF46B}"/>
              </a:ext>
            </a:extLst>
          </p:cNvPr>
          <p:cNvSpPr>
            <a:spLocks noGrp="1"/>
          </p:cNvSpPr>
          <p:nvPr>
            <p:ph type="body" sz="half" idx="2"/>
          </p:nvPr>
        </p:nvSpPr>
        <p:spPr>
          <a:xfrm>
            <a:off x="720725" y="5732463"/>
            <a:ext cx="7883525" cy="708025"/>
          </a:xfrm>
        </p:spPr>
        <p:txBody>
          <a:bodyPr/>
          <a:lstStyle/>
          <a:p>
            <a:r>
              <a:rPr altLang="de-DE" b="0" dirty="0">
                <a:latin typeface="Arial" panose="020B0604020202020204" pitchFamily="34" charset="0"/>
                <a:cs typeface="Arial" panose="020B0604020202020204" pitchFamily="34" charset="0"/>
              </a:rPr>
              <a:t>Für </a:t>
            </a:r>
            <a:r>
              <a:rPr lang="de-DE" altLang="de-DE" b="0" dirty="0">
                <a:latin typeface="Arial" panose="020B0604020202020204" pitchFamily="34" charset="0"/>
                <a:cs typeface="Arial" panose="020B0604020202020204" pitchFamily="34" charset="0"/>
              </a:rPr>
              <a:t>Menschen </a:t>
            </a:r>
            <a:r>
              <a:rPr altLang="de-DE" b="0" dirty="0">
                <a:latin typeface="Arial" panose="020B0604020202020204" pitchFamily="34" charset="0"/>
                <a:cs typeface="Arial" panose="020B0604020202020204" pitchFamily="34" charset="0"/>
              </a:rPr>
              <a:t>aus Dörfern bedeutete die Zwangsumsiedlung einen Wechsel in ein völlig anderes </a:t>
            </a:r>
            <a:r>
              <a:rPr lang="de-DE" altLang="de-DE" b="0" dirty="0">
                <a:latin typeface="Arial" panose="020B0604020202020204" pitchFamily="34" charset="0"/>
                <a:cs typeface="Arial" panose="020B0604020202020204" pitchFamily="34" charset="0"/>
              </a:rPr>
              <a:t>Leben</a:t>
            </a:r>
            <a:r>
              <a:rPr altLang="de-DE" b="0" dirty="0">
                <a:latin typeface="Arial" panose="020B0604020202020204" pitchFamily="34" charset="0"/>
                <a:cs typeface="Arial" panose="020B0604020202020204" pitchFamily="34" charset="0"/>
              </a:rPr>
              <a:t>. Vorher  lebten sie meist sehr einfach von dem, was sie auf ihren kleinen eigenen Landwirtschaftsbetrieben erzeugten. Nun wohnen sie in Hochhäusern, sind aber oft arbeitslos.</a:t>
            </a:r>
          </a:p>
        </p:txBody>
      </p:sp>
      <p:pic>
        <p:nvPicPr>
          <p:cNvPr id="17411" name="Picture 2" descr="D:\Users\Administrator\China extrs\china\ThinkstockPhotos-460297003.jpg">
            <a:extLst>
              <a:ext uri="{FF2B5EF4-FFF2-40B4-BE49-F238E27FC236}">
                <a16:creationId xmlns:a16="http://schemas.microsoft.com/office/drawing/2014/main" id="{988D501F-21BC-3471-A72C-167EAB1BA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36613"/>
            <a:ext cx="7770812"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platzhalter 3">
            <a:extLst>
              <a:ext uri="{FF2B5EF4-FFF2-40B4-BE49-F238E27FC236}">
                <a16:creationId xmlns:a16="http://schemas.microsoft.com/office/drawing/2014/main" id="{43765D18-02E9-0FF5-0A9F-3C2FCA56944A}"/>
              </a:ext>
            </a:extLst>
          </p:cNvPr>
          <p:cNvSpPr>
            <a:spLocks noGrp="1"/>
          </p:cNvSpPr>
          <p:nvPr>
            <p:ph type="body" sz="half" idx="2"/>
          </p:nvPr>
        </p:nvSpPr>
        <p:spPr>
          <a:xfrm>
            <a:off x="720725" y="5818188"/>
            <a:ext cx="7883525" cy="706437"/>
          </a:xfrm>
        </p:spPr>
        <p:txBody>
          <a:bodyPr/>
          <a:lstStyle/>
          <a:p>
            <a:r>
              <a:rPr altLang="de-DE" b="0">
                <a:latin typeface="Arial" panose="020B0604020202020204" pitchFamily="34" charset="0"/>
                <a:cs typeface="Arial" panose="020B0604020202020204" pitchFamily="34" charset="0"/>
              </a:rPr>
              <a:t>Damit Schiffe die Staustufe des </a:t>
            </a:r>
            <a:r>
              <a:rPr lang="de-DE" altLang="de-DE" b="0">
                <a:latin typeface="Arial" panose="020B0604020202020204" pitchFamily="34" charset="0"/>
                <a:cs typeface="Arial" panose="020B0604020202020204" pitchFamily="34" charset="0"/>
              </a:rPr>
              <a:t>Drei-Schluchten-Staudamms</a:t>
            </a:r>
            <a:r>
              <a:rPr lang="de-DE" altLang="de-DE">
                <a:latin typeface="Arial" panose="020B0604020202020204" pitchFamily="34" charset="0"/>
                <a:cs typeface="Arial" panose="020B0604020202020204" pitchFamily="34" charset="0"/>
              </a:rPr>
              <a:t> </a:t>
            </a:r>
            <a:r>
              <a:rPr altLang="de-DE" b="0">
                <a:latin typeface="Arial" panose="020B0604020202020204" pitchFamily="34" charset="0"/>
                <a:cs typeface="Arial" panose="020B0604020202020204" pitchFamily="34" charset="0"/>
              </a:rPr>
              <a:t>überwinden können, wurden riesige </a:t>
            </a:r>
            <a:r>
              <a:rPr altLang="de-DE">
                <a:latin typeface="Arial" panose="020B0604020202020204" pitchFamily="34" charset="0"/>
                <a:cs typeface="Arial" panose="020B0604020202020204" pitchFamily="34" charset="0"/>
              </a:rPr>
              <a:t>Schleusenanlagen</a:t>
            </a:r>
            <a:r>
              <a:rPr altLang="de-DE" b="0">
                <a:latin typeface="Arial" panose="020B0604020202020204" pitchFamily="34" charset="0"/>
                <a:cs typeface="Arial" panose="020B0604020202020204" pitchFamily="34" charset="0"/>
              </a:rPr>
              <a:t> gebaut. Da viele Menschen ihren Abfall einfach in den Jangtsekiang werfen, sammeln sich Unmengen von Müll im Fluss. Diese drohen die Staudammanlagen zu verstopfen.</a:t>
            </a:r>
          </a:p>
        </p:txBody>
      </p:sp>
      <p:pic>
        <p:nvPicPr>
          <p:cNvPr id="18435" name="Picture 2" descr="D:\Users\Administrator\China extrs\china\Fotolia_100387501_Subscription_Yearly_XXL.jpg">
            <a:extLst>
              <a:ext uri="{FF2B5EF4-FFF2-40B4-BE49-F238E27FC236}">
                <a16:creationId xmlns:a16="http://schemas.microsoft.com/office/drawing/2014/main" id="{E27BBAC8-6AAF-6846-C679-0CE490EE5E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75" y="908050"/>
            <a:ext cx="7813675"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Gerade Verbindung mit Pfeil 2">
            <a:extLst>
              <a:ext uri="{FF2B5EF4-FFF2-40B4-BE49-F238E27FC236}">
                <a16:creationId xmlns:a16="http://schemas.microsoft.com/office/drawing/2014/main" id="{76C2A207-397F-144D-E97B-CCA1C9138957}"/>
              </a:ext>
            </a:extLst>
          </p:cNvPr>
          <p:cNvCxnSpPr/>
          <p:nvPr/>
        </p:nvCxnSpPr>
        <p:spPr>
          <a:xfrm flipH="1">
            <a:off x="6588125" y="2492375"/>
            <a:ext cx="792163" cy="7207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437" name="Textfeld 3">
            <a:extLst>
              <a:ext uri="{FF2B5EF4-FFF2-40B4-BE49-F238E27FC236}">
                <a16:creationId xmlns:a16="http://schemas.microsoft.com/office/drawing/2014/main" id="{CAA60B9B-4EA6-2504-F578-21603FFF0824}"/>
              </a:ext>
            </a:extLst>
          </p:cNvPr>
          <p:cNvSpPr txBox="1">
            <a:spLocks noChangeArrowheads="1"/>
          </p:cNvSpPr>
          <p:nvPr/>
        </p:nvSpPr>
        <p:spPr bwMode="auto">
          <a:xfrm>
            <a:off x="6875463" y="3141663"/>
            <a:ext cx="1728787"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600"/>
              <a:t>Einfahrt in die Schleusenkammer</a:t>
            </a:r>
          </a:p>
        </p:txBody>
      </p:sp>
      <p:sp>
        <p:nvSpPr>
          <p:cNvPr id="18438" name="Textfeld 8">
            <a:extLst>
              <a:ext uri="{FF2B5EF4-FFF2-40B4-BE49-F238E27FC236}">
                <a16:creationId xmlns:a16="http://schemas.microsoft.com/office/drawing/2014/main" id="{B34E891D-9AA1-0B47-74FA-09DCFA44467E}"/>
              </a:ext>
            </a:extLst>
          </p:cNvPr>
          <p:cNvSpPr txBox="1">
            <a:spLocks noChangeArrowheads="1"/>
          </p:cNvSpPr>
          <p:nvPr/>
        </p:nvSpPr>
        <p:spPr bwMode="auto">
          <a:xfrm>
            <a:off x="790575" y="2471677"/>
            <a:ext cx="2520950" cy="831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600" dirty="0"/>
              <a:t>Der Wasserspiegel in der Schleusenkammer hier wird gesenkt.</a:t>
            </a:r>
          </a:p>
        </p:txBody>
      </p:sp>
      <p:cxnSp>
        <p:nvCxnSpPr>
          <p:cNvPr id="10" name="Gerade Verbindung mit Pfeil 9">
            <a:extLst>
              <a:ext uri="{FF2B5EF4-FFF2-40B4-BE49-F238E27FC236}">
                <a16:creationId xmlns:a16="http://schemas.microsoft.com/office/drawing/2014/main" id="{21A5A01F-6AB8-432B-7609-D6F480D4C6E1}"/>
              </a:ext>
            </a:extLst>
          </p:cNvPr>
          <p:cNvCxnSpPr/>
          <p:nvPr/>
        </p:nvCxnSpPr>
        <p:spPr>
          <a:xfrm>
            <a:off x="2997200" y="3289300"/>
            <a:ext cx="1430338" cy="15081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440" name="Textfeld 15">
            <a:extLst>
              <a:ext uri="{FF2B5EF4-FFF2-40B4-BE49-F238E27FC236}">
                <a16:creationId xmlns:a16="http://schemas.microsoft.com/office/drawing/2014/main" id="{A209BA7F-28E5-9195-74C8-DDD113EE113B}"/>
              </a:ext>
            </a:extLst>
          </p:cNvPr>
          <p:cNvSpPr txBox="1">
            <a:spLocks noChangeArrowheads="1"/>
          </p:cNvSpPr>
          <p:nvPr/>
        </p:nvSpPr>
        <p:spPr bwMode="auto">
          <a:xfrm>
            <a:off x="3644058" y="5272916"/>
            <a:ext cx="3168650" cy="5857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sz="1600" dirty="0"/>
              <a:t>Ausfahrt aus der Schleusenkammer nach dem Ablassen des Wassers</a:t>
            </a:r>
          </a:p>
        </p:txBody>
      </p:sp>
      <p:cxnSp>
        <p:nvCxnSpPr>
          <p:cNvPr id="17" name="Gerade Verbindung mit Pfeil 16">
            <a:extLst>
              <a:ext uri="{FF2B5EF4-FFF2-40B4-BE49-F238E27FC236}">
                <a16:creationId xmlns:a16="http://schemas.microsoft.com/office/drawing/2014/main" id="{6954DECA-EC03-1418-AB78-3CA9738C64E1}"/>
              </a:ext>
            </a:extLst>
          </p:cNvPr>
          <p:cNvCxnSpPr/>
          <p:nvPr/>
        </p:nvCxnSpPr>
        <p:spPr>
          <a:xfrm flipH="1">
            <a:off x="2268538" y="5373688"/>
            <a:ext cx="1366837" cy="35877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platzhalter 3">
            <a:extLst>
              <a:ext uri="{FF2B5EF4-FFF2-40B4-BE49-F238E27FC236}">
                <a16:creationId xmlns:a16="http://schemas.microsoft.com/office/drawing/2014/main" id="{D7BB1C74-1A3D-6515-A1C8-43C818C88487}"/>
              </a:ext>
            </a:extLst>
          </p:cNvPr>
          <p:cNvSpPr>
            <a:spLocks noGrp="1"/>
          </p:cNvSpPr>
          <p:nvPr>
            <p:ph type="body" sz="half" idx="2"/>
          </p:nvPr>
        </p:nvSpPr>
        <p:spPr>
          <a:xfrm>
            <a:off x="714375" y="5733256"/>
            <a:ext cx="8064500" cy="835025"/>
          </a:xfrm>
        </p:spPr>
        <p:txBody>
          <a:bodyPr/>
          <a:lstStyle/>
          <a:p>
            <a:r>
              <a:rPr altLang="de-DE" b="0" dirty="0">
                <a:latin typeface="Arial" panose="020B0604020202020204" pitchFamily="34" charset="0"/>
                <a:cs typeface="Arial" panose="020B0604020202020204" pitchFamily="34" charset="0"/>
              </a:rPr>
              <a:t>China verfügt über eine Vielzahl an Bodenschätzen, wie etwa Steinkohle, Eisenerz und Erdöl. </a:t>
            </a:r>
            <a:br>
              <a:rPr altLang="de-DE" b="0" dirty="0">
                <a:latin typeface="Arial" panose="020B0604020202020204" pitchFamily="34" charset="0"/>
                <a:cs typeface="Arial" panose="020B0604020202020204" pitchFamily="34" charset="0"/>
              </a:rPr>
            </a:br>
            <a:r>
              <a:rPr altLang="de-DE" b="0" dirty="0">
                <a:latin typeface="Arial" panose="020B0604020202020204" pitchFamily="34" charset="0"/>
                <a:cs typeface="Arial" panose="020B0604020202020204" pitchFamily="34" charset="0"/>
              </a:rPr>
              <a:t>Die </a:t>
            </a:r>
            <a:r>
              <a:rPr altLang="de-DE" dirty="0">
                <a:latin typeface="Arial" panose="020B0604020202020204" pitchFamily="34" charset="0"/>
                <a:cs typeface="Arial" panose="020B0604020202020204" pitchFamily="34" charset="0"/>
              </a:rPr>
              <a:t>Rohstoffindustrie</a:t>
            </a:r>
            <a:r>
              <a:rPr altLang="de-DE" b="0" dirty="0">
                <a:latin typeface="Arial" panose="020B0604020202020204" pitchFamily="34" charset="0"/>
                <a:cs typeface="Arial" panose="020B0604020202020204" pitchFamily="34" charset="0"/>
              </a:rPr>
              <a:t> ist daher ein wichtiger Wirtschaftsfaktor. Auch der Abbau von Metallen der seltenen Erden tragen viel zur Wirtschaft in China bei. </a:t>
            </a:r>
          </a:p>
        </p:txBody>
      </p:sp>
      <p:pic>
        <p:nvPicPr>
          <p:cNvPr id="19459" name="Picture 4" descr="C:\Users\swoboda\Downloads\Fotolia_98710987_Subscription_Yearly_XXL.jpg">
            <a:extLst>
              <a:ext uri="{FF2B5EF4-FFF2-40B4-BE49-F238E27FC236}">
                <a16:creationId xmlns:a16="http://schemas.microsoft.com/office/drawing/2014/main" id="{70B7D22B-9613-EFDF-2E90-636348C3B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7007"/>
          <a:stretch>
            <a:fillRect/>
          </a:stretch>
        </p:blipFill>
        <p:spPr bwMode="auto">
          <a:xfrm>
            <a:off x="827088" y="935038"/>
            <a:ext cx="7602537"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6FA2-CFCF-8D26-F489-2DC1A53DB8BB}"/>
            </a:ext>
          </a:extLst>
        </p:cNvPr>
        <p:cNvGrpSpPr/>
        <p:nvPr/>
      </p:nvGrpSpPr>
      <p:grpSpPr>
        <a:xfrm>
          <a:off x="0" y="0"/>
          <a:ext cx="0" cy="0"/>
          <a:chOff x="0" y="0"/>
          <a:chExt cx="0" cy="0"/>
        </a:xfrm>
      </p:grpSpPr>
      <p:sp>
        <p:nvSpPr>
          <p:cNvPr id="19458" name="Textplatzhalter 3">
            <a:extLst>
              <a:ext uri="{FF2B5EF4-FFF2-40B4-BE49-F238E27FC236}">
                <a16:creationId xmlns:a16="http://schemas.microsoft.com/office/drawing/2014/main" id="{6772F2AF-3D6A-7B84-CD6C-D3A52EEBDA48}"/>
              </a:ext>
            </a:extLst>
          </p:cNvPr>
          <p:cNvSpPr>
            <a:spLocks noGrp="1"/>
          </p:cNvSpPr>
          <p:nvPr>
            <p:ph type="body" sz="half" idx="2"/>
          </p:nvPr>
        </p:nvSpPr>
        <p:spPr>
          <a:xfrm>
            <a:off x="539750" y="5778231"/>
            <a:ext cx="8064500" cy="835025"/>
          </a:xfrm>
        </p:spPr>
        <p:txBody>
          <a:bodyPr/>
          <a:lstStyle/>
          <a:p>
            <a:r>
              <a:rPr altLang="de-DE" b="0" dirty="0">
                <a:latin typeface="Arial" panose="020B0604020202020204" pitchFamily="34" charset="0"/>
                <a:cs typeface="Arial" panose="020B0604020202020204" pitchFamily="34" charset="0"/>
              </a:rPr>
              <a:t>China exportiert nicht nur viele Produkte der Rohstoffindustrie, auch </a:t>
            </a:r>
            <a:r>
              <a:rPr altLang="de-DE" dirty="0">
                <a:latin typeface="Arial" panose="020B0604020202020204" pitchFamily="34" charset="0"/>
                <a:cs typeface="Arial" panose="020B0604020202020204" pitchFamily="34" charset="0"/>
              </a:rPr>
              <a:t>Elektronikindustrie</a:t>
            </a:r>
            <a:r>
              <a:rPr altLang="de-DE" b="0" dirty="0">
                <a:latin typeface="Arial" panose="020B0604020202020204" pitchFamily="34" charset="0"/>
                <a:cs typeface="Arial" panose="020B0604020202020204" pitchFamily="34" charset="0"/>
              </a:rPr>
              <a:t> und </a:t>
            </a:r>
            <a:r>
              <a:rPr altLang="de-DE" dirty="0">
                <a:latin typeface="Arial" panose="020B0604020202020204" pitchFamily="34" charset="0"/>
                <a:cs typeface="Arial" panose="020B0604020202020204" pitchFamily="34" charset="0"/>
              </a:rPr>
              <a:t>Autoherstellung</a:t>
            </a:r>
            <a:r>
              <a:rPr altLang="de-DE" b="0" dirty="0">
                <a:latin typeface="Arial" panose="020B0604020202020204" pitchFamily="34" charset="0"/>
                <a:cs typeface="Arial" panose="020B0604020202020204" pitchFamily="34" charset="0"/>
              </a:rPr>
              <a:t> gewinnen jährlich an Bedeutung. Der Staat wie auch die Unternehmen investieren viel Geld in Forschung und Entwicklung.</a:t>
            </a:r>
          </a:p>
        </p:txBody>
      </p:sp>
      <p:pic>
        <p:nvPicPr>
          <p:cNvPr id="5" name="Grafik 4">
            <a:extLst>
              <a:ext uri="{FF2B5EF4-FFF2-40B4-BE49-F238E27FC236}">
                <a16:creationId xmlns:a16="http://schemas.microsoft.com/office/drawing/2014/main" id="{5576E43E-BABD-80B2-5B51-26C177988EDB}"/>
              </a:ext>
            </a:extLst>
          </p:cNvPr>
          <p:cNvPicPr>
            <a:picLocks noChangeAspect="1"/>
          </p:cNvPicPr>
          <p:nvPr/>
        </p:nvPicPr>
        <p:blipFill>
          <a:blip r:embed="rId2">
            <a:extLst>
              <a:ext uri="{28A0092B-C50C-407E-A947-70E740481C1C}">
                <a14:useLocalDpi xmlns:a14="http://schemas.microsoft.com/office/drawing/2010/main" val="0"/>
              </a:ext>
            </a:extLst>
          </a:blip>
          <a:srcRect t="6944"/>
          <a:stretch>
            <a:fillRect/>
          </a:stretch>
        </p:blipFill>
        <p:spPr>
          <a:xfrm>
            <a:off x="683568" y="836712"/>
            <a:ext cx="7776864" cy="4824536"/>
          </a:xfrm>
          <a:prstGeom prst="rect">
            <a:avLst/>
          </a:prstGeom>
        </p:spPr>
      </p:pic>
    </p:spTree>
    <p:extLst>
      <p:ext uri="{BB962C8B-B14F-4D97-AF65-F5344CB8AC3E}">
        <p14:creationId xmlns:p14="http://schemas.microsoft.com/office/powerpoint/2010/main" val="2485556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a:extLst>
              <a:ext uri="{FF2B5EF4-FFF2-40B4-BE49-F238E27FC236}">
                <a16:creationId xmlns:a16="http://schemas.microsoft.com/office/drawing/2014/main" id="{6C08CAFF-78F2-5E76-1613-B2FAC2E8442C}"/>
              </a:ext>
            </a:extLst>
          </p:cNvPr>
          <p:cNvSpPr>
            <a:spLocks noGrp="1"/>
          </p:cNvSpPr>
          <p:nvPr>
            <p:ph type="title"/>
          </p:nvPr>
        </p:nvSpPr>
        <p:spPr/>
        <p:txBody>
          <a:bodyPr/>
          <a:lstStyle/>
          <a:p>
            <a:endParaRPr lang="de-AT" altLang="de-DE"/>
          </a:p>
        </p:txBody>
      </p:sp>
      <p:sp>
        <p:nvSpPr>
          <p:cNvPr id="20483" name="Textplatzhalter 3">
            <a:extLst>
              <a:ext uri="{FF2B5EF4-FFF2-40B4-BE49-F238E27FC236}">
                <a16:creationId xmlns:a16="http://schemas.microsoft.com/office/drawing/2014/main" id="{719E4531-3762-1B5C-7477-2868015F0F1E}"/>
              </a:ext>
            </a:extLst>
          </p:cNvPr>
          <p:cNvSpPr>
            <a:spLocks noGrp="1"/>
          </p:cNvSpPr>
          <p:nvPr>
            <p:ph type="body" sz="half" idx="2"/>
          </p:nvPr>
        </p:nvSpPr>
        <p:spPr>
          <a:xfrm>
            <a:off x="611188" y="5791026"/>
            <a:ext cx="7921625" cy="1022350"/>
          </a:xfrm>
        </p:spPr>
        <p:txBody>
          <a:bodyPr/>
          <a:lstStyle/>
          <a:p>
            <a:r>
              <a:rPr altLang="de-DE" b="0" dirty="0">
                <a:latin typeface="Arial" panose="020B0604020202020204" pitchFamily="34" charset="0"/>
                <a:cs typeface="Arial" panose="020B0604020202020204" pitchFamily="34" charset="0"/>
              </a:rPr>
              <a:t>Ein Problem in China ist die </a:t>
            </a:r>
            <a:r>
              <a:rPr altLang="de-DE" dirty="0">
                <a:latin typeface="Arial" panose="020B0604020202020204" pitchFamily="34" charset="0"/>
                <a:cs typeface="Arial" panose="020B0604020202020204" pitchFamily="34" charset="0"/>
              </a:rPr>
              <a:t>Luftverschmutzung</a:t>
            </a:r>
            <a:r>
              <a:rPr altLang="de-DE" b="0" dirty="0">
                <a:latin typeface="Arial" panose="020B0604020202020204" pitchFamily="34" charset="0"/>
                <a:cs typeface="Arial" panose="020B0604020202020204" pitchFamily="34" charset="0"/>
              </a:rPr>
              <a:t>. Die Hauptstadt Peking</a:t>
            </a:r>
            <a:r>
              <a:rPr altLang="de-DE" dirty="0">
                <a:latin typeface="Arial" panose="020B0604020202020204" pitchFamily="34" charset="0"/>
                <a:cs typeface="Arial" panose="020B0604020202020204" pitchFamily="34" charset="0"/>
              </a:rPr>
              <a:t> </a:t>
            </a:r>
            <a:r>
              <a:rPr altLang="de-DE" b="0" dirty="0">
                <a:latin typeface="Arial" panose="020B0604020202020204" pitchFamily="34" charset="0"/>
                <a:cs typeface="Arial" panose="020B0604020202020204" pitchFamily="34" charset="0"/>
              </a:rPr>
              <a:t>ist nur eine von vielen chinesischen Großstädten, die mit Smog zu kämpfen hat. Um sich vor den Luftschadstoffen zu schützen, tragen viele Menschen Schutzmasken, so wie die abgebildete Frau in Shanghai.</a:t>
            </a:r>
          </a:p>
        </p:txBody>
      </p:sp>
      <p:pic>
        <p:nvPicPr>
          <p:cNvPr id="20484" name="Grafik 4">
            <a:extLst>
              <a:ext uri="{FF2B5EF4-FFF2-40B4-BE49-F238E27FC236}">
                <a16:creationId xmlns:a16="http://schemas.microsoft.com/office/drawing/2014/main" id="{49A7A749-50A1-ED40-40BA-164681BCB4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704850"/>
            <a:ext cx="7854950" cy="501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Grafik 6">
            <a:extLst>
              <a:ext uri="{FF2B5EF4-FFF2-40B4-BE49-F238E27FC236}">
                <a16:creationId xmlns:a16="http://schemas.microsoft.com/office/drawing/2014/main" id="{8AD5C065-3A2F-E6E7-7121-8296671C52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692150"/>
            <a:ext cx="2736850" cy="1830388"/>
          </a:xfrm>
          <a:prstGeom prst="rect">
            <a:avLst/>
          </a:prstGeom>
          <a:noFill/>
          <a:ln w="508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platzhalter 3">
            <a:extLst>
              <a:ext uri="{FF2B5EF4-FFF2-40B4-BE49-F238E27FC236}">
                <a16:creationId xmlns:a16="http://schemas.microsoft.com/office/drawing/2014/main" id="{C99B5AEF-AA63-C0FF-F19E-504275093AD9}"/>
              </a:ext>
            </a:extLst>
          </p:cNvPr>
          <p:cNvSpPr>
            <a:spLocks noGrp="1"/>
          </p:cNvSpPr>
          <p:nvPr>
            <p:ph type="body" sz="half" idx="2"/>
          </p:nvPr>
        </p:nvSpPr>
        <p:spPr>
          <a:xfrm>
            <a:off x="712788" y="5732462"/>
            <a:ext cx="8107362" cy="864889"/>
          </a:xfrm>
        </p:spPr>
        <p:txBody>
          <a:bodyPr/>
          <a:lstStyle/>
          <a:p>
            <a:r>
              <a:rPr altLang="de-DE" dirty="0">
                <a:latin typeface="Arial" panose="020B0604020202020204" pitchFamily="34" charset="0"/>
                <a:cs typeface="Arial" panose="020B0604020202020204" pitchFamily="34" charset="0"/>
              </a:rPr>
              <a:t>Chinesische Hochkultur </a:t>
            </a:r>
            <a:r>
              <a:rPr altLang="de-DE" b="0" dirty="0">
                <a:latin typeface="Arial" panose="020B0604020202020204" pitchFamily="34" charset="0"/>
                <a:cs typeface="Arial" panose="020B0604020202020204" pitchFamily="34" charset="0"/>
              </a:rPr>
              <a:t>gab es schon vor 3 500 Jahren. Herrscherfamilien regierten Jahrzehnte, ja sogar Jahrhunderte lang. Die Herstellung von Seide, Porzellan und Papier sind chinesische Erfindungen. 1911 endete die Monarchie. Das Foto zeigt den ehemaligen Kaiserpalast.</a:t>
            </a:r>
          </a:p>
        </p:txBody>
      </p:sp>
      <p:pic>
        <p:nvPicPr>
          <p:cNvPr id="4099" name="Picture 2" descr="C:\Users\swoboda\Downloads\504317905.jpg">
            <a:extLst>
              <a:ext uri="{FF2B5EF4-FFF2-40B4-BE49-F238E27FC236}">
                <a16:creationId xmlns:a16="http://schemas.microsoft.com/office/drawing/2014/main" id="{7A429ED8-5A68-E89E-7321-7093CDDE4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286"/>
          <a:stretch>
            <a:fillRect/>
          </a:stretch>
        </p:blipFill>
        <p:spPr bwMode="auto">
          <a:xfrm>
            <a:off x="804863" y="762000"/>
            <a:ext cx="7847012"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77C07-573F-8092-F7C7-920033194C1A}"/>
            </a:ext>
          </a:extLst>
        </p:cNvPr>
        <p:cNvGrpSpPr/>
        <p:nvPr/>
      </p:nvGrpSpPr>
      <p:grpSpPr>
        <a:xfrm>
          <a:off x="0" y="0"/>
          <a:ext cx="0" cy="0"/>
          <a:chOff x="0" y="0"/>
          <a:chExt cx="0" cy="0"/>
        </a:xfrm>
      </p:grpSpPr>
      <p:sp>
        <p:nvSpPr>
          <p:cNvPr id="20483" name="Textplatzhalter 3">
            <a:extLst>
              <a:ext uri="{FF2B5EF4-FFF2-40B4-BE49-F238E27FC236}">
                <a16:creationId xmlns:a16="http://schemas.microsoft.com/office/drawing/2014/main" id="{C675896E-9725-12B6-4E3F-9016973575D7}"/>
              </a:ext>
            </a:extLst>
          </p:cNvPr>
          <p:cNvSpPr>
            <a:spLocks noGrp="1"/>
          </p:cNvSpPr>
          <p:nvPr>
            <p:ph type="body" sz="half" idx="2"/>
          </p:nvPr>
        </p:nvSpPr>
        <p:spPr>
          <a:xfrm>
            <a:off x="611188" y="5791026"/>
            <a:ext cx="7921625" cy="1022350"/>
          </a:xfrm>
        </p:spPr>
        <p:txBody>
          <a:bodyPr/>
          <a:lstStyle/>
          <a:p>
            <a:r>
              <a:rPr lang="de-AT" altLang="de-DE" b="0" dirty="0">
                <a:latin typeface="Arial" panose="020B0604020202020204" pitchFamily="34" charset="0"/>
                <a:cs typeface="Arial" panose="020B0604020202020204" pitchFamily="34" charset="0"/>
              </a:rPr>
              <a:t>Vor einigen Jahren haben fast ausschließlich Wärmekraftwerke die Menschen in den Städten mit Strom versorgt. Heute setzt China auf </a:t>
            </a:r>
            <a:r>
              <a:rPr lang="de-AT" altLang="de-DE" dirty="0">
                <a:latin typeface="Arial" panose="020B0604020202020204" pitchFamily="34" charset="0"/>
                <a:cs typeface="Arial" panose="020B0604020202020204" pitchFamily="34" charset="0"/>
              </a:rPr>
              <a:t>erneuerbare Energieträger </a:t>
            </a:r>
            <a:r>
              <a:rPr lang="de-AT" altLang="de-DE" b="0" dirty="0">
                <a:latin typeface="Arial" panose="020B0604020202020204" pitchFamily="34" charset="0"/>
                <a:cs typeface="Arial" panose="020B0604020202020204" pitchFamily="34" charset="0"/>
              </a:rPr>
              <a:t>und investiert viel in neue Anlagen.</a:t>
            </a:r>
            <a:endParaRPr altLang="de-DE" b="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66808E09-F90A-9CF1-FB67-E1FBB2F91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82" y="836712"/>
            <a:ext cx="7777236" cy="4683623"/>
          </a:xfrm>
          <a:prstGeom prst="rect">
            <a:avLst/>
          </a:prstGeom>
        </p:spPr>
      </p:pic>
    </p:spTree>
    <p:extLst>
      <p:ext uri="{BB962C8B-B14F-4D97-AF65-F5344CB8AC3E}">
        <p14:creationId xmlns:p14="http://schemas.microsoft.com/office/powerpoint/2010/main" val="1411562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platzhalter 6">
            <a:extLst>
              <a:ext uri="{FF2B5EF4-FFF2-40B4-BE49-F238E27FC236}">
                <a16:creationId xmlns:a16="http://schemas.microsoft.com/office/drawing/2014/main" id="{831F0E18-B8A2-09B7-BE68-F3F59447C1CA}"/>
              </a:ext>
            </a:extLst>
          </p:cNvPr>
          <p:cNvSpPr>
            <a:spLocks noGrp="1"/>
          </p:cNvSpPr>
          <p:nvPr>
            <p:ph type="body" sz="half" idx="2"/>
          </p:nvPr>
        </p:nvSpPr>
        <p:spPr>
          <a:xfrm>
            <a:off x="742950" y="5733181"/>
            <a:ext cx="7802563" cy="792163"/>
          </a:xfrm>
        </p:spPr>
        <p:txBody>
          <a:bodyPr/>
          <a:lstStyle/>
          <a:p>
            <a:r>
              <a:rPr altLang="de-DE" dirty="0">
                <a:latin typeface="Arial" panose="020B0604020202020204" pitchFamily="34" charset="0"/>
                <a:cs typeface="Arial" panose="020B0604020202020204" pitchFamily="34" charset="0"/>
              </a:rPr>
              <a:t>Shanghai </a:t>
            </a:r>
            <a:r>
              <a:rPr altLang="de-DE" b="0" dirty="0">
                <a:latin typeface="Arial" panose="020B0604020202020204" pitchFamily="34" charset="0"/>
                <a:cs typeface="Arial" panose="020B0604020202020204" pitchFamily="34" charset="0"/>
              </a:rPr>
              <a:t>ist an der Ostküste Chinas am Jangtsekiang gelegen. Es besteht aus dem modernen Stadtteil Pudong und dem alten Stadtteil </a:t>
            </a:r>
            <a:r>
              <a:rPr altLang="de-DE" b="0" dirty="0" err="1">
                <a:latin typeface="Arial" panose="020B0604020202020204" pitchFamily="34" charset="0"/>
                <a:cs typeface="Arial" panose="020B0604020202020204" pitchFamily="34" charset="0"/>
              </a:rPr>
              <a:t>Puxi</a:t>
            </a:r>
            <a:r>
              <a:rPr altLang="de-DE" b="0" dirty="0">
                <a:latin typeface="Arial" panose="020B0604020202020204" pitchFamily="34" charset="0"/>
                <a:cs typeface="Arial" panose="020B0604020202020204" pitchFamily="34" charset="0"/>
              </a:rPr>
              <a:t>. Das Foto zeigt Pudong an einem der wenigen smogfreien Tage.</a:t>
            </a:r>
          </a:p>
        </p:txBody>
      </p:sp>
      <p:pic>
        <p:nvPicPr>
          <p:cNvPr id="21507" name="Picture 5" descr="D:\Users\Administrator\Downloads\iStock_000061558186XXXLarge.jpg">
            <a:extLst>
              <a:ext uri="{FF2B5EF4-FFF2-40B4-BE49-F238E27FC236}">
                <a16:creationId xmlns:a16="http://schemas.microsoft.com/office/drawing/2014/main" id="{A909C4E9-94CB-007D-4B6D-665D7551D7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56" t="10925"/>
          <a:stretch>
            <a:fillRect/>
          </a:stretch>
        </p:blipFill>
        <p:spPr bwMode="auto">
          <a:xfrm>
            <a:off x="827088" y="914400"/>
            <a:ext cx="7732712"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E70892A5-B6F2-5A75-B4A9-B3D51C23BEE8}"/>
              </a:ext>
            </a:extLst>
          </p:cNvPr>
          <p:cNvSpPr>
            <a:spLocks noGrp="1"/>
          </p:cNvSpPr>
          <p:nvPr>
            <p:ph type="title"/>
          </p:nvPr>
        </p:nvSpPr>
        <p:spPr/>
        <p:txBody>
          <a:bodyPr/>
          <a:lstStyle/>
          <a:p>
            <a:endParaRPr lang="de-AT" altLang="de-DE"/>
          </a:p>
        </p:txBody>
      </p:sp>
      <p:sp>
        <p:nvSpPr>
          <p:cNvPr id="22531" name="Textplatzhalter 3">
            <a:extLst>
              <a:ext uri="{FF2B5EF4-FFF2-40B4-BE49-F238E27FC236}">
                <a16:creationId xmlns:a16="http://schemas.microsoft.com/office/drawing/2014/main" id="{D55A6D3A-32CA-F95D-80A0-77360B85AB4C}"/>
              </a:ext>
            </a:extLst>
          </p:cNvPr>
          <p:cNvSpPr>
            <a:spLocks noGrp="1"/>
          </p:cNvSpPr>
          <p:nvPr>
            <p:ph type="body" sz="half" idx="2"/>
          </p:nvPr>
        </p:nvSpPr>
        <p:spPr>
          <a:xfrm>
            <a:off x="706438" y="5757863"/>
            <a:ext cx="7848600" cy="804862"/>
          </a:xfrm>
        </p:spPr>
        <p:txBody>
          <a:bodyPr/>
          <a:lstStyle/>
          <a:p>
            <a:r>
              <a:rPr altLang="de-DE" b="0">
                <a:latin typeface="Arial" panose="020B0604020202020204" pitchFamily="34" charset="0"/>
                <a:cs typeface="Arial" panose="020B0604020202020204" pitchFamily="34" charset="0"/>
              </a:rPr>
              <a:t>Der chinesischen Regierung ist es wichtig, China in jeder Hinsicht zu modernisieren. Das </a:t>
            </a:r>
            <a:r>
              <a:rPr altLang="de-DE">
                <a:latin typeface="Arial" panose="020B0604020202020204" pitchFamily="34" charset="0"/>
                <a:cs typeface="Arial" panose="020B0604020202020204" pitchFamily="34" charset="0"/>
              </a:rPr>
              <a:t>Olympiastadion </a:t>
            </a:r>
            <a:r>
              <a:rPr altLang="de-DE" b="0">
                <a:latin typeface="Arial" panose="020B0604020202020204" pitchFamily="34" charset="0"/>
                <a:cs typeface="Arial" panose="020B0604020202020204" pitchFamily="34" charset="0"/>
              </a:rPr>
              <a:t>in Peking wird aufgrund seiner Form und seines Aussehens auch „Vogelnest” genannt. Es war 2008  Austragungsort der Olympischen Spiele.</a:t>
            </a:r>
          </a:p>
        </p:txBody>
      </p:sp>
      <p:pic>
        <p:nvPicPr>
          <p:cNvPr id="22532" name="Grafik 4">
            <a:extLst>
              <a:ext uri="{FF2B5EF4-FFF2-40B4-BE49-F238E27FC236}">
                <a16:creationId xmlns:a16="http://schemas.microsoft.com/office/drawing/2014/main" id="{A4AD08AA-5D51-73DE-ADDF-6804F3D0A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713" y="809625"/>
            <a:ext cx="77851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platzhalter 3">
            <a:extLst>
              <a:ext uri="{FF2B5EF4-FFF2-40B4-BE49-F238E27FC236}">
                <a16:creationId xmlns:a16="http://schemas.microsoft.com/office/drawing/2014/main" id="{3CBF32BD-9B21-D6BB-578F-3F4C90662441}"/>
              </a:ext>
            </a:extLst>
          </p:cNvPr>
          <p:cNvSpPr>
            <a:spLocks noGrp="1"/>
          </p:cNvSpPr>
          <p:nvPr>
            <p:ph type="body" sz="half" idx="2"/>
          </p:nvPr>
        </p:nvSpPr>
        <p:spPr>
          <a:xfrm>
            <a:off x="755650" y="5733181"/>
            <a:ext cx="7777163" cy="792163"/>
          </a:xfrm>
        </p:spPr>
        <p:txBody>
          <a:bodyPr/>
          <a:lstStyle/>
          <a:p>
            <a:r>
              <a:rPr altLang="de-DE" b="0" dirty="0">
                <a:latin typeface="Arial" panose="020B0604020202020204" pitchFamily="34" charset="0"/>
                <a:cs typeface="Arial" panose="020B0604020202020204" pitchFamily="34" charset="0"/>
              </a:rPr>
              <a:t>China ist mit ca. 1,4 Milliarden Menschen der bevölkerungsreichste Staat der Welt. Viele Menschen leben in den Großstädten der Ostküste, wie etwa in </a:t>
            </a:r>
            <a:r>
              <a:rPr altLang="de-DE" dirty="0">
                <a:latin typeface="Arial" panose="020B0604020202020204" pitchFamily="34" charset="0"/>
                <a:cs typeface="Arial" panose="020B0604020202020204" pitchFamily="34" charset="0"/>
              </a:rPr>
              <a:t>Hongkong</a:t>
            </a:r>
            <a:r>
              <a:rPr altLang="de-DE" b="0" dirty="0">
                <a:latin typeface="Arial" panose="020B0604020202020204" pitchFamily="34" charset="0"/>
                <a:cs typeface="Arial" panose="020B0604020202020204" pitchFamily="34" charset="0"/>
              </a:rPr>
              <a:t>. Diese </a:t>
            </a:r>
            <a:r>
              <a:rPr lang="de-DE" altLang="de-DE" b="0" dirty="0">
                <a:latin typeface="Arial" panose="020B0604020202020204" pitchFamily="34" charset="0"/>
                <a:cs typeface="Arial" panose="020B0604020202020204" pitchFamily="34" charset="0"/>
              </a:rPr>
              <a:t>Weltstadt </a:t>
            </a:r>
            <a:r>
              <a:rPr altLang="de-DE" b="0" dirty="0">
                <a:latin typeface="Arial" panose="020B0604020202020204" pitchFamily="34" charset="0"/>
                <a:cs typeface="Arial" panose="020B0604020202020204" pitchFamily="34" charset="0"/>
              </a:rPr>
              <a:t>ist eine Sonderverwaltungszone von China. Hongkong ist ein asiatisches Finanzzentrum.</a:t>
            </a:r>
          </a:p>
        </p:txBody>
      </p:sp>
      <p:pic>
        <p:nvPicPr>
          <p:cNvPr id="23555" name="Grafik 4">
            <a:extLst>
              <a:ext uri="{FF2B5EF4-FFF2-40B4-BE49-F238E27FC236}">
                <a16:creationId xmlns:a16="http://schemas.microsoft.com/office/drawing/2014/main" id="{5A764A06-E4B3-AADC-8444-909A3EEB0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06"/>
          <a:stretch>
            <a:fillRect/>
          </a:stretch>
        </p:blipFill>
        <p:spPr bwMode="auto">
          <a:xfrm>
            <a:off x="827088" y="804863"/>
            <a:ext cx="7705725"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5CA2AB5B-BC30-8495-332A-A55E7C2783E3}"/>
              </a:ext>
            </a:extLst>
          </p:cNvPr>
          <p:cNvSpPr>
            <a:spLocks noGrp="1"/>
          </p:cNvSpPr>
          <p:nvPr>
            <p:ph type="title"/>
          </p:nvPr>
        </p:nvSpPr>
        <p:spPr/>
        <p:txBody>
          <a:bodyPr/>
          <a:lstStyle/>
          <a:p>
            <a:endParaRPr lang="de-AT" altLang="de-DE"/>
          </a:p>
        </p:txBody>
      </p:sp>
      <p:sp>
        <p:nvSpPr>
          <p:cNvPr id="24579" name="Textplatzhalter 3">
            <a:extLst>
              <a:ext uri="{FF2B5EF4-FFF2-40B4-BE49-F238E27FC236}">
                <a16:creationId xmlns:a16="http://schemas.microsoft.com/office/drawing/2014/main" id="{2FF2598D-17F8-EB3F-019E-6BE913EA2DA1}"/>
              </a:ext>
            </a:extLst>
          </p:cNvPr>
          <p:cNvSpPr>
            <a:spLocks noGrp="1"/>
          </p:cNvSpPr>
          <p:nvPr>
            <p:ph type="body" sz="half" idx="2"/>
          </p:nvPr>
        </p:nvSpPr>
        <p:spPr>
          <a:xfrm>
            <a:off x="728663" y="5705177"/>
            <a:ext cx="7804150" cy="892175"/>
          </a:xfrm>
        </p:spPr>
        <p:txBody>
          <a:bodyPr/>
          <a:lstStyle/>
          <a:p>
            <a:r>
              <a:rPr altLang="de-DE" b="0" dirty="0">
                <a:latin typeface="Arial" panose="020B0604020202020204" pitchFamily="34" charset="0"/>
                <a:cs typeface="Arial" panose="020B0604020202020204" pitchFamily="34" charset="0"/>
              </a:rPr>
              <a:t>Das wichtigste Fest in China ist das </a:t>
            </a:r>
            <a:r>
              <a:rPr altLang="de-DE" dirty="0">
                <a:latin typeface="Arial" panose="020B0604020202020204" pitchFamily="34" charset="0"/>
                <a:cs typeface="Arial" panose="020B0604020202020204" pitchFamily="34" charset="0"/>
              </a:rPr>
              <a:t>Chinesische Neujahr</a:t>
            </a:r>
            <a:r>
              <a:rPr altLang="de-DE" b="0" dirty="0">
                <a:latin typeface="Arial" panose="020B0604020202020204" pitchFamily="34" charset="0"/>
                <a:cs typeface="Arial" panose="020B0604020202020204" pitchFamily="34" charset="0"/>
              </a:rPr>
              <a:t>, auch Frühlingsfest genannt. Es dauert 15 Tage lang. Nach einem alten Brauchtum wird alles in Rot und Gold dekoriert, viel Lärm gemacht und es werden traditionelle Drachentänze und Löwentänze aufgeführt. </a:t>
            </a:r>
          </a:p>
        </p:txBody>
      </p:sp>
      <p:pic>
        <p:nvPicPr>
          <p:cNvPr id="24580" name="Grafik 4">
            <a:extLst>
              <a:ext uri="{FF2B5EF4-FFF2-40B4-BE49-F238E27FC236}">
                <a16:creationId xmlns:a16="http://schemas.microsoft.com/office/drawing/2014/main" id="{831F6399-00B0-F00C-4C52-33C1668DC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692150"/>
            <a:ext cx="77057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EAA9E-1753-E546-A5F9-B5513EAC0E21}"/>
            </a:ext>
          </a:extLst>
        </p:cNvPr>
        <p:cNvGrpSpPr/>
        <p:nvPr/>
      </p:nvGrpSpPr>
      <p:grpSpPr>
        <a:xfrm>
          <a:off x="0" y="0"/>
          <a:ext cx="0" cy="0"/>
          <a:chOff x="0" y="0"/>
          <a:chExt cx="0" cy="0"/>
        </a:xfrm>
      </p:grpSpPr>
      <p:sp>
        <p:nvSpPr>
          <p:cNvPr id="24579" name="Textplatzhalter 3">
            <a:extLst>
              <a:ext uri="{FF2B5EF4-FFF2-40B4-BE49-F238E27FC236}">
                <a16:creationId xmlns:a16="http://schemas.microsoft.com/office/drawing/2014/main" id="{83CA515F-7BC7-946B-815E-563E65323E96}"/>
              </a:ext>
            </a:extLst>
          </p:cNvPr>
          <p:cNvSpPr>
            <a:spLocks noGrp="1"/>
          </p:cNvSpPr>
          <p:nvPr>
            <p:ph type="body" sz="half" idx="2"/>
          </p:nvPr>
        </p:nvSpPr>
        <p:spPr>
          <a:xfrm>
            <a:off x="348796" y="5661248"/>
            <a:ext cx="8426087" cy="936104"/>
          </a:xfrm>
        </p:spPr>
        <p:txBody>
          <a:bodyPr/>
          <a:lstStyle/>
          <a:p>
            <a:r>
              <a:rPr altLang="de-DE" b="0" dirty="0">
                <a:latin typeface="Arial" panose="020B0604020202020204" pitchFamily="34" charset="0"/>
                <a:cs typeface="Arial" panose="020B0604020202020204" pitchFamily="34" charset="0"/>
              </a:rPr>
              <a:t>Der Titel dieser Bildergalerie lautet: </a:t>
            </a:r>
            <a:r>
              <a:rPr altLang="de-DE" dirty="0">
                <a:latin typeface="Arial" panose="020B0604020202020204" pitchFamily="34" charset="0"/>
                <a:cs typeface="Arial" panose="020B0604020202020204" pitchFamily="34" charset="0"/>
              </a:rPr>
              <a:t>Die vielen Gesichter Chinas</a:t>
            </a:r>
            <a:r>
              <a:rPr altLang="de-DE" b="0" dirty="0">
                <a:latin typeface="Arial" panose="020B0604020202020204" pitchFamily="34" charset="0"/>
                <a:cs typeface="Arial" panose="020B0604020202020204" pitchFamily="34" charset="0"/>
              </a:rPr>
              <a:t>.</a:t>
            </a:r>
          </a:p>
          <a:p>
            <a:r>
              <a:rPr altLang="de-DE" b="0" dirty="0">
                <a:latin typeface="Arial" panose="020B0604020202020204" pitchFamily="34" charset="0"/>
                <a:cs typeface="Arial" panose="020B0604020202020204" pitchFamily="34" charset="0"/>
              </a:rPr>
              <a:t>Erkläre die Bedeutung dieses Titels und fasse deine Erklärung in zwei bis drei Sätzen zusammen.</a:t>
            </a:r>
          </a:p>
          <a:p>
            <a:r>
              <a:rPr lang="de-AT" altLang="de-DE" b="0" dirty="0">
                <a:latin typeface="Arial" panose="020B0604020202020204" pitchFamily="34" charset="0"/>
                <a:cs typeface="Arial" panose="020B0604020202020204" pitchFamily="34" charset="0"/>
              </a:rPr>
              <a:t>B</a:t>
            </a:r>
            <a:r>
              <a:rPr altLang="de-DE" b="0" dirty="0">
                <a:latin typeface="Arial" panose="020B0604020202020204" pitchFamily="34" charset="0"/>
                <a:cs typeface="Arial" panose="020B0604020202020204" pitchFamily="34" charset="0"/>
              </a:rPr>
              <a:t>ewerte, ob du den Titel passend findest oder nicht.</a:t>
            </a:r>
          </a:p>
        </p:txBody>
      </p:sp>
      <p:pic>
        <p:nvPicPr>
          <p:cNvPr id="2" name="Picture 2" descr="C:\Users\swoboda\Downloads\504317905.jpg">
            <a:extLst>
              <a:ext uri="{FF2B5EF4-FFF2-40B4-BE49-F238E27FC236}">
                <a16:creationId xmlns:a16="http://schemas.microsoft.com/office/drawing/2014/main" id="{F7F251DA-E8A2-4F34-A36B-FBA0D8622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286"/>
          <a:stretch>
            <a:fillRect/>
          </a:stretch>
        </p:blipFill>
        <p:spPr bwMode="auto">
          <a:xfrm>
            <a:off x="348796" y="1757584"/>
            <a:ext cx="265365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4">
            <a:extLst>
              <a:ext uri="{FF2B5EF4-FFF2-40B4-BE49-F238E27FC236}">
                <a16:creationId xmlns:a16="http://schemas.microsoft.com/office/drawing/2014/main" id="{2598DDFF-0711-5E80-A11D-6AD1A022FE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06"/>
          <a:stretch>
            <a:fillRect/>
          </a:stretch>
        </p:blipFill>
        <p:spPr bwMode="auto">
          <a:xfrm>
            <a:off x="348796" y="3535192"/>
            <a:ext cx="2653652" cy="1663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D:\Users\Administrator\China extrs\china\ThinkstockPhotos-460297003.jpg">
            <a:extLst>
              <a:ext uri="{FF2B5EF4-FFF2-40B4-BE49-F238E27FC236}">
                <a16:creationId xmlns:a16="http://schemas.microsoft.com/office/drawing/2014/main" id="{D1AF6C53-5F50-1045-7F3E-84CF079DE8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4801" y="1757584"/>
            <a:ext cx="266766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3">
            <a:extLst>
              <a:ext uri="{FF2B5EF4-FFF2-40B4-BE49-F238E27FC236}">
                <a16:creationId xmlns:a16="http://schemas.microsoft.com/office/drawing/2014/main" id="{49D7B379-2E78-5C17-991B-B00C643EBAC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095"/>
          <a:stretch>
            <a:fillRect/>
          </a:stretch>
        </p:blipFill>
        <p:spPr bwMode="auto">
          <a:xfrm>
            <a:off x="3225920" y="3547436"/>
            <a:ext cx="2663621" cy="165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7">
            <a:extLst>
              <a:ext uri="{FF2B5EF4-FFF2-40B4-BE49-F238E27FC236}">
                <a16:creationId xmlns:a16="http://schemas.microsoft.com/office/drawing/2014/main" id="{5B6F7C51-2466-1864-F958-59DC0623910D}"/>
              </a:ext>
            </a:extLst>
          </p:cNvPr>
          <p:cNvPicPr>
            <a:picLocks noChangeAspect="1"/>
          </p:cNvPicPr>
          <p:nvPr/>
        </p:nvPicPr>
        <p:blipFill>
          <a:blip r:embed="rId6">
            <a:extLst>
              <a:ext uri="{28A0092B-C50C-407E-A947-70E740481C1C}">
                <a14:useLocalDpi xmlns:a14="http://schemas.microsoft.com/office/drawing/2010/main" val="0"/>
              </a:ext>
            </a:extLst>
          </a:blip>
          <a:srcRect t="6944"/>
          <a:stretch>
            <a:fillRect/>
          </a:stretch>
        </p:blipFill>
        <p:spPr>
          <a:xfrm>
            <a:off x="6113013" y="3547436"/>
            <a:ext cx="2661870" cy="1651345"/>
          </a:xfrm>
          <a:prstGeom prst="rect">
            <a:avLst/>
          </a:prstGeom>
        </p:spPr>
      </p:pic>
      <p:pic>
        <p:nvPicPr>
          <p:cNvPr id="9" name="Picture 6" descr="D:\Users\Administrator\Downloads\china\china extrahiert\ThinkstockPhotos-87457979.jpg">
            <a:extLst>
              <a:ext uri="{FF2B5EF4-FFF2-40B4-BE49-F238E27FC236}">
                <a16:creationId xmlns:a16="http://schemas.microsoft.com/office/drawing/2014/main" id="{8B2C672A-7B13-8EC1-6719-F1B068BAA6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4167" y="1757584"/>
            <a:ext cx="2710716" cy="16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D8D8D81C-AB6A-1FD9-8273-FF7CBFEEF28E}"/>
              </a:ext>
            </a:extLst>
          </p:cNvPr>
          <p:cNvSpPr txBox="1">
            <a:spLocks/>
          </p:cNvSpPr>
          <p:nvPr/>
        </p:nvSpPr>
        <p:spPr bwMode="auto">
          <a:xfrm>
            <a:off x="369118" y="903985"/>
            <a:ext cx="8405766" cy="719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lang="de-AT" sz="3200" b="1" kern="1200">
                <a:solidFill>
                  <a:srgbClr val="333333"/>
                </a:solidFill>
                <a:latin typeface="Syntax LT Std" pitchFamily="34" charset="0"/>
                <a:ea typeface="+mj-ea"/>
                <a:cs typeface="+mj-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9pPr>
          </a:lstStyle>
          <a:p>
            <a:pPr algn="ctr"/>
            <a:r>
              <a:rPr lang="de-DE" altLang="de-DE" dirty="0">
                <a:latin typeface="Arial" panose="020B0604020202020204" pitchFamily="34" charset="0"/>
                <a:cs typeface="Arial" panose="020B0604020202020204" pitchFamily="34" charset="0"/>
              </a:rPr>
              <a:t>Die vielen Gesichter Chinas	</a:t>
            </a:r>
          </a:p>
        </p:txBody>
      </p:sp>
    </p:spTree>
    <p:extLst>
      <p:ext uri="{BB962C8B-B14F-4D97-AF65-F5344CB8AC3E}">
        <p14:creationId xmlns:p14="http://schemas.microsoft.com/office/powerpoint/2010/main" val="14874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910D18F-6332-0135-0514-56510E1D5E8C}"/>
              </a:ext>
            </a:extLst>
          </p:cNvPr>
          <p:cNvSpPr>
            <a:spLocks noChangeArrowheads="1"/>
          </p:cNvSpPr>
          <p:nvPr/>
        </p:nvSpPr>
        <p:spPr bwMode="auto">
          <a:xfrm>
            <a:off x="4427538" y="692150"/>
            <a:ext cx="4465637" cy="640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500" kern="0" dirty="0"/>
          </a:p>
          <a:p>
            <a:pPr eaLnBrk="1" fontAlgn="auto" hangingPunct="1">
              <a:spcBef>
                <a:spcPts val="0"/>
              </a:spcBef>
              <a:spcAft>
                <a:spcPts val="0"/>
              </a:spcAft>
              <a:defRPr/>
            </a:pPr>
            <a:r>
              <a:rPr lang="de-DE" altLang="de-DE" sz="1200" kern="0" dirty="0"/>
              <a:t>Autorin: Gabriela Swoboda-</a:t>
            </a:r>
            <a:r>
              <a:rPr lang="de-DE" altLang="de-DE" sz="1200" kern="0" dirty="0" err="1"/>
              <a:t>Asmera</a:t>
            </a:r>
            <a:r>
              <a:rPr lang="de-DE" altLang="de-DE" sz="1200" kern="0" dirty="0"/>
              <a:t>,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000" kern="0" dirty="0"/>
              <a:t>Fotos: F 2: </a:t>
            </a:r>
            <a:r>
              <a:rPr lang="de-AT" sz="1000" kern="0" dirty="0" err="1"/>
              <a:t>Songquan</a:t>
            </a:r>
            <a:r>
              <a:rPr lang="de-AT" sz="1000" kern="0" dirty="0"/>
              <a:t> Deng / </a:t>
            </a:r>
            <a:r>
              <a:rPr lang="de-AT" sz="1000" kern="0" dirty="0" err="1"/>
              <a:t>Thinkstock</a:t>
            </a:r>
            <a:r>
              <a:rPr lang="de-AT" sz="1000" kern="0" dirty="0"/>
              <a:t>; </a:t>
            </a:r>
            <a:r>
              <a:rPr lang="de-DE" sz="1000" kern="0" dirty="0"/>
              <a:t>F3: </a:t>
            </a:r>
            <a:r>
              <a:rPr lang="de-DE" sz="1000" kern="0" dirty="0" err="1"/>
              <a:t>aphotostory</a:t>
            </a:r>
            <a:r>
              <a:rPr lang="de-DE" sz="1000" kern="0" dirty="0"/>
              <a:t> / </a:t>
            </a:r>
            <a:r>
              <a:rPr lang="de-DE" sz="1000" kern="0" dirty="0" err="1"/>
              <a:t>Thinkstock</a:t>
            </a:r>
            <a:r>
              <a:rPr lang="de-DE" sz="1000" kern="0" dirty="0"/>
              <a:t>; F4: </a:t>
            </a:r>
            <a:r>
              <a:rPr lang="de-AT" sz="1000" kern="0" dirty="0"/>
              <a:t>Alexander </a:t>
            </a:r>
            <a:r>
              <a:rPr lang="de-AT" sz="1000" kern="0" dirty="0" err="1"/>
              <a:t>Gatsenko</a:t>
            </a:r>
            <a:r>
              <a:rPr lang="de-AT" sz="1000" kern="0" dirty="0"/>
              <a:t> / </a:t>
            </a:r>
            <a:r>
              <a:rPr lang="de-AT" sz="1000" kern="0" dirty="0" err="1"/>
              <a:t>Thinkstock</a:t>
            </a:r>
            <a:r>
              <a:rPr lang="de-AT" sz="1000" kern="0" dirty="0"/>
              <a:t>; </a:t>
            </a:r>
            <a:r>
              <a:rPr lang="de-DE" sz="1000" kern="0" dirty="0"/>
              <a:t>F5: </a:t>
            </a:r>
            <a:r>
              <a:rPr lang="de-DE" sz="1000" kern="0" dirty="0" err="1"/>
              <a:t>DanielPrudek</a:t>
            </a:r>
            <a:r>
              <a:rPr lang="de-DE" sz="1000" kern="0" dirty="0"/>
              <a:t> / </a:t>
            </a:r>
            <a:r>
              <a:rPr lang="de-DE" sz="1000" kern="0" dirty="0" err="1"/>
              <a:t>Thinkstock</a:t>
            </a:r>
            <a:r>
              <a:rPr lang="de-DE" sz="1000" kern="0" dirty="0"/>
              <a:t>; F6: schweini26 / Fotolia.com; F7: Heinz </a:t>
            </a:r>
            <a:r>
              <a:rPr lang="de-DE" sz="1000" kern="0" dirty="0" err="1"/>
              <a:t>Amler</a:t>
            </a:r>
            <a:r>
              <a:rPr lang="de-DE" sz="1000" kern="0" dirty="0"/>
              <a:t>, </a:t>
            </a:r>
            <a:r>
              <a:rPr lang="de-DE" sz="1000" kern="0" dirty="0" err="1"/>
              <a:t>Kumberg</a:t>
            </a:r>
            <a:r>
              <a:rPr lang="de-DE" sz="1000" kern="0" dirty="0"/>
              <a:t>; F8: cuckoo_111 / Fotolia.com; F9: </a:t>
            </a:r>
            <a:r>
              <a:rPr lang="de-DE" sz="1000" kern="0" dirty="0" err="1"/>
              <a:t>estivillml</a:t>
            </a:r>
            <a:r>
              <a:rPr lang="de-DE" sz="1000" kern="0" dirty="0"/>
              <a:t> / Fotolia.com; F10: </a:t>
            </a:r>
            <a:r>
              <a:rPr lang="de-DE" sz="1000" kern="0" dirty="0" err="1"/>
              <a:t>Hemera</a:t>
            </a:r>
            <a:r>
              <a:rPr lang="de-DE" sz="1000" kern="0" dirty="0"/>
              <a:t> Technologies / </a:t>
            </a:r>
            <a:r>
              <a:rPr lang="de-DE" sz="1000" kern="0" dirty="0" err="1"/>
              <a:t>Thinkstock</a:t>
            </a:r>
            <a:r>
              <a:rPr lang="de-DE" sz="1000" kern="0" dirty="0"/>
              <a:t>; F11: </a:t>
            </a:r>
            <a:r>
              <a:rPr lang="de-AT" sz="1000" kern="0" dirty="0" err="1"/>
              <a:t>OldCatPhoto</a:t>
            </a:r>
            <a:r>
              <a:rPr lang="de-AT" sz="1000" kern="0" dirty="0"/>
              <a:t> / </a:t>
            </a:r>
            <a:r>
              <a:rPr lang="de-AT" sz="1000" kern="0" dirty="0" err="1"/>
              <a:t>Thinkstock</a:t>
            </a:r>
            <a:r>
              <a:rPr lang="de-AT" sz="1000" kern="0" dirty="0"/>
              <a:t>; F12: links:  spaceport9 - Fotolia.com, </a:t>
            </a:r>
            <a:r>
              <a:rPr lang="de-DE" sz="1000" kern="0" dirty="0" err="1"/>
              <a:t>TommyIX</a:t>
            </a:r>
            <a:r>
              <a:rPr lang="de-DE" sz="1000" kern="0" dirty="0"/>
              <a:t> - iStockphoto.com; F13: vichly4thai / Fotolia.com; F14: </a:t>
            </a:r>
            <a:r>
              <a:rPr lang="de-DE" sz="1000" kern="0" dirty="0" err="1"/>
              <a:t>menabrea</a:t>
            </a:r>
            <a:r>
              <a:rPr lang="de-DE" sz="1000" kern="0" dirty="0"/>
              <a:t> / </a:t>
            </a:r>
            <a:r>
              <a:rPr lang="de-DE" sz="1000" kern="0" dirty="0" err="1"/>
              <a:t>Thinkstock</a:t>
            </a:r>
            <a:r>
              <a:rPr lang="de-DE" sz="1000" kern="0" dirty="0"/>
              <a:t>; F15: </a:t>
            </a:r>
            <a:r>
              <a:rPr lang="de-DE" sz="1000" kern="0" dirty="0" err="1"/>
              <a:t>Grigorev_Vladimir</a:t>
            </a:r>
            <a:r>
              <a:rPr lang="de-DE" sz="1000" kern="0" dirty="0"/>
              <a:t>- </a:t>
            </a:r>
            <a:r>
              <a:rPr lang="de-DE" sz="1000" kern="0" dirty="0" err="1"/>
              <a:t>Thinkstock</a:t>
            </a:r>
            <a:r>
              <a:rPr lang="de-DE" sz="1000" kern="0" dirty="0"/>
              <a:t>; F16: </a:t>
            </a:r>
            <a:r>
              <a:rPr lang="de-DE" sz="1000" kern="0" dirty="0" err="1"/>
              <a:t>cacaroot</a:t>
            </a:r>
            <a:r>
              <a:rPr lang="de-DE" sz="1000" kern="0" dirty="0"/>
              <a:t> / Fotolia.com; F17: </a:t>
            </a:r>
            <a:r>
              <a:rPr lang="de-DE" sz="1000" kern="0" dirty="0" err="1"/>
              <a:t>zjk</a:t>
            </a:r>
            <a:r>
              <a:rPr lang="de-DE" sz="1000" kern="0" dirty="0"/>
              <a:t> / Fotolia.com; F18: </a:t>
            </a:r>
            <a:r>
              <a:rPr lang="de-AT" sz="1000" kern="0" dirty="0" err="1"/>
              <a:t>humphery</a:t>
            </a:r>
            <a:r>
              <a:rPr lang="de-AT" sz="1000" kern="0" dirty="0"/>
              <a:t> / Shutterstock; </a:t>
            </a:r>
            <a:r>
              <a:rPr lang="de-DE" sz="1000" kern="0" dirty="0"/>
              <a:t>F19: groß:</a:t>
            </a:r>
            <a:r>
              <a:rPr lang="de-AT" sz="1000" kern="0" dirty="0" err="1"/>
              <a:t>designbydx</a:t>
            </a:r>
            <a:r>
              <a:rPr lang="de-AT" sz="1000" kern="0" dirty="0"/>
              <a:t> / </a:t>
            </a:r>
            <a:r>
              <a:rPr lang="de-AT" sz="1000" kern="0" dirty="0" err="1"/>
              <a:t>Thinkstock</a:t>
            </a:r>
            <a:r>
              <a:rPr lang="de-AT" sz="1000" kern="0" dirty="0"/>
              <a:t>, </a:t>
            </a:r>
            <a:r>
              <a:rPr lang="de-AT" sz="1000" kern="0" dirty="0" err="1"/>
              <a:t>lzf</a:t>
            </a:r>
            <a:r>
              <a:rPr lang="de-AT" sz="1000" kern="0" dirty="0"/>
              <a:t> / Fotolia.com; F20: </a:t>
            </a:r>
            <a:r>
              <a:rPr lang="en-US" sz="1000" kern="0" dirty="0" err="1"/>
              <a:t>shenjun</a:t>
            </a:r>
            <a:r>
              <a:rPr lang="en-US" sz="1000" kern="0" dirty="0"/>
              <a:t> gong / Getty Images – iStockphoto; </a:t>
            </a:r>
            <a:r>
              <a:rPr lang="de-AT" sz="1000" kern="0" dirty="0"/>
              <a:t>F21:  </a:t>
            </a:r>
            <a:r>
              <a:rPr lang="de-AT" sz="1000" kern="0" dirty="0" err="1"/>
              <a:t>cyoginan</a:t>
            </a:r>
            <a:r>
              <a:rPr lang="de-AT" sz="1000" kern="0" dirty="0"/>
              <a:t> - iStockphoto.com; F22:fototrav - iStockphoto.com; F23:  </a:t>
            </a:r>
            <a:r>
              <a:rPr lang="de-AT" sz="1000" kern="0" dirty="0" err="1"/>
              <a:t>SeanPavonePhoto</a:t>
            </a:r>
            <a:r>
              <a:rPr lang="de-AT" sz="1000" kern="0" dirty="0"/>
              <a:t> / Fotolia.com; F24: </a:t>
            </a:r>
            <a:r>
              <a:rPr lang="de-AT" sz="1000" kern="0" dirty="0" err="1"/>
              <a:t>ariadna</a:t>
            </a:r>
            <a:r>
              <a:rPr lang="de-AT" sz="1000" kern="0" dirty="0"/>
              <a:t> de Raadt / </a:t>
            </a:r>
            <a:r>
              <a:rPr lang="de-DE" sz="1000" kern="0" dirty="0"/>
              <a:t>- iStockphoto.com.</a:t>
            </a:r>
            <a:r>
              <a:rPr lang="de-AT" sz="1000" kern="0" dirty="0"/>
              <a:t> </a:t>
            </a:r>
          </a:p>
          <a:p>
            <a:pPr eaLnBrk="1" fontAlgn="auto" hangingPunct="1">
              <a:spcBef>
                <a:spcPts val="0"/>
              </a:spcBef>
              <a:spcAft>
                <a:spcPts val="0"/>
              </a:spcAft>
              <a:defRPr/>
            </a:pPr>
            <a:r>
              <a:rPr lang="de-AT" sz="1000" kern="0" dirty="0"/>
              <a:t>Kartographie: </a:t>
            </a:r>
            <a:r>
              <a:rPr lang="de-DE" sz="1000" kern="0" dirty="0"/>
              <a:t> Kompass Freytag &amp; </a:t>
            </a:r>
            <a:r>
              <a:rPr lang="de-DE" sz="1000" kern="0"/>
              <a:t>Berndt GmbH, </a:t>
            </a:r>
            <a:r>
              <a:rPr lang="de-DE" sz="1000" kern="0" dirty="0"/>
              <a:t>Wien; </a:t>
            </a:r>
          </a:p>
          <a:p>
            <a:pPr eaLnBrk="1" hangingPunct="1">
              <a:defRPr/>
            </a:pPr>
            <a:endParaRPr lang="de-DE" altLang="de-DE" sz="700" dirty="0">
              <a:latin typeface="Arial" charset="0"/>
              <a:cs typeface="Arial" charset="0"/>
            </a:endParaRPr>
          </a:p>
          <a:p>
            <a:pPr eaLnBrk="1" hangingPunct="1">
              <a:defRPr/>
            </a:pPr>
            <a:r>
              <a:rPr lang="de-DE" altLang="de-DE" sz="1200" dirty="0">
                <a:latin typeface="Arial" charset="0"/>
                <a:cs typeface="Arial" charset="0"/>
              </a:rPr>
              <a:t>Alle Rechte vorbehalten.</a:t>
            </a:r>
          </a:p>
          <a:p>
            <a:pPr eaLnBrk="1" hangingPunct="1">
              <a:defRPr/>
            </a:pPr>
            <a:r>
              <a:rPr lang="de-DE" altLang="de-DE" sz="1200" dirty="0">
                <a:latin typeface="Arial" charset="0"/>
                <a:cs typeface="Arial" charset="0"/>
              </a:rPr>
              <a:t>www.oebv.at</a:t>
            </a:r>
          </a:p>
          <a:p>
            <a:pPr eaLnBrk="1" fontAlgn="auto" hangingPunct="1">
              <a:spcBef>
                <a:spcPts val="0"/>
              </a:spcBef>
              <a:spcAft>
                <a:spcPts val="0"/>
              </a:spcAft>
              <a:defRPr/>
            </a:pPr>
            <a:endParaRPr lang="de-DE" altLang="de-DE" sz="4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B8B9D6FD-E933-E81D-723F-502583787208}"/>
              </a:ext>
            </a:extLst>
          </p:cNvPr>
          <p:cNvSpPr>
            <a:spLocks noChangeArrowheads="1"/>
          </p:cNvSpPr>
          <p:nvPr/>
        </p:nvSpPr>
        <p:spPr bwMode="auto">
          <a:xfrm>
            <a:off x="467544" y="836712"/>
            <a:ext cx="3744912" cy="475297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r>
              <a:rPr lang="de-DE" altLang="de-DE" sz="1200" dirty="0">
                <a:latin typeface="Arial" pitchFamily="34" charset="0"/>
                <a:cs typeface="Arial" charset="0"/>
              </a:rPr>
              <a:t>Aufstieg zur Weltmacht – Beispiel China</a:t>
            </a:r>
            <a:r>
              <a:rPr lang="de-DE" altLang="de-DE" sz="1200" kern="0" dirty="0">
                <a:solidFill>
                  <a:srgbClr val="000000"/>
                </a:solidFill>
                <a:latin typeface="Arial" pitchFamily="34" charset="0"/>
              </a:rPr>
              <a:t>“ auf den Seiten 62 und 63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platzhalter 3">
            <a:extLst>
              <a:ext uri="{FF2B5EF4-FFF2-40B4-BE49-F238E27FC236}">
                <a16:creationId xmlns:a16="http://schemas.microsoft.com/office/drawing/2014/main" id="{1E7FA53C-C3B1-0CF4-A99B-560EB0397E35}"/>
              </a:ext>
            </a:extLst>
          </p:cNvPr>
          <p:cNvSpPr>
            <a:spLocks noGrp="1"/>
          </p:cNvSpPr>
          <p:nvPr>
            <p:ph type="body" sz="half" idx="2"/>
          </p:nvPr>
        </p:nvSpPr>
        <p:spPr>
          <a:xfrm>
            <a:off x="712788" y="5732463"/>
            <a:ext cx="8107362" cy="641350"/>
          </a:xfrm>
        </p:spPr>
        <p:txBody>
          <a:bodyPr/>
          <a:lstStyle/>
          <a:p>
            <a:r>
              <a:rPr altLang="de-DE" b="0">
                <a:latin typeface="Arial" panose="020B0604020202020204" pitchFamily="34" charset="0"/>
                <a:cs typeface="Arial" panose="020B0604020202020204" pitchFamily="34" charset="0"/>
              </a:rPr>
              <a:t>Berühmt ist die </a:t>
            </a:r>
            <a:r>
              <a:rPr altLang="de-DE">
                <a:latin typeface="Arial" panose="020B0604020202020204" pitchFamily="34" charset="0"/>
                <a:cs typeface="Arial" panose="020B0604020202020204" pitchFamily="34" charset="0"/>
              </a:rPr>
              <a:t>Chinesische  Mauer.  </a:t>
            </a:r>
            <a:r>
              <a:rPr altLang="de-DE" b="0">
                <a:latin typeface="Arial" panose="020B0604020202020204" pitchFamily="34" charset="0"/>
                <a:cs typeface="Arial" panose="020B0604020202020204" pitchFamily="34" charset="0"/>
              </a:rPr>
              <a:t>Es gab schon 700 v. Chr. eine Mauer, um das Reich gegen Norden zu schützen. Später wurden weitere Teile aus Erdaufschüttungen, Holz, Ziegeln und Stein gebaut.  Die Gesamtlänge ist über 21 000 Kilometer. Manche Teile sind gut restauriert. </a:t>
            </a:r>
          </a:p>
        </p:txBody>
      </p:sp>
      <p:pic>
        <p:nvPicPr>
          <p:cNvPr id="5123" name="Picture 1" descr="C:\Users\swoboda\Downloads\ThinkstockPhotos-497357100.jpg">
            <a:extLst>
              <a:ext uri="{FF2B5EF4-FFF2-40B4-BE49-F238E27FC236}">
                <a16:creationId xmlns:a16="http://schemas.microsoft.com/office/drawing/2014/main" id="{C56A414E-CA4D-51F5-BF49-7CD9920AE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6300"/>
          <a:stretch>
            <a:fillRect/>
          </a:stretch>
        </p:blipFill>
        <p:spPr bwMode="auto">
          <a:xfrm>
            <a:off x="827088" y="836613"/>
            <a:ext cx="771525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platzhalter 3">
            <a:extLst>
              <a:ext uri="{FF2B5EF4-FFF2-40B4-BE49-F238E27FC236}">
                <a16:creationId xmlns:a16="http://schemas.microsoft.com/office/drawing/2014/main" id="{3151C599-F0DE-0578-8545-41D525721EED}"/>
              </a:ext>
            </a:extLst>
          </p:cNvPr>
          <p:cNvSpPr>
            <a:spLocks noGrp="1"/>
          </p:cNvSpPr>
          <p:nvPr>
            <p:ph type="body" sz="half" idx="2"/>
          </p:nvPr>
        </p:nvSpPr>
        <p:spPr>
          <a:xfrm>
            <a:off x="684213" y="5732462"/>
            <a:ext cx="7560195" cy="792881"/>
          </a:xfrm>
        </p:spPr>
        <p:txBody>
          <a:bodyPr/>
          <a:lstStyle/>
          <a:p>
            <a:r>
              <a:rPr altLang="de-DE" b="0" dirty="0">
                <a:latin typeface="Arial" panose="020B0604020202020204" pitchFamily="34" charset="0"/>
                <a:cs typeface="Arial" panose="020B0604020202020204" pitchFamily="34" charset="0"/>
              </a:rPr>
              <a:t>Die sozialistische </a:t>
            </a:r>
            <a:r>
              <a:rPr altLang="de-DE" dirty="0">
                <a:latin typeface="Arial" panose="020B0604020202020204" pitchFamily="34" charset="0"/>
                <a:cs typeface="Arial" panose="020B0604020202020204" pitchFamily="34" charset="0"/>
              </a:rPr>
              <a:t>Volksrepublik China </a:t>
            </a:r>
            <a:r>
              <a:rPr altLang="de-DE" b="0" dirty="0">
                <a:latin typeface="Arial" panose="020B0604020202020204" pitchFamily="34" charset="0"/>
                <a:cs typeface="Arial" panose="020B0604020202020204" pitchFamily="34" charset="0"/>
              </a:rPr>
              <a:t>ist heute der drittgrößte und bevölkerungsreichste Staat der W</a:t>
            </a:r>
            <a:r>
              <a:rPr lang="de-DE" altLang="de-DE" b="0" dirty="0">
                <a:latin typeface="Arial" panose="020B0604020202020204" pitchFamily="34" charset="0"/>
                <a:cs typeface="Arial" panose="020B0604020202020204" pitchFamily="34" charset="0"/>
              </a:rPr>
              <a:t>e</a:t>
            </a:r>
            <a:r>
              <a:rPr altLang="de-DE" b="0" dirty="0">
                <a:latin typeface="Arial" panose="020B0604020202020204" pitchFamily="34" charset="0"/>
                <a:cs typeface="Arial" panose="020B0604020202020204" pitchFamily="34" charset="0"/>
              </a:rPr>
              <a:t>lt. China hat hohe Gebirge (1), Wüsten und Halbwüsten (2), Bergländer (3 und 5) sowie Ebenen (4).  </a:t>
            </a:r>
          </a:p>
        </p:txBody>
      </p:sp>
      <p:pic>
        <p:nvPicPr>
          <p:cNvPr id="6147" name="Picture 6">
            <a:extLst>
              <a:ext uri="{FF2B5EF4-FFF2-40B4-BE49-F238E27FC236}">
                <a16:creationId xmlns:a16="http://schemas.microsoft.com/office/drawing/2014/main" id="{C01569D6-DEA2-5E17-7450-164916E72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3" y="980728"/>
            <a:ext cx="5433041" cy="4623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Grafik 4">
            <a:extLst>
              <a:ext uri="{FF2B5EF4-FFF2-40B4-BE49-F238E27FC236}">
                <a16:creationId xmlns:a16="http://schemas.microsoft.com/office/drawing/2014/main" id="{A320459C-BA1C-68C6-88EE-D1D8FE9969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7254"/>
          <a:stretch>
            <a:fillRect/>
          </a:stretch>
        </p:blipFill>
        <p:spPr bwMode="auto">
          <a:xfrm rot="20802990">
            <a:off x="5753429" y="3450891"/>
            <a:ext cx="2892212" cy="184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platzhalter 3">
            <a:extLst>
              <a:ext uri="{FF2B5EF4-FFF2-40B4-BE49-F238E27FC236}">
                <a16:creationId xmlns:a16="http://schemas.microsoft.com/office/drawing/2014/main" id="{0BAC1E88-5173-CF36-2F7E-DEF1AA53FCE2}"/>
              </a:ext>
            </a:extLst>
          </p:cNvPr>
          <p:cNvSpPr>
            <a:spLocks noGrp="1"/>
          </p:cNvSpPr>
          <p:nvPr>
            <p:ph type="body" sz="half" idx="2"/>
          </p:nvPr>
        </p:nvSpPr>
        <p:spPr>
          <a:xfrm>
            <a:off x="717550" y="5805488"/>
            <a:ext cx="7783513" cy="719137"/>
          </a:xfrm>
        </p:spPr>
        <p:txBody>
          <a:bodyPr/>
          <a:lstStyle/>
          <a:p>
            <a:r>
              <a:rPr altLang="de-DE" b="0">
                <a:latin typeface="Arial" panose="020B0604020202020204" pitchFamily="34" charset="0"/>
                <a:cs typeface="Arial" panose="020B0604020202020204" pitchFamily="34" charset="0"/>
              </a:rPr>
              <a:t>Im Himalaya-Gebirge liegt der höchste Berg der W</a:t>
            </a:r>
            <a:r>
              <a:rPr lang="de-DE" altLang="de-DE" b="0">
                <a:latin typeface="Arial" panose="020B0604020202020204" pitchFamily="34" charset="0"/>
                <a:cs typeface="Arial" panose="020B0604020202020204" pitchFamily="34" charset="0"/>
              </a:rPr>
              <a:t>e</a:t>
            </a:r>
            <a:r>
              <a:rPr altLang="de-DE" b="0">
                <a:latin typeface="Arial" panose="020B0604020202020204" pitchFamily="34" charset="0"/>
                <a:cs typeface="Arial" panose="020B0604020202020204" pitchFamily="34" charset="0"/>
              </a:rPr>
              <a:t>lt, der </a:t>
            </a:r>
            <a:r>
              <a:rPr lang="de-DE" altLang="de-DE"/>
              <a:t>Mount Everest  </a:t>
            </a:r>
            <a:r>
              <a:rPr lang="de-DE" altLang="de-DE" b="0">
                <a:latin typeface="Arial" panose="020B0604020202020204" pitchFamily="34" charset="0"/>
                <a:cs typeface="Arial" panose="020B0604020202020204" pitchFamily="34" charset="0"/>
              </a:rPr>
              <a:t>(links im Vordergrund). </a:t>
            </a:r>
            <a:r>
              <a:rPr altLang="de-DE" b="0">
                <a:latin typeface="Arial" panose="020B0604020202020204" pitchFamily="34" charset="0"/>
                <a:cs typeface="Arial" panose="020B0604020202020204" pitchFamily="34" charset="0"/>
              </a:rPr>
              <a:t>Er ist 8 848 Meter hoch. Er liegt an der Grenze zwischen Nepal im Süden und Tibet im Norden. Das  Foto zeigt Berge mit Höhen über 8 000 Metern von Tibet aus gesehen.</a:t>
            </a:r>
          </a:p>
        </p:txBody>
      </p:sp>
      <p:pic>
        <p:nvPicPr>
          <p:cNvPr id="7171" name="Picture 6" descr="D:\Users\Administrator\Downloads\ThinkstockPhotos-513247652.jpg">
            <a:extLst>
              <a:ext uri="{FF2B5EF4-FFF2-40B4-BE49-F238E27FC236}">
                <a16:creationId xmlns:a16="http://schemas.microsoft.com/office/drawing/2014/main" id="{9EF07650-EDA2-571D-E556-E4D324D7D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765175"/>
            <a:ext cx="7812087"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Users\Administrator\China extrs\china\Fotolia_106030996_Subscription_Yearly_XL.jpg">
            <a:extLst>
              <a:ext uri="{FF2B5EF4-FFF2-40B4-BE49-F238E27FC236}">
                <a16:creationId xmlns:a16="http://schemas.microsoft.com/office/drawing/2014/main" id="{51FB6C45-CE6B-E407-F696-741247975A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63" y="908050"/>
            <a:ext cx="7812087"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platzhalter 3">
            <a:extLst>
              <a:ext uri="{FF2B5EF4-FFF2-40B4-BE49-F238E27FC236}">
                <a16:creationId xmlns:a16="http://schemas.microsoft.com/office/drawing/2014/main" id="{FFCD7883-8F65-DBCE-26B5-7988861D0FF0}"/>
              </a:ext>
            </a:extLst>
          </p:cNvPr>
          <p:cNvSpPr txBox="1">
            <a:spLocks/>
          </p:cNvSpPr>
          <p:nvPr/>
        </p:nvSpPr>
        <p:spPr bwMode="auto">
          <a:xfrm>
            <a:off x="717550" y="5805488"/>
            <a:ext cx="81026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DE" altLang="de-DE" sz="1400" b="0" dirty="0">
                <a:latin typeface="Arial" panose="020B0604020202020204" pitchFamily="34" charset="0"/>
              </a:rPr>
              <a:t>Das autonome Gebiet </a:t>
            </a:r>
            <a:r>
              <a:rPr lang="de-DE" altLang="de-DE" sz="1400" dirty="0">
                <a:latin typeface="Arial" panose="020B0604020202020204" pitchFamily="34" charset="0"/>
              </a:rPr>
              <a:t>Tibet</a:t>
            </a:r>
            <a:r>
              <a:rPr lang="de-DE" altLang="de-DE" sz="1400" b="0" dirty="0">
                <a:latin typeface="Arial" panose="020B0604020202020204" pitchFamily="34" charset="0"/>
              </a:rPr>
              <a:t> ist seit 1965 ein Teil Chinas. Manche Tibeterinnen und Tibeter  fordern die Unabhängigkeit  von China. Es gibt eine Exilregierung, die aber international nur teilweise unterstützt wird. Der derzeitige Dalai Lama strebt mehr Freiheiten für Tibet als Teil Chinas 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2AEA5BC3-9D91-63C1-F28A-2F4DBB103756}"/>
              </a:ext>
            </a:extLst>
          </p:cNvPr>
          <p:cNvGrpSpPr/>
          <p:nvPr/>
        </p:nvGrpSpPr>
        <p:grpSpPr>
          <a:xfrm>
            <a:off x="830263" y="1125538"/>
            <a:ext cx="7677150" cy="4530725"/>
            <a:chOff x="830263" y="1125538"/>
            <a:chExt cx="7677150" cy="4530725"/>
          </a:xfrm>
        </p:grpSpPr>
        <p:pic>
          <p:nvPicPr>
            <p:cNvPr id="9219" name="Picture 3" descr="D:\Users\Administrator\Downloads\aml_161125_055_seidenstr.jpg">
              <a:extLst>
                <a:ext uri="{FF2B5EF4-FFF2-40B4-BE49-F238E27FC236}">
                  <a16:creationId xmlns:a16="http://schemas.microsoft.com/office/drawing/2014/main" id="{3D6294F7-8611-099D-D725-4C24CFADC6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263" y="1125538"/>
              <a:ext cx="7677150" cy="4530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28647F20-C3F6-20CB-182F-44D96CED0985}"/>
                </a:ext>
              </a:extLst>
            </p:cNvPr>
            <p:cNvSpPr/>
            <p:nvPr/>
          </p:nvSpPr>
          <p:spPr>
            <a:xfrm>
              <a:off x="899592" y="4941168"/>
              <a:ext cx="1800200" cy="2880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9218" name="Textplatzhalter 3">
            <a:extLst>
              <a:ext uri="{FF2B5EF4-FFF2-40B4-BE49-F238E27FC236}">
                <a16:creationId xmlns:a16="http://schemas.microsoft.com/office/drawing/2014/main" id="{DEE0398C-7F1E-FA64-1F9E-8443C916AC45}"/>
              </a:ext>
            </a:extLst>
          </p:cNvPr>
          <p:cNvSpPr txBox="1">
            <a:spLocks/>
          </p:cNvSpPr>
          <p:nvPr/>
        </p:nvSpPr>
        <p:spPr bwMode="auto">
          <a:xfrm>
            <a:off x="717550" y="5805488"/>
            <a:ext cx="8247063"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DE" altLang="de-DE" sz="1400" b="0">
                <a:latin typeface="Arial" panose="020B0604020202020204" pitchFamily="34" charset="0"/>
              </a:rPr>
              <a:t>In China gibt es große unfruchtbare Gebiete und </a:t>
            </a:r>
            <a:r>
              <a:rPr lang="de-DE" altLang="de-DE" sz="1400">
                <a:latin typeface="Arial" panose="020B0604020202020204" pitchFamily="34" charset="0"/>
              </a:rPr>
              <a:t>Wüsten</a:t>
            </a:r>
            <a:r>
              <a:rPr lang="de-DE" altLang="de-DE" sz="1400" b="0">
                <a:latin typeface="Arial" panose="020B0604020202020204" pitchFamily="34" charset="0"/>
              </a:rPr>
              <a:t>. Durch Wüsten und über Gebirgspässe führte in alten Zeiten die </a:t>
            </a:r>
            <a:r>
              <a:rPr lang="de-DE" altLang="de-DE" sz="1400">
                <a:latin typeface="Arial" panose="020B0604020202020204" pitchFamily="34" charset="0"/>
              </a:rPr>
              <a:t>Seidenstraße</a:t>
            </a:r>
            <a:r>
              <a:rPr lang="de-DE" altLang="de-DE" sz="1400" b="0">
                <a:latin typeface="Arial" panose="020B0604020202020204" pitchFamily="34" charset="0"/>
              </a:rPr>
              <a:t>. Die Seidenstraße ist ein Sammelbegriff  für Handelswege zwischen China und Europa seit dem Han-Reich (206 v.Chr.-220 n.Chr.).</a:t>
            </a:r>
          </a:p>
        </p:txBody>
      </p:sp>
      <p:sp>
        <p:nvSpPr>
          <p:cNvPr id="4" name="Textfeld 3">
            <a:extLst>
              <a:ext uri="{FF2B5EF4-FFF2-40B4-BE49-F238E27FC236}">
                <a16:creationId xmlns:a16="http://schemas.microsoft.com/office/drawing/2014/main" id="{6E73C256-ED75-B7CD-70E5-FB148695FEAE}"/>
              </a:ext>
            </a:extLst>
          </p:cNvPr>
          <p:cNvSpPr txBox="1"/>
          <p:nvPr/>
        </p:nvSpPr>
        <p:spPr>
          <a:xfrm>
            <a:off x="4913313" y="2201863"/>
            <a:ext cx="1027112" cy="579437"/>
          </a:xfrm>
          <a:prstGeom prst="rect">
            <a:avLst/>
          </a:prstGeom>
          <a:noFill/>
        </p:spPr>
        <p:txBody>
          <a:bodyPr>
            <a:spAutoFit/>
          </a:bodyPr>
          <a:lstStyle/>
          <a:p>
            <a:pPr algn="ctr">
              <a:lnSpc>
                <a:spcPts val="1920"/>
              </a:lnSpc>
              <a:defRPr/>
            </a:pPr>
            <a:r>
              <a:rPr lang="de-DE" sz="1600" b="1" i="1" dirty="0">
                <a:solidFill>
                  <a:schemeClr val="tx1">
                    <a:lumMod val="85000"/>
                    <a:lumOff val="15000"/>
                  </a:schemeClr>
                </a:solidFill>
                <a:latin typeface="Arial" panose="020B0604020202020204" pitchFamily="34" charset="0"/>
              </a:rPr>
              <a:t>Wüste Gobi</a:t>
            </a:r>
          </a:p>
        </p:txBody>
      </p:sp>
      <p:pic>
        <p:nvPicPr>
          <p:cNvPr id="9221" name="Picture 4">
            <a:extLst>
              <a:ext uri="{FF2B5EF4-FFF2-40B4-BE49-F238E27FC236}">
                <a16:creationId xmlns:a16="http://schemas.microsoft.com/office/drawing/2014/main" id="{BED43569-6201-EAA6-F49D-F220D49006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375" y="1125538"/>
            <a:ext cx="2841625" cy="7858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platzhalter 3">
            <a:extLst>
              <a:ext uri="{FF2B5EF4-FFF2-40B4-BE49-F238E27FC236}">
                <a16:creationId xmlns:a16="http://schemas.microsoft.com/office/drawing/2014/main" id="{4886AFDF-6DD3-E760-59D9-5786B2EBB3F4}"/>
              </a:ext>
            </a:extLst>
          </p:cNvPr>
          <p:cNvSpPr txBox="1">
            <a:spLocks/>
          </p:cNvSpPr>
          <p:nvPr/>
        </p:nvSpPr>
        <p:spPr bwMode="auto">
          <a:xfrm>
            <a:off x="717550" y="5630864"/>
            <a:ext cx="7958138"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DE" altLang="de-DE" sz="1400" b="0" dirty="0">
                <a:latin typeface="Arial" panose="020B0604020202020204" pitchFamily="34" charset="0"/>
              </a:rPr>
              <a:t>Diese chinesische </a:t>
            </a:r>
            <a:r>
              <a:rPr lang="de-DE" altLang="de-DE" sz="1400" dirty="0">
                <a:latin typeface="Arial" panose="020B0604020202020204" pitchFamily="34" charset="0"/>
              </a:rPr>
              <a:t>Oase </a:t>
            </a:r>
            <a:r>
              <a:rPr lang="de-DE" altLang="de-DE" sz="1400" b="0" dirty="0">
                <a:latin typeface="Arial" panose="020B0604020202020204" pitchFamily="34" charset="0"/>
              </a:rPr>
              <a:t>in der Wüste </a:t>
            </a:r>
            <a:r>
              <a:rPr lang="de-DE" altLang="de-DE" sz="1400" dirty="0">
                <a:latin typeface="Arial" panose="020B0604020202020204" pitchFamily="34" charset="0"/>
              </a:rPr>
              <a:t>Gobi </a:t>
            </a:r>
            <a:r>
              <a:rPr lang="de-DE" altLang="de-DE" sz="1400" b="0" dirty="0">
                <a:latin typeface="Arial" panose="020B0604020202020204" pitchFamily="34" charset="0"/>
              </a:rPr>
              <a:t>lockt Touristinnen und Touristen an. Bei den bis zu 300 m hohen </a:t>
            </a:r>
            <a:r>
              <a:rPr lang="de-DE" altLang="de-DE" sz="1400" dirty="0">
                <a:latin typeface="Arial" panose="020B0604020202020204" pitchFamily="34" charset="0"/>
              </a:rPr>
              <a:t>Widerhallenden Sanddünen  </a:t>
            </a:r>
            <a:r>
              <a:rPr lang="de-DE" altLang="de-DE" sz="1400" b="0" dirty="0">
                <a:latin typeface="Arial" panose="020B0604020202020204" pitchFamily="34" charset="0"/>
              </a:rPr>
              <a:t>werden</a:t>
            </a:r>
            <a:r>
              <a:rPr lang="de-DE" altLang="de-DE" sz="1400" dirty="0">
                <a:latin typeface="Arial" panose="020B0604020202020204" pitchFamily="34" charset="0"/>
              </a:rPr>
              <a:t> </a:t>
            </a:r>
            <a:r>
              <a:rPr lang="de-DE" altLang="de-DE" sz="1400" b="0" dirty="0">
                <a:latin typeface="Arial" panose="020B0604020202020204" pitchFamily="34" charset="0"/>
              </a:rPr>
              <a:t>Kamelreiten, Sand Boarding und der Verleih von Buggys angeboten. Durch die Menschenmassen kann man das Echo der Dünen meist aber gar nicht mehr hören.</a:t>
            </a:r>
          </a:p>
        </p:txBody>
      </p:sp>
      <p:pic>
        <p:nvPicPr>
          <p:cNvPr id="10243" name="Picture 2" descr="D:\Users\Administrator\China extrs\china\Fotolia_77614623_Subscription_Yearly_L_1.jpg">
            <a:extLst>
              <a:ext uri="{FF2B5EF4-FFF2-40B4-BE49-F238E27FC236}">
                <a16:creationId xmlns:a16="http://schemas.microsoft.com/office/drawing/2014/main" id="{82E62F2B-9B25-3924-1222-3CF7E6D15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 y="839788"/>
            <a:ext cx="7847013"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Gerade Verbindung mit Pfeil 2">
            <a:extLst>
              <a:ext uri="{FF2B5EF4-FFF2-40B4-BE49-F238E27FC236}">
                <a16:creationId xmlns:a16="http://schemas.microsoft.com/office/drawing/2014/main" id="{DB9F8E09-065A-3AFE-9D80-3DB116718960}"/>
              </a:ext>
            </a:extLst>
          </p:cNvPr>
          <p:cNvCxnSpPr/>
          <p:nvPr/>
        </p:nvCxnSpPr>
        <p:spPr>
          <a:xfrm>
            <a:off x="5724525" y="1989138"/>
            <a:ext cx="792163" cy="10080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245" name="Textfeld 3">
            <a:extLst>
              <a:ext uri="{FF2B5EF4-FFF2-40B4-BE49-F238E27FC236}">
                <a16:creationId xmlns:a16="http://schemas.microsoft.com/office/drawing/2014/main" id="{07487305-52A5-1703-C199-2D958168C606}"/>
              </a:ext>
            </a:extLst>
          </p:cNvPr>
          <p:cNvSpPr txBox="1">
            <a:spLocks noChangeArrowheads="1"/>
          </p:cNvSpPr>
          <p:nvPr/>
        </p:nvSpPr>
        <p:spPr bwMode="auto">
          <a:xfrm>
            <a:off x="4284663" y="1557338"/>
            <a:ext cx="2232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Arial" panose="020B0604020202020204" pitchFamily="34" charset="0"/>
              </a:rPr>
              <a:t>Touristenkarawane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EA9F70A0-6B12-D80C-DDF8-1B8554F4322D}"/>
              </a:ext>
            </a:extLst>
          </p:cNvPr>
          <p:cNvSpPr>
            <a:spLocks noGrp="1"/>
          </p:cNvSpPr>
          <p:nvPr>
            <p:ph type="title"/>
          </p:nvPr>
        </p:nvSpPr>
        <p:spPr/>
        <p:txBody>
          <a:bodyPr/>
          <a:lstStyle/>
          <a:p>
            <a:endParaRPr lang="de-AT" altLang="de-DE"/>
          </a:p>
        </p:txBody>
      </p:sp>
      <p:sp>
        <p:nvSpPr>
          <p:cNvPr id="11267" name="Textplatzhalter 3">
            <a:extLst>
              <a:ext uri="{FF2B5EF4-FFF2-40B4-BE49-F238E27FC236}">
                <a16:creationId xmlns:a16="http://schemas.microsoft.com/office/drawing/2014/main" id="{346D3B06-A165-4D48-E602-C1F6144B7328}"/>
              </a:ext>
            </a:extLst>
          </p:cNvPr>
          <p:cNvSpPr>
            <a:spLocks noGrp="1"/>
          </p:cNvSpPr>
          <p:nvPr>
            <p:ph type="body" sz="half" idx="2"/>
          </p:nvPr>
        </p:nvSpPr>
        <p:spPr>
          <a:xfrm>
            <a:off x="755650" y="5805488"/>
            <a:ext cx="7993063" cy="792162"/>
          </a:xfrm>
        </p:spPr>
        <p:txBody>
          <a:bodyPr/>
          <a:lstStyle/>
          <a:p>
            <a:r>
              <a:rPr altLang="de-DE" b="0" dirty="0">
                <a:latin typeface="Arial" panose="020B0604020202020204" pitchFamily="34" charset="0"/>
                <a:cs typeface="Arial" panose="020B0604020202020204" pitchFamily="34" charset="0"/>
              </a:rPr>
              <a:t>Während das Hochland im Norden von Wüstenlandschaften und der Südwesten Chinas vom Himalaja-Gebirge geprägt sind, finden sich im </a:t>
            </a:r>
            <a:r>
              <a:rPr altLang="de-DE" dirty="0">
                <a:latin typeface="Arial" panose="020B0604020202020204" pitchFamily="34" charset="0"/>
                <a:cs typeface="Arial" panose="020B0604020202020204" pitchFamily="34" charset="0"/>
              </a:rPr>
              <a:t>südchinesischen Mittelgebirge </a:t>
            </a:r>
            <a:r>
              <a:rPr altLang="de-DE" b="0" dirty="0">
                <a:latin typeface="Arial" panose="020B0604020202020204" pitchFamily="34" charset="0"/>
                <a:cs typeface="Arial" panose="020B0604020202020204" pitchFamily="34" charset="0"/>
              </a:rPr>
              <a:t>wie auch in den </a:t>
            </a:r>
            <a:r>
              <a:rPr altLang="de-DE" dirty="0">
                <a:latin typeface="Arial" panose="020B0604020202020204" pitchFamily="34" charset="0"/>
                <a:cs typeface="Arial" panose="020B0604020202020204" pitchFamily="34" charset="0"/>
              </a:rPr>
              <a:t>Küstenebenen</a:t>
            </a:r>
            <a:r>
              <a:rPr altLang="de-DE" b="0" dirty="0">
                <a:latin typeface="Arial" panose="020B0604020202020204" pitchFamily="34" charset="0"/>
                <a:cs typeface="Arial" panose="020B0604020202020204" pitchFamily="34" charset="0"/>
              </a:rPr>
              <a:t> fruchtbare Böden. Sie sind für die Landwirtschaft wichtig. </a:t>
            </a:r>
          </a:p>
        </p:txBody>
      </p:sp>
      <p:pic>
        <p:nvPicPr>
          <p:cNvPr id="11268" name="Grafik 4">
            <a:extLst>
              <a:ext uri="{FF2B5EF4-FFF2-40B4-BE49-F238E27FC236}">
                <a16:creationId xmlns:a16="http://schemas.microsoft.com/office/drawing/2014/main" id="{5A60BEC5-0CD3-C58A-DA0F-ED800C7BD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0" y="765175"/>
            <a:ext cx="77057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1444</Words>
  <Application>Microsoft Office PowerPoint</Application>
  <PresentationFormat>Bildschirmpräsentation (4:3)</PresentationFormat>
  <Paragraphs>64</Paragraphs>
  <Slides>26</Slides>
  <Notes>12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26</vt:i4>
      </vt:variant>
    </vt:vector>
  </HeadingPairs>
  <TitlesOfParts>
    <vt:vector size="32"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575</cp:revision>
  <cp:lastPrinted>2017-10-17T13:17:19Z</cp:lastPrinted>
  <dcterms:created xsi:type="dcterms:W3CDTF">2013-10-08T07:58:50Z</dcterms:created>
  <dcterms:modified xsi:type="dcterms:W3CDTF">2026-01-03T14:44:46Z</dcterms:modified>
</cp:coreProperties>
</file>