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3629"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15.07.2026</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Alltagsleben in </a:t>
            </a:r>
            <a:r>
              <a:rPr lang="de-DE" altLang="de-DE" sz="3800">
                <a:solidFill>
                  <a:srgbClr val="333333"/>
                </a:solidFill>
                <a:latin typeface="Calibri" panose="020F0502020204030204" pitchFamily="34" charset="0"/>
              </a:rPr>
              <a:t>der Zwischenkriegszeit</a:t>
            </a:r>
            <a:endParaRPr lang="de-DE" altLang="de-DE" sz="3800" dirty="0">
              <a:solidFill>
                <a:srgbClr val="333333"/>
              </a:solidFill>
              <a:latin typeface="Calibri" panose="020F0502020204030204" pitchFamily="34" charset="0"/>
            </a:endParaRPr>
          </a:p>
        </p:txBody>
      </p:sp>
      <p:sp>
        <p:nvSpPr>
          <p:cNvPr id="3" name="Text Box 10">
            <a:extLst>
              <a:ext uri="{FF2B5EF4-FFF2-40B4-BE49-F238E27FC236}">
                <a16:creationId xmlns:a16="http://schemas.microsoft.com/office/drawing/2014/main" id="{8B180F01-BDBE-C8EB-6A02-B95BA2E8D973}"/>
              </a:ext>
            </a:extLst>
          </p:cNvPr>
          <p:cNvSpPr txBox="1">
            <a:spLocks noChangeArrowheads="1"/>
          </p:cNvSpPr>
          <p:nvPr/>
        </p:nvSpPr>
        <p:spPr bwMode="auto">
          <a:xfrm>
            <a:off x="3247203" y="1465303"/>
            <a:ext cx="14043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Städte</a:t>
            </a:r>
          </a:p>
        </p:txBody>
      </p:sp>
      <p:sp>
        <p:nvSpPr>
          <p:cNvPr id="4" name="Text Box 10">
            <a:extLst>
              <a:ext uri="{FF2B5EF4-FFF2-40B4-BE49-F238E27FC236}">
                <a16:creationId xmlns:a16="http://schemas.microsoft.com/office/drawing/2014/main" id="{0E14977F-69D2-C043-E520-25A03BA7CFEF}"/>
              </a:ext>
            </a:extLst>
          </p:cNvPr>
          <p:cNvSpPr txBox="1">
            <a:spLocks noChangeArrowheads="1"/>
          </p:cNvSpPr>
          <p:nvPr/>
        </p:nvSpPr>
        <p:spPr bwMode="auto">
          <a:xfrm>
            <a:off x="4651571" y="1465303"/>
            <a:ext cx="14043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Dörfer</a:t>
            </a:r>
          </a:p>
        </p:txBody>
      </p:sp>
      <p:sp>
        <p:nvSpPr>
          <p:cNvPr id="5" name="Pfeil nach unten 7">
            <a:extLst>
              <a:ext uri="{FF2B5EF4-FFF2-40B4-BE49-F238E27FC236}">
                <a16:creationId xmlns:a16="http://schemas.microsoft.com/office/drawing/2014/main" id="{56FF5E59-CE98-1A5F-D40E-DBFA1953AF84}"/>
              </a:ext>
            </a:extLst>
          </p:cNvPr>
          <p:cNvSpPr>
            <a:spLocks noChangeArrowheads="1"/>
          </p:cNvSpPr>
          <p:nvPr/>
        </p:nvSpPr>
        <p:spPr bwMode="auto">
          <a:xfrm rot="3596827">
            <a:off x="3494367" y="1845366"/>
            <a:ext cx="405375" cy="889504"/>
          </a:xfrm>
          <a:prstGeom prst="downArrow">
            <a:avLst>
              <a:gd name="adj1" fmla="val 50000"/>
              <a:gd name="adj2" fmla="val 4981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6" name="Pfeil nach unten 7">
            <a:extLst>
              <a:ext uri="{FF2B5EF4-FFF2-40B4-BE49-F238E27FC236}">
                <a16:creationId xmlns:a16="http://schemas.microsoft.com/office/drawing/2014/main" id="{6B82AF26-4DCF-7BAD-173C-1D941C4C4B32}"/>
              </a:ext>
            </a:extLst>
          </p:cNvPr>
          <p:cNvSpPr>
            <a:spLocks noChangeArrowheads="1"/>
          </p:cNvSpPr>
          <p:nvPr/>
        </p:nvSpPr>
        <p:spPr bwMode="auto">
          <a:xfrm rot="18003173" flipH="1">
            <a:off x="5475410" y="1845365"/>
            <a:ext cx="405375" cy="889504"/>
          </a:xfrm>
          <a:prstGeom prst="downArrow">
            <a:avLst>
              <a:gd name="adj1" fmla="val 50000"/>
              <a:gd name="adj2" fmla="val 4981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a:extLst>
              <a:ext uri="{FF2B5EF4-FFF2-40B4-BE49-F238E27FC236}">
                <a16:creationId xmlns:a16="http://schemas.microsoft.com/office/drawing/2014/main" id="{D215BBEF-8686-7537-3AB3-ABD20DB704B9}"/>
              </a:ext>
            </a:extLst>
          </p:cNvPr>
          <p:cNvSpPr txBox="1">
            <a:spLocks noChangeArrowheads="1"/>
          </p:cNvSpPr>
          <p:nvPr/>
        </p:nvSpPr>
        <p:spPr bwMode="auto">
          <a:xfrm>
            <a:off x="367095" y="2096683"/>
            <a:ext cx="317786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große Veränderungen</a:t>
            </a:r>
          </a:p>
        </p:txBody>
      </p:sp>
      <p:sp>
        <p:nvSpPr>
          <p:cNvPr id="8" name="Text Box 10">
            <a:extLst>
              <a:ext uri="{FF2B5EF4-FFF2-40B4-BE49-F238E27FC236}">
                <a16:creationId xmlns:a16="http://schemas.microsoft.com/office/drawing/2014/main" id="{62A701E5-5FE8-C7EE-624F-82DC9C3032D4}"/>
              </a:ext>
            </a:extLst>
          </p:cNvPr>
          <p:cNvSpPr txBox="1">
            <a:spLocks noChangeArrowheads="1"/>
          </p:cNvSpPr>
          <p:nvPr/>
        </p:nvSpPr>
        <p:spPr bwMode="auto">
          <a:xfrm>
            <a:off x="444356" y="3598882"/>
            <a:ext cx="30233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neuer Lebensstil</a:t>
            </a:r>
          </a:p>
        </p:txBody>
      </p:sp>
      <p:sp>
        <p:nvSpPr>
          <p:cNvPr id="9" name="Text Box 10">
            <a:extLst>
              <a:ext uri="{FF2B5EF4-FFF2-40B4-BE49-F238E27FC236}">
                <a16:creationId xmlns:a16="http://schemas.microsoft.com/office/drawing/2014/main" id="{5DBA0C9D-CFA8-EE46-F20D-49C525B64EEE}"/>
              </a:ext>
            </a:extLst>
          </p:cNvPr>
          <p:cNvSpPr txBox="1">
            <a:spLocks noChangeArrowheads="1"/>
          </p:cNvSpPr>
          <p:nvPr/>
        </p:nvSpPr>
        <p:spPr bwMode="auto">
          <a:xfrm>
            <a:off x="-8257" y="3063226"/>
            <a:ext cx="39995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technische Neuerungen</a:t>
            </a:r>
          </a:p>
        </p:txBody>
      </p:sp>
      <p:sp>
        <p:nvSpPr>
          <p:cNvPr id="10" name="Text Box 10">
            <a:extLst>
              <a:ext uri="{FF2B5EF4-FFF2-40B4-BE49-F238E27FC236}">
                <a16:creationId xmlns:a16="http://schemas.microsoft.com/office/drawing/2014/main" id="{BEF124FE-3096-1AC6-5DA9-99DD30DFF5ED}"/>
              </a:ext>
            </a:extLst>
          </p:cNvPr>
          <p:cNvSpPr txBox="1">
            <a:spLocks noChangeArrowheads="1"/>
          </p:cNvSpPr>
          <p:nvPr/>
        </p:nvSpPr>
        <p:spPr bwMode="auto">
          <a:xfrm>
            <a:off x="5792459" y="2091430"/>
            <a:ext cx="317786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kaum Veränderungen</a:t>
            </a:r>
          </a:p>
        </p:txBody>
      </p:sp>
      <p:sp>
        <p:nvSpPr>
          <p:cNvPr id="11" name="Text Box 10">
            <a:extLst>
              <a:ext uri="{FF2B5EF4-FFF2-40B4-BE49-F238E27FC236}">
                <a16:creationId xmlns:a16="http://schemas.microsoft.com/office/drawing/2014/main" id="{341E4E71-64A9-E1F6-0D89-6BEC516C1C84}"/>
              </a:ext>
            </a:extLst>
          </p:cNvPr>
          <p:cNvSpPr txBox="1">
            <a:spLocks noChangeArrowheads="1"/>
          </p:cNvSpPr>
          <p:nvPr/>
        </p:nvSpPr>
        <p:spPr bwMode="auto">
          <a:xfrm>
            <a:off x="6025625" y="3095753"/>
            <a:ext cx="279484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festhalten an Traditionen</a:t>
            </a:r>
          </a:p>
        </p:txBody>
      </p:sp>
      <p:sp>
        <p:nvSpPr>
          <p:cNvPr id="12" name="Text Box 10">
            <a:extLst>
              <a:ext uri="{FF2B5EF4-FFF2-40B4-BE49-F238E27FC236}">
                <a16:creationId xmlns:a16="http://schemas.microsoft.com/office/drawing/2014/main" id="{E78F93AE-CAE0-2AFA-F8C9-6BF5BFE93F83}"/>
              </a:ext>
            </a:extLst>
          </p:cNvPr>
          <p:cNvSpPr txBox="1">
            <a:spLocks noChangeArrowheads="1"/>
          </p:cNvSpPr>
          <p:nvPr/>
        </p:nvSpPr>
        <p:spPr bwMode="auto">
          <a:xfrm>
            <a:off x="2491541" y="4216179"/>
            <a:ext cx="4320059"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neue Sozialgesetzgebung</a:t>
            </a:r>
          </a:p>
        </p:txBody>
      </p:sp>
      <p:sp>
        <p:nvSpPr>
          <p:cNvPr id="13" name="Text Box 10">
            <a:extLst>
              <a:ext uri="{FF2B5EF4-FFF2-40B4-BE49-F238E27FC236}">
                <a16:creationId xmlns:a16="http://schemas.microsoft.com/office/drawing/2014/main" id="{566F26E2-41B6-A079-74A1-96F3BF047BDE}"/>
              </a:ext>
            </a:extLst>
          </p:cNvPr>
          <p:cNvSpPr txBox="1">
            <a:spLocks noChangeArrowheads="1"/>
          </p:cNvSpPr>
          <p:nvPr/>
        </p:nvSpPr>
        <p:spPr bwMode="auto">
          <a:xfrm>
            <a:off x="1170784" y="4648170"/>
            <a:ext cx="31778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rPr>
              <a:t>Urlaubsanspruch</a:t>
            </a:r>
          </a:p>
        </p:txBody>
      </p:sp>
      <p:sp>
        <p:nvSpPr>
          <p:cNvPr id="15" name="Text Box 10">
            <a:extLst>
              <a:ext uri="{FF2B5EF4-FFF2-40B4-BE49-F238E27FC236}">
                <a16:creationId xmlns:a16="http://schemas.microsoft.com/office/drawing/2014/main" id="{99F1A079-656C-8C4A-5DE7-AF95A3FEADB4}"/>
              </a:ext>
            </a:extLst>
          </p:cNvPr>
          <p:cNvSpPr txBox="1">
            <a:spLocks noChangeArrowheads="1"/>
          </p:cNvSpPr>
          <p:nvPr/>
        </p:nvSpPr>
        <p:spPr bwMode="auto">
          <a:xfrm>
            <a:off x="1195348" y="5972462"/>
            <a:ext cx="76971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rPr>
              <a:t>Mehr Rechte für Arbeiter- und Handelskammer</a:t>
            </a:r>
          </a:p>
        </p:txBody>
      </p:sp>
      <p:sp>
        <p:nvSpPr>
          <p:cNvPr id="16" name="Text Box 10">
            <a:extLst>
              <a:ext uri="{FF2B5EF4-FFF2-40B4-BE49-F238E27FC236}">
                <a16:creationId xmlns:a16="http://schemas.microsoft.com/office/drawing/2014/main" id="{43C16EC8-3CFF-CF5E-043A-9CB8BD7AE4D2}"/>
              </a:ext>
            </a:extLst>
          </p:cNvPr>
          <p:cNvSpPr txBox="1">
            <a:spLocks noChangeArrowheads="1"/>
          </p:cNvSpPr>
          <p:nvPr/>
        </p:nvSpPr>
        <p:spPr bwMode="auto">
          <a:xfrm>
            <a:off x="1181477" y="5526611"/>
            <a:ext cx="49611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rPr>
              <a:t>Einführung von Betriebsräten</a:t>
            </a:r>
          </a:p>
        </p:txBody>
      </p:sp>
      <p:sp>
        <p:nvSpPr>
          <p:cNvPr id="17" name="Text Box 10">
            <a:extLst>
              <a:ext uri="{FF2B5EF4-FFF2-40B4-BE49-F238E27FC236}">
                <a16:creationId xmlns:a16="http://schemas.microsoft.com/office/drawing/2014/main" id="{E286FAB5-0EFF-7E74-C3FE-7E90810ED8BC}"/>
              </a:ext>
            </a:extLst>
          </p:cNvPr>
          <p:cNvSpPr txBox="1">
            <a:spLocks noChangeArrowheads="1"/>
          </p:cNvSpPr>
          <p:nvPr/>
        </p:nvSpPr>
        <p:spPr bwMode="auto">
          <a:xfrm>
            <a:off x="1170783" y="5083885"/>
            <a:ext cx="35452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rPr>
              <a:t>Acht-Stunden-Tag</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animBg="1"/>
      <p:bldP spid="7" grpId="0"/>
      <p:bldP spid="8" grpId="0"/>
      <p:bldP spid="9" grpId="0"/>
      <p:bldP spid="10" grpId="0"/>
      <p:bldP spid="11" grpId="0"/>
      <p:bldP spid="12" grpId="0"/>
      <p:bldP spid="13" grpId="0"/>
      <p:bldP spid="15"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„Alltagsleben“ auf den Seiten 12 bis 13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203</Words>
  <Application>Microsoft Office PowerPoint</Application>
  <PresentationFormat>Bildschirmpräsentation (4:3)</PresentationFormat>
  <Paragraphs>32</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63</cp:revision>
  <dcterms:created xsi:type="dcterms:W3CDTF">2011-07-14T19:54:09Z</dcterms:created>
  <dcterms:modified xsi:type="dcterms:W3CDTF">2026-07-15T05:07:19Z</dcterms:modified>
</cp:coreProperties>
</file>