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Staats- und Regierungsformen</a:t>
            </a:r>
          </a:p>
        </p:txBody>
      </p:sp>
      <p:sp>
        <p:nvSpPr>
          <p:cNvPr id="21" name="Text Box 10">
            <a:extLst>
              <a:ext uri="{FF2B5EF4-FFF2-40B4-BE49-F238E27FC236}">
                <a16:creationId xmlns:a16="http://schemas.microsoft.com/office/drawing/2014/main" id="{109F07FA-0BE4-403D-91FC-455BD03AD6DB}"/>
              </a:ext>
            </a:extLst>
          </p:cNvPr>
          <p:cNvSpPr txBox="1">
            <a:spLocks noChangeArrowheads="1"/>
          </p:cNvSpPr>
          <p:nvPr/>
        </p:nvSpPr>
        <p:spPr bwMode="auto">
          <a:xfrm>
            <a:off x="892500" y="1853504"/>
            <a:ext cx="1799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Republik</a:t>
            </a:r>
          </a:p>
        </p:txBody>
      </p:sp>
      <p:sp>
        <p:nvSpPr>
          <p:cNvPr id="27" name="Text Box 10">
            <a:extLst>
              <a:ext uri="{FF2B5EF4-FFF2-40B4-BE49-F238E27FC236}">
                <a16:creationId xmlns:a16="http://schemas.microsoft.com/office/drawing/2014/main" id="{6E7A171C-5471-4B94-988A-63BA5D127CA6}"/>
              </a:ext>
            </a:extLst>
          </p:cNvPr>
          <p:cNvSpPr txBox="1">
            <a:spLocks noChangeArrowheads="1"/>
          </p:cNvSpPr>
          <p:nvPr/>
        </p:nvSpPr>
        <p:spPr bwMode="auto">
          <a:xfrm>
            <a:off x="692559" y="2555452"/>
            <a:ext cx="219948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Demokratische Republik</a:t>
            </a:r>
          </a:p>
        </p:txBody>
      </p:sp>
      <p:sp>
        <p:nvSpPr>
          <p:cNvPr id="29" name="Text Box 10">
            <a:extLst>
              <a:ext uri="{FF2B5EF4-FFF2-40B4-BE49-F238E27FC236}">
                <a16:creationId xmlns:a16="http://schemas.microsoft.com/office/drawing/2014/main" id="{59D3C6BB-D11A-4AB3-8E14-B4750379858B}"/>
              </a:ext>
            </a:extLst>
          </p:cNvPr>
          <p:cNvSpPr txBox="1">
            <a:spLocks noChangeArrowheads="1"/>
          </p:cNvSpPr>
          <p:nvPr/>
        </p:nvSpPr>
        <p:spPr bwMode="auto">
          <a:xfrm>
            <a:off x="3474244" y="1853504"/>
            <a:ext cx="230621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Monarchie</a:t>
            </a:r>
          </a:p>
        </p:txBody>
      </p:sp>
      <p:sp>
        <p:nvSpPr>
          <p:cNvPr id="30" name="Text Box 10">
            <a:extLst>
              <a:ext uri="{FF2B5EF4-FFF2-40B4-BE49-F238E27FC236}">
                <a16:creationId xmlns:a16="http://schemas.microsoft.com/office/drawing/2014/main" id="{3D3BDEB0-618E-4EFE-95C1-A24569C52862}"/>
              </a:ext>
            </a:extLst>
          </p:cNvPr>
          <p:cNvSpPr txBox="1">
            <a:spLocks noChangeArrowheads="1"/>
          </p:cNvSpPr>
          <p:nvPr/>
        </p:nvSpPr>
        <p:spPr bwMode="auto">
          <a:xfrm>
            <a:off x="732774" y="3813753"/>
            <a:ext cx="21190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Präsidentielle Republik</a:t>
            </a:r>
          </a:p>
        </p:txBody>
      </p:sp>
      <p:sp>
        <p:nvSpPr>
          <p:cNvPr id="32" name="Text Box 10">
            <a:extLst>
              <a:ext uri="{FF2B5EF4-FFF2-40B4-BE49-F238E27FC236}">
                <a16:creationId xmlns:a16="http://schemas.microsoft.com/office/drawing/2014/main" id="{9469FCFE-273F-4C52-AF4E-991AA9DF18E6}"/>
              </a:ext>
            </a:extLst>
          </p:cNvPr>
          <p:cNvSpPr txBox="1">
            <a:spLocks noChangeArrowheads="1"/>
          </p:cNvSpPr>
          <p:nvPr/>
        </p:nvSpPr>
        <p:spPr bwMode="auto">
          <a:xfrm>
            <a:off x="6342869" y="1848968"/>
            <a:ext cx="22390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Diktatur</a:t>
            </a:r>
          </a:p>
        </p:txBody>
      </p:sp>
      <p:sp>
        <p:nvSpPr>
          <p:cNvPr id="15" name="Text Box 10">
            <a:extLst>
              <a:ext uri="{FF2B5EF4-FFF2-40B4-BE49-F238E27FC236}">
                <a16:creationId xmlns:a16="http://schemas.microsoft.com/office/drawing/2014/main" id="{8D363991-2554-468A-99C5-7199BAD7C0EC}"/>
              </a:ext>
            </a:extLst>
          </p:cNvPr>
          <p:cNvSpPr txBox="1">
            <a:spLocks noChangeArrowheads="1"/>
          </p:cNvSpPr>
          <p:nvPr/>
        </p:nvSpPr>
        <p:spPr bwMode="auto">
          <a:xfrm>
            <a:off x="3621193" y="2558901"/>
            <a:ext cx="219948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Absolute Monarchie</a:t>
            </a:r>
          </a:p>
        </p:txBody>
      </p:sp>
      <p:sp>
        <p:nvSpPr>
          <p:cNvPr id="16" name="Text Box 10">
            <a:extLst>
              <a:ext uri="{FF2B5EF4-FFF2-40B4-BE49-F238E27FC236}">
                <a16:creationId xmlns:a16="http://schemas.microsoft.com/office/drawing/2014/main" id="{64F162D6-91CA-402C-BCCE-67033257E434}"/>
              </a:ext>
            </a:extLst>
          </p:cNvPr>
          <p:cNvSpPr txBox="1">
            <a:spLocks noChangeArrowheads="1"/>
          </p:cNvSpPr>
          <p:nvPr/>
        </p:nvSpPr>
        <p:spPr bwMode="auto">
          <a:xfrm>
            <a:off x="3550984" y="3813753"/>
            <a:ext cx="233989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Konstitutionelle Monarchie</a:t>
            </a:r>
          </a:p>
        </p:txBody>
      </p:sp>
      <p:sp>
        <p:nvSpPr>
          <p:cNvPr id="17" name="Text Box 10">
            <a:extLst>
              <a:ext uri="{FF2B5EF4-FFF2-40B4-BE49-F238E27FC236}">
                <a16:creationId xmlns:a16="http://schemas.microsoft.com/office/drawing/2014/main" id="{F2F8D5F6-8423-4AD1-A38B-33FD14954F56}"/>
              </a:ext>
            </a:extLst>
          </p:cNvPr>
          <p:cNvSpPr txBox="1">
            <a:spLocks noChangeArrowheads="1"/>
          </p:cNvSpPr>
          <p:nvPr/>
        </p:nvSpPr>
        <p:spPr bwMode="auto">
          <a:xfrm>
            <a:off x="3621193" y="5075503"/>
            <a:ext cx="241091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Parlamentarische Monarchie</a:t>
            </a:r>
          </a:p>
        </p:txBody>
      </p:sp>
      <p:sp>
        <p:nvSpPr>
          <p:cNvPr id="18" name="Text Box 10">
            <a:extLst>
              <a:ext uri="{FF2B5EF4-FFF2-40B4-BE49-F238E27FC236}">
                <a16:creationId xmlns:a16="http://schemas.microsoft.com/office/drawing/2014/main" id="{D9371F63-65C3-45A0-88DC-B01EAB7967E4}"/>
              </a:ext>
            </a:extLst>
          </p:cNvPr>
          <p:cNvSpPr txBox="1">
            <a:spLocks noChangeArrowheads="1"/>
          </p:cNvSpPr>
          <p:nvPr/>
        </p:nvSpPr>
        <p:spPr bwMode="auto">
          <a:xfrm>
            <a:off x="6292453" y="2555452"/>
            <a:ext cx="23398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Parteiendiktatur</a:t>
            </a:r>
          </a:p>
        </p:txBody>
      </p:sp>
      <p:sp>
        <p:nvSpPr>
          <p:cNvPr id="19" name="Text Box 10">
            <a:extLst>
              <a:ext uri="{FF2B5EF4-FFF2-40B4-BE49-F238E27FC236}">
                <a16:creationId xmlns:a16="http://schemas.microsoft.com/office/drawing/2014/main" id="{0BD763B0-512A-4CDD-92A8-175598B543FC}"/>
              </a:ext>
            </a:extLst>
          </p:cNvPr>
          <p:cNvSpPr txBox="1">
            <a:spLocks noChangeArrowheads="1"/>
          </p:cNvSpPr>
          <p:nvPr/>
        </p:nvSpPr>
        <p:spPr bwMode="auto">
          <a:xfrm>
            <a:off x="6251962" y="3821738"/>
            <a:ext cx="23398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Militärdiktatur</a:t>
            </a:r>
          </a:p>
        </p:txBody>
      </p:sp>
      <p:sp>
        <p:nvSpPr>
          <p:cNvPr id="20" name="Text Box 10">
            <a:extLst>
              <a:ext uri="{FF2B5EF4-FFF2-40B4-BE49-F238E27FC236}">
                <a16:creationId xmlns:a16="http://schemas.microsoft.com/office/drawing/2014/main" id="{AEBD9938-BD51-41F5-BAD8-866EA5C94DF0}"/>
              </a:ext>
            </a:extLst>
          </p:cNvPr>
          <p:cNvSpPr txBox="1">
            <a:spLocks noChangeArrowheads="1"/>
          </p:cNvSpPr>
          <p:nvPr/>
        </p:nvSpPr>
        <p:spPr bwMode="auto">
          <a:xfrm>
            <a:off x="762768" y="5036803"/>
            <a:ext cx="219948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9999FF"/>
                </a:solidFill>
                <a:latin typeface="Calibri" panose="020F0502020204030204" pitchFamily="34" charset="0"/>
              </a:rPr>
              <a:t>STAATSGEWALT BEIM VOLK</a:t>
            </a:r>
          </a:p>
        </p:txBody>
      </p:sp>
      <p:sp>
        <p:nvSpPr>
          <p:cNvPr id="22" name="Text Box 10">
            <a:extLst>
              <a:ext uri="{FF2B5EF4-FFF2-40B4-BE49-F238E27FC236}">
                <a16:creationId xmlns:a16="http://schemas.microsoft.com/office/drawing/2014/main" id="{EC989487-C272-48DD-97F7-D5BCDA2654C6}"/>
              </a:ext>
            </a:extLst>
          </p:cNvPr>
          <p:cNvSpPr txBox="1">
            <a:spLocks noChangeArrowheads="1"/>
          </p:cNvSpPr>
          <p:nvPr/>
        </p:nvSpPr>
        <p:spPr bwMode="auto">
          <a:xfrm>
            <a:off x="6432869" y="5036803"/>
            <a:ext cx="219948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9999FF"/>
                </a:solidFill>
                <a:latin typeface="Calibri" panose="020F0502020204030204" pitchFamily="34" charset="0"/>
              </a:rPr>
              <a:t>STAATSGEWALT BEI EINZELNEN ODER GRUPPEN</a:t>
            </a:r>
          </a:p>
        </p:txBody>
      </p:sp>
      <p:sp>
        <p:nvSpPr>
          <p:cNvPr id="2" name="Freihandform: Form 1">
            <a:extLst>
              <a:ext uri="{FF2B5EF4-FFF2-40B4-BE49-F238E27FC236}">
                <a16:creationId xmlns:a16="http://schemas.microsoft.com/office/drawing/2014/main" id="{ED52F784-4F42-4214-8B66-B0525EB0F41E}"/>
              </a:ext>
            </a:extLst>
          </p:cNvPr>
          <p:cNvSpPr/>
          <p:nvPr/>
        </p:nvSpPr>
        <p:spPr>
          <a:xfrm>
            <a:off x="2906692" y="2112886"/>
            <a:ext cx="3415752" cy="4310036"/>
          </a:xfrm>
          <a:custGeom>
            <a:avLst/>
            <a:gdLst>
              <a:gd name="connsiteX0" fmla="*/ 153484 w 3415752"/>
              <a:gd name="connsiteY0" fmla="*/ 0 h 4279037"/>
              <a:gd name="connsiteX1" fmla="*/ 331037 w 3415752"/>
              <a:gd name="connsiteY1" fmla="*/ 1393795 h 4279037"/>
              <a:gd name="connsiteX2" fmla="*/ 3091993 w 3415752"/>
              <a:gd name="connsiteY2" fmla="*/ 1740024 h 4279037"/>
              <a:gd name="connsiteX3" fmla="*/ 3251791 w 3415752"/>
              <a:gd name="connsiteY3" fmla="*/ 4279037 h 4279037"/>
            </a:gdLst>
            <a:ahLst/>
            <a:cxnLst>
              <a:cxn ang="0">
                <a:pos x="connsiteX0" y="connsiteY0"/>
              </a:cxn>
              <a:cxn ang="0">
                <a:pos x="connsiteX1" y="connsiteY1"/>
              </a:cxn>
              <a:cxn ang="0">
                <a:pos x="connsiteX2" y="connsiteY2"/>
              </a:cxn>
              <a:cxn ang="0">
                <a:pos x="connsiteX3" y="connsiteY3"/>
              </a:cxn>
            </a:cxnLst>
            <a:rect l="l" t="t" r="r" b="b"/>
            <a:pathLst>
              <a:path w="3415752" h="4279037">
                <a:moveTo>
                  <a:pt x="153484" y="0"/>
                </a:moveTo>
                <a:cubicBezTo>
                  <a:pt x="-2615" y="551895"/>
                  <a:pt x="-158714" y="1103791"/>
                  <a:pt x="331037" y="1393795"/>
                </a:cubicBezTo>
                <a:cubicBezTo>
                  <a:pt x="820788" y="1683799"/>
                  <a:pt x="2605201" y="1259150"/>
                  <a:pt x="3091993" y="1740024"/>
                </a:cubicBezTo>
                <a:cubicBezTo>
                  <a:pt x="3578785" y="2220898"/>
                  <a:pt x="3415288" y="3249967"/>
                  <a:pt x="3251791" y="4279037"/>
                </a:cubicBezTo>
              </a:path>
            </a:pathLst>
          </a:custGeom>
          <a:noFill/>
          <a:ln w="38100">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wipe(up)">
                                      <p:cBhvr>
                                        <p:cTn id="47" dur="1000"/>
                                        <p:tgtEl>
                                          <p:spTgt spid="2"/>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7" grpId="0"/>
      <p:bldP spid="29" grpId="0"/>
      <p:bldP spid="30" grpId="0"/>
      <p:bldP spid="32" grpId="0"/>
      <p:bldP spid="15" grpId="0"/>
      <p:bldP spid="16" grpId="0"/>
      <p:bldP spid="17" grpId="0"/>
      <p:bldP spid="18" grpId="0"/>
      <p:bldP spid="19" grpId="0"/>
      <p:bldP spid="20" grpId="0"/>
      <p:bldP spid="22" grpId="0"/>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„Welche Staats- und Regierungsformen gibt es?“ auf den Seiten 22 bis 23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212</Words>
  <Application>Microsoft Office PowerPoint</Application>
  <PresentationFormat>Bildschirmpräsentation (4:3)</PresentationFormat>
  <Paragraphs>32</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20</cp:revision>
  <dcterms:created xsi:type="dcterms:W3CDTF">2020-01-22T09:57:49Z</dcterms:created>
  <dcterms:modified xsi:type="dcterms:W3CDTF">2020-03-13T13:43:39Z</dcterms:modified>
</cp:coreProperties>
</file>