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3" r:id="rId2"/>
    <p:sldId id="312" r:id="rId3"/>
    <p:sldId id="311" r:id="rId4"/>
    <p:sldId id="313" r:id="rId5"/>
    <p:sldId id="315" r:id="rId6"/>
    <p:sldId id="314" r:id="rId7"/>
    <p:sldId id="294" r:id="rId8"/>
    <p:sldId id="295" r:id="rId9"/>
    <p:sldId id="299" r:id="rId10"/>
    <p:sldId id="298" r:id="rId11"/>
    <p:sldId id="297" r:id="rId12"/>
    <p:sldId id="296" r:id="rId13"/>
    <p:sldId id="302" r:id="rId14"/>
    <p:sldId id="301" r:id="rId15"/>
    <p:sldId id="300" r:id="rId16"/>
    <p:sldId id="305" r:id="rId17"/>
    <p:sldId id="303" r:id="rId18"/>
    <p:sldId id="308" r:id="rId19"/>
    <p:sldId id="304" r:id="rId20"/>
    <p:sldId id="306" r:id="rId21"/>
    <p:sldId id="310" r:id="rId22"/>
    <p:sldId id="309" r:id="rId23"/>
    <p:sldId id="316" r:id="rId24"/>
    <p:sldId id="292" r:id="rId2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70" d="100"/>
          <a:sy n="70" d="100"/>
        </p:scale>
        <p:origin x="60" y="258"/>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DC5600C-A438-45E9-8074-356F0AD93FD0}" type="datetimeFigureOut">
              <a:rPr lang="de-AT"/>
              <a:pPr>
                <a:defRPr/>
              </a:pPr>
              <a:t>09.05.2025</a:t>
            </a:fld>
            <a:endParaRPr lang="de-AT"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5E7AAA-9F2A-409C-8CAB-4B9EFD1C1F80}" type="slidenum">
              <a:rPr lang="de-AT"/>
              <a:pPr>
                <a:defRPr/>
              </a:pPr>
              <a:t>‹Nr.›</a:t>
            </a:fld>
            <a:endParaRPr lang="de-AT" dirty="0"/>
          </a:p>
        </p:txBody>
      </p:sp>
    </p:spTree>
    <p:extLst>
      <p:ext uri="{BB962C8B-B14F-4D97-AF65-F5344CB8AC3E}">
        <p14:creationId xmlns:p14="http://schemas.microsoft.com/office/powerpoint/2010/main" val="4189223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8431571-FA82-4B44-A5AD-84E78252C8B7}" type="datetimeFigureOut">
              <a:rPr lang="de-AT"/>
              <a:pPr>
                <a:defRPr/>
              </a:pPr>
              <a:t>09.05.2025</a:t>
            </a:fld>
            <a:endParaRPr lang="de-AT"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2C710DE-AF24-485F-9BA0-0759605682F9}" type="slidenum">
              <a:rPr lang="de-AT"/>
              <a:pPr>
                <a:defRPr/>
              </a:pPr>
              <a:t>‹Nr.›</a:t>
            </a:fld>
            <a:endParaRPr lang="de-AT" dirty="0"/>
          </a:p>
        </p:txBody>
      </p:sp>
    </p:spTree>
    <p:extLst>
      <p:ext uri="{BB962C8B-B14F-4D97-AF65-F5344CB8AC3E}">
        <p14:creationId xmlns:p14="http://schemas.microsoft.com/office/powerpoint/2010/main" val="5162778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560" y="2348880"/>
            <a:ext cx="8229600" cy="1143000"/>
          </a:xfrm>
        </p:spPr>
        <p:txBody>
          <a:bodyPr/>
          <a:lstStyle/>
          <a:p>
            <a:r>
              <a:rPr lang="de-DE" dirty="0"/>
              <a:t>Titelmasterformat durch Klicken bearbeiten</a:t>
            </a:r>
            <a:endParaRPr lang="de-AT" dirty="0"/>
          </a:p>
        </p:txBody>
      </p:sp>
    </p:spTree>
    <p:extLst>
      <p:ext uri="{BB962C8B-B14F-4D97-AF65-F5344CB8AC3E}">
        <p14:creationId xmlns:p14="http://schemas.microsoft.com/office/powerpoint/2010/main" val="1476447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598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p:cNvSpPr>
            <a:spLocks noGrp="1"/>
          </p:cNvSpPr>
          <p:nvPr>
            <p:ph type="title"/>
          </p:nvPr>
        </p:nvSpPr>
        <p:spPr bwMode="auto">
          <a:xfrm>
            <a:off x="314360" y="3212976"/>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dirty="0"/>
          </a:p>
        </p:txBody>
      </p:sp>
      <p:sp>
        <p:nvSpPr>
          <p:cNvPr id="1028" name="Textplatzhalter 2"/>
          <p:cNvSpPr>
            <a:spLocks noGrp="1"/>
          </p:cNvSpPr>
          <p:nvPr>
            <p:ph type="body" idx="1"/>
          </p:nvPr>
        </p:nvSpPr>
        <p:spPr bwMode="auto">
          <a:xfrm>
            <a:off x="683568" y="5589240"/>
            <a:ext cx="7832576" cy="69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ltLang="de-DE" dirty="0"/>
              <a:t>XXX</a:t>
            </a:r>
          </a:p>
        </p:txBody>
      </p:sp>
      <p:pic>
        <p:nvPicPr>
          <p:cNvPr id="1032" name="Picture 1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2138" y="0"/>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566738"/>
            <a:ext cx="915987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p:cNvPicPr preferRelativeResize="0">
            <a:picLocks noChangeArrowheads="1"/>
          </p:cNvPicPr>
          <p:nvPr/>
        </p:nvPicPr>
        <p:blipFill>
          <a:blip r:embed="rId5"/>
          <a:stretch>
            <a:fillRect/>
          </a:stretch>
        </p:blipFill>
        <p:spPr bwMode="auto">
          <a:xfrm>
            <a:off x="0" y="6602413"/>
            <a:ext cx="9144000" cy="2555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sp>
        <p:nvSpPr>
          <p:cNvPr id="1035" name="Rechteck 21"/>
          <p:cNvSpPr>
            <a:spLocks noChangeArrowheads="1"/>
          </p:cNvSpPr>
          <p:nvPr/>
        </p:nvSpPr>
        <p:spPr bwMode="auto">
          <a:xfrm>
            <a:off x="-15875" y="65166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de-DE" altLang="de-DE" dirty="0">
                <a:solidFill>
                  <a:srgbClr val="333333"/>
                </a:solidFill>
              </a:rPr>
              <a:t> </a:t>
            </a:r>
            <a:r>
              <a:rPr lang="de-DE" altLang="de-DE" sz="1000" dirty="0">
                <a:solidFill>
                  <a:srgbClr val="333333"/>
                </a:solidFill>
                <a:latin typeface="Syntax LT Std" pitchFamily="34" charset="0"/>
              </a:rPr>
              <a:t>© Österreichischer Bundesverlag Schulbuch GmbH &amp; Co. KG, Wien 2025</a:t>
            </a:r>
          </a:p>
        </p:txBody>
      </p:sp>
      <p:pic>
        <p:nvPicPr>
          <p:cNvPr id="1036" name="Picture 13" descr="I:\500-vs_hs\Aushilfen\___Carina\Unterwegs\uw1_schriftzug_weiss.gif"/>
          <p:cNvPicPr>
            <a:picLocks noChangeAspect="1" noChangeArrowheads="1"/>
          </p:cNvPicPr>
          <p:nvPr/>
        </p:nvPicPr>
        <p:blipFill>
          <a:blip r:embed="rId6" cstate="print">
            <a:extLst>
              <a:ext uri="{28A0092B-C50C-407E-A947-70E740481C1C}">
                <a14:useLocalDpi xmlns:a14="http://schemas.microsoft.com/office/drawing/2010/main" val="0"/>
              </a:ext>
            </a:extLst>
          </a:blip>
          <a:srcRect r="17387"/>
          <a:stretch>
            <a:fillRect/>
          </a:stretch>
        </p:blipFill>
        <p:spPr bwMode="auto">
          <a:xfrm>
            <a:off x="250825" y="77788"/>
            <a:ext cx="1606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feld 1"/>
          <p:cNvSpPr txBox="1">
            <a:spLocks noChangeArrowheads="1"/>
          </p:cNvSpPr>
          <p:nvPr userDrawn="1"/>
        </p:nvSpPr>
        <p:spPr bwMode="auto">
          <a:xfrm>
            <a:off x="1835150" y="-128588"/>
            <a:ext cx="496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AT" altLang="de-DE" sz="4800" b="1" dirty="0">
                <a:solidFill>
                  <a:schemeClr val="bg1"/>
                </a:solidFill>
                <a:latin typeface="+mj-lt"/>
              </a:rPr>
              <a:t>3</a:t>
            </a:r>
          </a:p>
        </p:txBody>
      </p:sp>
    </p:spTree>
  </p:cSld>
  <p:clrMap bg1="lt1" tx1="dk1" bg2="lt2" tx2="dk2" accent1="accent1" accent2="accent2" accent3="accent3" accent4="accent4" accent5="accent5" accent6="accent6" hlink="hlink" folHlink="folHlink"/>
  <p:sldLayoutIdLst>
    <p:sldLayoutId id="2147484069" r:id="rId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0" indent="0" algn="l" rtl="0" eaLnBrk="0" fontAlgn="base" hangingPunct="0">
        <a:spcBef>
          <a:spcPct val="20000"/>
        </a:spcBef>
        <a:spcAft>
          <a:spcPct val="0"/>
        </a:spcAft>
        <a:buFontTx/>
        <a:buNone/>
        <a:defRPr lang="de-AT" sz="1400" b="0" kern="1200" dirty="0">
          <a:solidFill>
            <a:srgbClr val="333333"/>
          </a:solidFill>
          <a:latin typeface="Arial" panose="020B0604020202020204" pitchFamily="34" charset="0"/>
          <a:ea typeface="+mj-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259632" y="2632557"/>
            <a:ext cx="6768752" cy="1846659"/>
          </a:xfrm>
        </p:spPr>
        <p:txBody>
          <a:bodyPr/>
          <a:lstStyle/>
          <a:p>
            <a:r>
              <a:rPr lang="de-AT" dirty="0"/>
              <a:t>Tourismus und Arbeiten – Beispiel: Vorland im Osten und im Südosten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9928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Nationalpark: Informationstafeln und Besucherleitsystem</a:t>
            </a:r>
          </a:p>
          <a:p>
            <a:pPr eaLnBrk="1" hangingPunct="1">
              <a:spcBef>
                <a:spcPct val="0"/>
              </a:spcBef>
              <a:buClrTx/>
              <a:buFontTx/>
              <a:buNone/>
            </a:pPr>
            <a:r>
              <a:rPr lang="de-AT" altLang="de-DE" sz="1400" dirty="0">
                <a:latin typeface="Arial" charset="0"/>
              </a:rPr>
              <a:t>Die meisten Gebiete des Nationalparks dürfen von Menschen betreten werden. Es gibt jedoch ein eigenes Wegenetz, bestimmte Verhaltensregeln und Infotafeln für die Besucherinnen und Besucher.</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2825" b="11451"/>
          <a:stretch/>
        </p:blipFill>
        <p:spPr>
          <a:xfrm>
            <a:off x="611560" y="1041663"/>
            <a:ext cx="7963470" cy="4331554"/>
          </a:xfrm>
          <a:prstGeom prst="rect">
            <a:avLst/>
          </a:prstGeom>
        </p:spPr>
      </p:pic>
    </p:spTree>
    <p:extLst>
      <p:ext uri="{BB962C8B-B14F-4D97-AF65-F5344CB8AC3E}">
        <p14:creationId xmlns:p14="http://schemas.microsoft.com/office/powerpoint/2010/main" val="86543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9928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Lacken im Nationalpark Neusiedler See - Seewinkel</a:t>
            </a:r>
          </a:p>
          <a:p>
            <a:pPr eaLnBrk="1" hangingPunct="1">
              <a:spcBef>
                <a:spcPct val="0"/>
              </a:spcBef>
              <a:buClrTx/>
              <a:buFontTx/>
              <a:buNone/>
            </a:pPr>
            <a:r>
              <a:rPr lang="de-AT" altLang="de-DE" sz="1400" dirty="0">
                <a:latin typeface="Arial" charset="0"/>
              </a:rPr>
              <a:t>Die kleinen Seen im Nationalpark werden Lacken genannt. Auch sie sind wichtige Rückzugsgebiete von Vögeln. Diese bleiben entweder das gesamte Jahr hier oder nur auf der Durchreise nach Süden.</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5094" b="34729"/>
          <a:stretch/>
        </p:blipFill>
        <p:spPr>
          <a:xfrm>
            <a:off x="685718" y="1196752"/>
            <a:ext cx="7889312" cy="4176464"/>
          </a:xfrm>
          <a:prstGeom prst="rect">
            <a:avLst/>
          </a:prstGeom>
        </p:spPr>
      </p:pic>
    </p:spTree>
    <p:extLst>
      <p:ext uri="{BB962C8B-B14F-4D97-AF65-F5344CB8AC3E}">
        <p14:creationId xmlns:p14="http://schemas.microsoft.com/office/powerpoint/2010/main" val="422768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Tiefster Punkt Österreichs</a:t>
            </a:r>
          </a:p>
          <a:p>
            <a:pPr eaLnBrk="1" hangingPunct="1">
              <a:spcBef>
                <a:spcPct val="0"/>
              </a:spcBef>
              <a:buClrTx/>
              <a:buFontTx/>
              <a:buNone/>
            </a:pPr>
            <a:r>
              <a:rPr lang="de-DE" altLang="de-DE" sz="1400" dirty="0">
                <a:latin typeface="Arial" charset="0"/>
              </a:rPr>
              <a:t>Bei Apetlon im Vorland im Osten befindet sich der tiefste gemessene Punkt Österreichs. Die Landschaft ist hier eben und daher landwirtschaftlich besonders leicht mit Maschinen nutzbar.</a:t>
            </a:r>
          </a:p>
        </p:txBody>
      </p:sp>
      <p:pic>
        <p:nvPicPr>
          <p:cNvPr id="2" name="Grafik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1560" y="1196753"/>
            <a:ext cx="7560840" cy="4213234"/>
          </a:xfrm>
          <a:prstGeom prst="rect">
            <a:avLst/>
          </a:prstGeom>
        </p:spPr>
      </p:pic>
    </p:spTree>
    <p:extLst>
      <p:ext uri="{BB962C8B-B14F-4D97-AF65-F5344CB8AC3E}">
        <p14:creationId xmlns:p14="http://schemas.microsoft.com/office/powerpoint/2010/main" val="4160165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Windpark im Vorland im Osten: Klimaschutz oder Landschaftsschutz?</a:t>
            </a:r>
          </a:p>
          <a:p>
            <a:pPr eaLnBrk="1" hangingPunct="1">
              <a:spcBef>
                <a:spcPct val="0"/>
              </a:spcBef>
              <a:buClrTx/>
              <a:buFontTx/>
              <a:buNone/>
            </a:pPr>
            <a:r>
              <a:rPr lang="de-AT" altLang="de-DE" sz="1400" dirty="0">
                <a:latin typeface="Arial" charset="0"/>
              </a:rPr>
              <a:t>Aufgrund der Lage und der ebenen Landschaft sind die Winde hier für die Windenergie nutzbar. Erneuerbare Energie ist zwar gut für das Klima, doch vielen Menschen gefallen die Windräder nicht. </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5594" b="8224"/>
          <a:stretch/>
        </p:blipFill>
        <p:spPr>
          <a:xfrm>
            <a:off x="683568" y="1041945"/>
            <a:ext cx="7812360" cy="4476585"/>
          </a:xfrm>
          <a:prstGeom prst="rect">
            <a:avLst/>
          </a:prstGeom>
        </p:spPr>
      </p:pic>
    </p:spTree>
    <p:extLst>
      <p:ext uri="{BB962C8B-B14F-4D97-AF65-F5344CB8AC3E}">
        <p14:creationId xmlns:p14="http://schemas.microsoft.com/office/powerpoint/2010/main" val="18289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Therme Lutzmannsburg</a:t>
            </a:r>
          </a:p>
          <a:p>
            <a:pPr eaLnBrk="1" hangingPunct="1">
              <a:spcBef>
                <a:spcPct val="0"/>
              </a:spcBef>
              <a:buClrTx/>
              <a:buFontTx/>
              <a:buNone/>
            </a:pPr>
            <a:r>
              <a:rPr lang="de-AT" altLang="de-DE" sz="1400" dirty="0">
                <a:latin typeface="Arial" charset="0"/>
              </a:rPr>
              <a:t>In den Vorländern im Osten und Südosten gibt es viele Thermalbäder. Thermalquellen werden auf diese Weise für den Tourismus genutzt. Damit werden Arbeitsplätze geschaffen.</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t="11654" b="15514"/>
          <a:stretch/>
        </p:blipFill>
        <p:spPr>
          <a:xfrm>
            <a:off x="667583" y="1191808"/>
            <a:ext cx="7786851" cy="4253416"/>
          </a:xfrm>
          <a:prstGeom prst="rect">
            <a:avLst/>
          </a:prstGeom>
        </p:spPr>
      </p:pic>
    </p:spTree>
    <p:extLst>
      <p:ext uri="{BB962C8B-B14F-4D97-AF65-F5344CB8AC3E}">
        <p14:creationId xmlns:p14="http://schemas.microsoft.com/office/powerpoint/2010/main" val="3143060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539552" y="5661248"/>
            <a:ext cx="763284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Vorland im Südosten – oststeirisches Hügelland </a:t>
            </a:r>
          </a:p>
          <a:p>
            <a:pPr eaLnBrk="1" hangingPunct="1">
              <a:spcBef>
                <a:spcPct val="0"/>
              </a:spcBef>
              <a:buClrTx/>
              <a:buFontTx/>
              <a:buNone/>
            </a:pPr>
            <a:r>
              <a:rPr lang="de-DE" altLang="de-DE" sz="1400" dirty="0">
                <a:latin typeface="Arial" charset="0"/>
              </a:rPr>
              <a:t>Das milde Klima und die fruchtbaren Böden begünstigen den Obstbau. Zum Schutz vor Hagel sind die Obstplantagen oft mit Netzen gesichert. </a:t>
            </a:r>
          </a:p>
        </p:txBody>
      </p:sp>
      <p:pic>
        <p:nvPicPr>
          <p:cNvPr id="7" name="Grafik 6">
            <a:extLst>
              <a:ext uri="{FF2B5EF4-FFF2-40B4-BE49-F238E27FC236}">
                <a16:creationId xmlns:a16="http://schemas.microsoft.com/office/drawing/2014/main" id="{9AB9817D-D1D1-EB1B-D448-B49F658F7010}"/>
              </a:ext>
            </a:extLst>
          </p:cNvPr>
          <p:cNvPicPr>
            <a:picLocks noChangeAspect="1"/>
          </p:cNvPicPr>
          <p:nvPr/>
        </p:nvPicPr>
        <p:blipFill>
          <a:blip r:embed="rId2">
            <a:extLst>
              <a:ext uri="{28A0092B-C50C-407E-A947-70E740481C1C}">
                <a14:useLocalDpi xmlns:a14="http://schemas.microsoft.com/office/drawing/2010/main" val="0"/>
              </a:ext>
            </a:extLst>
          </a:blip>
          <a:srcRect b="6842"/>
          <a:stretch/>
        </p:blipFill>
        <p:spPr>
          <a:xfrm>
            <a:off x="529280" y="836712"/>
            <a:ext cx="7536429" cy="4680520"/>
          </a:xfrm>
          <a:prstGeom prst="rect">
            <a:avLst/>
          </a:prstGeom>
        </p:spPr>
      </p:pic>
    </p:spTree>
    <p:extLst>
      <p:ext uri="{BB962C8B-B14F-4D97-AF65-F5344CB8AC3E}">
        <p14:creationId xmlns:p14="http://schemas.microsoft.com/office/powerpoint/2010/main" val="300876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pPr>
            <a:r>
              <a:rPr lang="de-AT" altLang="de-DE" sz="1400" b="1" dirty="0">
                <a:latin typeface="Arial" charset="0"/>
              </a:rPr>
              <a:t>Die Riegersburg auf einem ehemaligen Vulkan </a:t>
            </a:r>
            <a:endParaRPr lang="de-AT" altLang="de-DE" sz="1400" b="1" dirty="0">
              <a:solidFill>
                <a:srgbClr val="FF0000"/>
              </a:solidFill>
              <a:latin typeface="Arial" charset="0"/>
            </a:endParaRPr>
          </a:p>
          <a:p>
            <a:pPr eaLnBrk="1" hangingPunct="1">
              <a:spcBef>
                <a:spcPct val="0"/>
              </a:spcBef>
              <a:buClrTx/>
            </a:pPr>
            <a:r>
              <a:rPr lang="de-AT" altLang="de-DE" sz="1400" dirty="0">
                <a:latin typeface="Arial" charset="0"/>
              </a:rPr>
              <a:t>Auch in Österreich gab es Vulkane, die aber längst erloschen sind. Die Riegersburg im oststeirischen Hügelland wurde auf einem ehemaligen Vulkankegel erbaut.</a:t>
            </a:r>
            <a:endParaRPr lang="de-DE" altLang="de-DE" sz="1400" dirty="0">
              <a:latin typeface="Arial" charset="0"/>
            </a:endParaRPr>
          </a:p>
        </p:txBody>
      </p:sp>
      <p:pic>
        <p:nvPicPr>
          <p:cNvPr id="11" name="Grafik 10">
            <a:extLst>
              <a:ext uri="{FF2B5EF4-FFF2-40B4-BE49-F238E27FC236}">
                <a16:creationId xmlns:a16="http://schemas.microsoft.com/office/drawing/2014/main" id="{A5EEF652-05A7-6B99-2173-C2638D8F0E7B}"/>
              </a:ext>
            </a:extLst>
          </p:cNvPr>
          <p:cNvPicPr>
            <a:picLocks noChangeAspect="1"/>
          </p:cNvPicPr>
          <p:nvPr/>
        </p:nvPicPr>
        <p:blipFill>
          <a:blip r:embed="rId2">
            <a:extLst>
              <a:ext uri="{28A0092B-C50C-407E-A947-70E740481C1C}">
                <a14:useLocalDpi xmlns:a14="http://schemas.microsoft.com/office/drawing/2010/main" val="0"/>
              </a:ext>
            </a:extLst>
          </a:blip>
          <a:srcRect t="10937"/>
          <a:stretch/>
        </p:blipFill>
        <p:spPr>
          <a:xfrm>
            <a:off x="683568" y="1034734"/>
            <a:ext cx="7488832" cy="4446494"/>
          </a:xfrm>
          <a:prstGeom prst="rect">
            <a:avLst/>
          </a:prstGeom>
        </p:spPr>
      </p:pic>
    </p:spTree>
    <p:extLst>
      <p:ext uri="{BB962C8B-B14F-4D97-AF65-F5344CB8AC3E}">
        <p14:creationId xmlns:p14="http://schemas.microsoft.com/office/powerpoint/2010/main" val="263761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Maisernte im Vorland im Südosten</a:t>
            </a:r>
          </a:p>
          <a:p>
            <a:pPr eaLnBrk="1" hangingPunct="1">
              <a:spcBef>
                <a:spcPct val="0"/>
              </a:spcBef>
              <a:buClrTx/>
              <a:buFontTx/>
              <a:buNone/>
            </a:pPr>
            <a:r>
              <a:rPr lang="de-DE" altLang="de-DE" sz="1400" dirty="0">
                <a:latin typeface="Arial" charset="0"/>
              </a:rPr>
              <a:t>Hier wird intensive und mechanisierte Landwirtschaft betrieben. Der geerntete Mais wird entweder in der Schweinemast verfüttert oder in der Lebensmittelindustrie weiter verarbeitet. </a:t>
            </a:r>
          </a:p>
        </p:txBody>
      </p:sp>
      <p:pic>
        <p:nvPicPr>
          <p:cNvPr id="3" name="Grafik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16019"/>
          <a:stretch/>
        </p:blipFill>
        <p:spPr>
          <a:xfrm>
            <a:off x="683568" y="1195079"/>
            <a:ext cx="7704856" cy="4331078"/>
          </a:xfrm>
          <a:prstGeom prst="rect">
            <a:avLst/>
          </a:prstGeom>
        </p:spPr>
      </p:pic>
    </p:spTree>
    <p:extLst>
      <p:ext uri="{BB962C8B-B14F-4D97-AF65-F5344CB8AC3E}">
        <p14:creationId xmlns:p14="http://schemas.microsoft.com/office/powerpoint/2010/main" val="33418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Ölpresse</a:t>
            </a:r>
            <a:endParaRPr lang="de-DE" altLang="de-DE" sz="1400" b="1" dirty="0">
              <a:latin typeface="Arial" charset="0"/>
            </a:endParaRPr>
          </a:p>
          <a:p>
            <a:pPr eaLnBrk="1" hangingPunct="1">
              <a:spcBef>
                <a:spcPct val="0"/>
              </a:spcBef>
              <a:buClrTx/>
              <a:buFontTx/>
              <a:buNone/>
            </a:pPr>
            <a:r>
              <a:rPr lang="de-AT" altLang="de-DE" sz="1400" dirty="0">
                <a:latin typeface="Arial" charset="0"/>
              </a:rPr>
              <a:t>Das Vorland im Südosten ist auch für den Kürbisanbau bekannt. Die getrockneten, gerösteten Kürbiskerne werden gepresst. So wird das wertvolle Kürbiskernöl gewonnen.</a:t>
            </a: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018" b="8910"/>
          <a:stretch/>
        </p:blipFill>
        <p:spPr>
          <a:xfrm>
            <a:off x="642657" y="1196752"/>
            <a:ext cx="7745767" cy="4248472"/>
          </a:xfrm>
          <a:prstGeom prst="rect">
            <a:avLst/>
          </a:prstGeom>
        </p:spPr>
      </p:pic>
    </p:spTree>
    <p:extLst>
      <p:ext uri="{BB962C8B-B14F-4D97-AF65-F5344CB8AC3E}">
        <p14:creationId xmlns:p14="http://schemas.microsoft.com/office/powerpoint/2010/main" val="298503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Kapelle St. Veit in Altenmarkt bei Eibiswald</a:t>
            </a:r>
          </a:p>
          <a:p>
            <a:pPr eaLnBrk="1" hangingPunct="1">
              <a:spcBef>
                <a:spcPct val="0"/>
              </a:spcBef>
              <a:buClrTx/>
              <a:buFontTx/>
              <a:buNone/>
            </a:pPr>
            <a:r>
              <a:rPr lang="de-AT" altLang="de-DE" sz="1400" dirty="0">
                <a:latin typeface="Arial" charset="0"/>
              </a:rPr>
              <a:t>Im Vorland im Südosten befinden sich viele wertvolle historische und kulturelle Sehenswürdigkeiten; so wie diese jahrhundertealte Kapelle. </a:t>
            </a:r>
            <a:endParaRPr lang="de-DE" altLang="de-DE" sz="1400" dirty="0">
              <a:latin typeface="Arial" charset="0"/>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b="20579"/>
          <a:stretch/>
        </p:blipFill>
        <p:spPr>
          <a:xfrm>
            <a:off x="683568" y="980728"/>
            <a:ext cx="3814986" cy="4553380"/>
          </a:xfrm>
          <a:prstGeom prst="rect">
            <a:avLst/>
          </a:prstGeom>
        </p:spPr>
      </p:pic>
      <p:pic>
        <p:nvPicPr>
          <p:cNvPr id="3" name="Grafik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391" b="11518"/>
          <a:stretch/>
        </p:blipFill>
        <p:spPr>
          <a:xfrm>
            <a:off x="4716016" y="980729"/>
            <a:ext cx="3646447" cy="4553379"/>
          </a:xfrm>
          <a:prstGeom prst="rect">
            <a:avLst/>
          </a:prstGeom>
        </p:spPr>
      </p:pic>
    </p:spTree>
    <p:extLst>
      <p:ext uri="{BB962C8B-B14F-4D97-AF65-F5344CB8AC3E}">
        <p14:creationId xmlns:p14="http://schemas.microsoft.com/office/powerpoint/2010/main" val="316524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xxx-transfer\SWA\Bildergalerien unterwegs\VL Osten Suedosten\00013_Neusiedlersee St MArgareten\IMG_16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53" t="7340"/>
          <a:stretch/>
        </p:blipFill>
        <p:spPr bwMode="auto">
          <a:xfrm>
            <a:off x="617694" y="1052736"/>
            <a:ext cx="7986754" cy="4375955"/>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18834" y="5589240"/>
            <a:ext cx="8129630" cy="738664"/>
          </a:xfrm>
          <a:prstGeom prst="rect">
            <a:avLst/>
          </a:prstGeom>
        </p:spPr>
        <p:txBody>
          <a:bodyPr wrap="square">
            <a:spAutoFit/>
          </a:bodyPr>
          <a:lstStyle/>
          <a:p>
            <a:r>
              <a:rPr lang="de-AT" altLang="de-DE" sz="1400" b="1" dirty="0">
                <a:latin typeface="Arial" charset="0"/>
              </a:rPr>
              <a:t>Das Vorland im Osten</a:t>
            </a:r>
            <a:endParaRPr lang="de-AT" altLang="de-DE" sz="1400" b="1" dirty="0">
              <a:latin typeface="Arial"/>
              <a:cs typeface="Arial"/>
            </a:endParaRPr>
          </a:p>
          <a:p>
            <a:r>
              <a:rPr lang="de-AT" altLang="de-DE" sz="1400" dirty="0">
                <a:latin typeface="Arial" charset="0"/>
              </a:rPr>
              <a:t>Das Vorland im Osten wird durch das Leithagebirge vom Wiener Becken getrennt. Am Fuße des Leithagebirges liegt die Landeshauptstadt des Burgenlandes, Eisenstadt. </a:t>
            </a:r>
            <a:endParaRPr lang="de-DE" altLang="de-DE" sz="1400" dirty="0">
              <a:latin typeface="Arial" charset="0"/>
            </a:endParaRPr>
          </a:p>
        </p:txBody>
      </p:sp>
      <p:sp>
        <p:nvSpPr>
          <p:cNvPr id="8" name="Textfeld 7"/>
          <p:cNvSpPr txBox="1"/>
          <p:nvPr/>
        </p:nvSpPr>
        <p:spPr>
          <a:xfrm>
            <a:off x="5352628" y="1637433"/>
            <a:ext cx="1800200" cy="400110"/>
          </a:xfrm>
          <a:prstGeom prst="rect">
            <a:avLst/>
          </a:prstGeom>
          <a:noFill/>
        </p:spPr>
        <p:txBody>
          <a:bodyPr wrap="square" rtlCol="0">
            <a:spAutoFit/>
          </a:bodyPr>
          <a:lstStyle/>
          <a:p>
            <a:r>
              <a:rPr lang="de-AT" sz="2000" b="1" dirty="0">
                <a:solidFill>
                  <a:schemeClr val="bg1"/>
                </a:solidFill>
              </a:rPr>
              <a:t>Leithagebirge</a:t>
            </a:r>
          </a:p>
        </p:txBody>
      </p:sp>
      <p:sp>
        <p:nvSpPr>
          <p:cNvPr id="9" name="Textfeld 8"/>
          <p:cNvSpPr txBox="1"/>
          <p:nvPr/>
        </p:nvSpPr>
        <p:spPr>
          <a:xfrm>
            <a:off x="2843808" y="1637433"/>
            <a:ext cx="1296144" cy="400110"/>
          </a:xfrm>
          <a:prstGeom prst="rect">
            <a:avLst/>
          </a:prstGeom>
          <a:noFill/>
        </p:spPr>
        <p:txBody>
          <a:bodyPr wrap="square" rtlCol="0">
            <a:spAutoFit/>
          </a:bodyPr>
          <a:lstStyle/>
          <a:p>
            <a:r>
              <a:rPr lang="de-AT" sz="2000" b="1" dirty="0">
                <a:solidFill>
                  <a:schemeClr val="bg1"/>
                </a:solidFill>
              </a:rPr>
              <a:t>Eisenstadt</a:t>
            </a:r>
          </a:p>
        </p:txBody>
      </p:sp>
      <p:cxnSp>
        <p:nvCxnSpPr>
          <p:cNvPr id="5" name="Gerade Verbindung mit Pfeil 4"/>
          <p:cNvCxnSpPr/>
          <p:nvPr/>
        </p:nvCxnSpPr>
        <p:spPr>
          <a:xfrm>
            <a:off x="3491880" y="2037543"/>
            <a:ext cx="0" cy="131944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940152" y="2028910"/>
            <a:ext cx="0" cy="12118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0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Riedellandschaft im Vorland im Südosten</a:t>
            </a:r>
          </a:p>
          <a:p>
            <a:pPr eaLnBrk="1" hangingPunct="1">
              <a:spcBef>
                <a:spcPct val="0"/>
              </a:spcBef>
              <a:buClrTx/>
              <a:buFontTx/>
              <a:buNone/>
            </a:pPr>
            <a:r>
              <a:rPr lang="de-DE" altLang="de-DE" sz="1400" dirty="0">
                <a:latin typeface="Arial" charset="0"/>
              </a:rPr>
              <a:t>Langgestreckte Hügel bilden das Riedelland in der Südweststeiermark. Dieses eignet sich hervorragend für den Weinbau. Der Weinbau ist ein wichtiger Wirtschaftsfaktor in dieser Region.</a:t>
            </a: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15304" r="14782" b="19072"/>
          <a:stretch/>
        </p:blipFill>
        <p:spPr>
          <a:xfrm>
            <a:off x="702676" y="1065231"/>
            <a:ext cx="7792278" cy="4500438"/>
          </a:xfrm>
          <a:prstGeom prst="rect">
            <a:avLst/>
          </a:prstGeom>
        </p:spPr>
      </p:pic>
    </p:spTree>
    <p:extLst>
      <p:ext uri="{BB962C8B-B14F-4D97-AF65-F5344CB8AC3E}">
        <p14:creationId xmlns:p14="http://schemas.microsoft.com/office/powerpoint/2010/main" val="130423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31677" y="5517232"/>
            <a:ext cx="7943353"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Hügelland an der Grenze zu Slowenien</a:t>
            </a:r>
          </a:p>
          <a:p>
            <a:pPr eaLnBrk="1" hangingPunct="1">
              <a:spcBef>
                <a:spcPct val="0"/>
              </a:spcBef>
              <a:buClrTx/>
              <a:buFontTx/>
              <a:buNone/>
            </a:pPr>
            <a:r>
              <a:rPr lang="de-AT" altLang="de-DE" sz="1400" dirty="0">
                <a:latin typeface="Arial" charset="0"/>
              </a:rPr>
              <a:t>Dieses Gebiet war vor einigen Jahrzehnten durch die Lage an der Grenze zum ehemaligen Jugoslawien strukturschwach. Mit der Unabhängigkeit Sloweniens, Marketing und Qualität haben viele engagierte Menschen eine beliebte Region für den Tourismus gestaltet. </a:t>
            </a:r>
            <a:endParaRPr lang="de-DE" altLang="de-DE" sz="1400" dirty="0">
              <a:latin typeface="Arial" charset="0"/>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131" b="38203"/>
          <a:stretch/>
        </p:blipFill>
        <p:spPr>
          <a:xfrm>
            <a:off x="606484" y="1124744"/>
            <a:ext cx="7943353" cy="4238045"/>
          </a:xfrm>
          <a:prstGeom prst="rect">
            <a:avLst/>
          </a:prstGeom>
        </p:spPr>
      </p:pic>
    </p:spTree>
    <p:extLst>
      <p:ext uri="{BB962C8B-B14F-4D97-AF65-F5344CB8AC3E}">
        <p14:creationId xmlns:p14="http://schemas.microsoft.com/office/powerpoint/2010/main" val="42469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Im Süden des Vorlands im Südosten</a:t>
            </a:r>
          </a:p>
          <a:p>
            <a:pPr eaLnBrk="1" hangingPunct="1">
              <a:spcBef>
                <a:spcPct val="0"/>
              </a:spcBef>
              <a:buClrTx/>
              <a:buFontTx/>
              <a:buNone/>
            </a:pPr>
            <a:r>
              <a:rPr lang="de-AT" altLang="de-DE" sz="1400" dirty="0">
                <a:latin typeface="Arial" charset="0"/>
              </a:rPr>
              <a:t>Das Vorland im Südosten endet im Süden an der Staatsgrenze zu Slowenien. Im Herbst besuchen besonders viele Menschen dieses Gebiet, machen Wanderungen und erfreuen sich an den landwirtschaftlichen Produkten.</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24374"/>
          <a:stretch/>
        </p:blipFill>
        <p:spPr>
          <a:xfrm>
            <a:off x="683568" y="1052736"/>
            <a:ext cx="7872875" cy="4465469"/>
          </a:xfrm>
          <a:prstGeom prst="rect">
            <a:avLst/>
          </a:prstGeom>
        </p:spPr>
      </p:pic>
    </p:spTree>
    <p:extLst>
      <p:ext uri="{BB962C8B-B14F-4D97-AF65-F5344CB8AC3E}">
        <p14:creationId xmlns:p14="http://schemas.microsoft.com/office/powerpoint/2010/main" val="130277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DD7E8-5755-48C1-5901-76029F07BC8E}"/>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6FD298BD-E276-988F-B797-11247B2580E0}"/>
              </a:ext>
            </a:extLst>
          </p:cNvPr>
          <p:cNvSpPr>
            <a:spLocks noChangeArrowheads="1"/>
          </p:cNvSpPr>
          <p:nvPr/>
        </p:nvSpPr>
        <p:spPr bwMode="auto">
          <a:xfrm>
            <a:off x="537774" y="5661248"/>
            <a:ext cx="803725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dirty="0">
                <a:latin typeface="Arial" charset="0"/>
              </a:rPr>
              <a:t>Vergleiche das Vorland im Osten mit dem Vorland im Südosten. Untersuche die Landschaft und die wirtschaftliche Nutzung. Formuliere für beide Vorländer selbst einen passenden Slogan.</a:t>
            </a:r>
          </a:p>
          <a:p>
            <a:pPr eaLnBrk="1" hangingPunct="1">
              <a:spcBef>
                <a:spcPct val="0"/>
              </a:spcBef>
              <a:buClrTx/>
              <a:buFontTx/>
              <a:buNone/>
            </a:pPr>
            <a:r>
              <a:rPr lang="de-AT" altLang="de-DE" sz="1400" dirty="0">
                <a:latin typeface="Arial" charset="0"/>
              </a:rPr>
              <a:t>Vergleicht eure Slogans und diskutiert sie in der Klasse. Stimmt danach darüber ab, mit welchem Slogan ihr werben würdet.</a:t>
            </a:r>
            <a:endParaRPr lang="de-DE" altLang="de-DE" sz="1400" dirty="0">
              <a:latin typeface="Arial" charset="0"/>
            </a:endParaRPr>
          </a:p>
        </p:txBody>
      </p:sp>
      <p:pic>
        <p:nvPicPr>
          <p:cNvPr id="3" name="Grafik 2">
            <a:extLst>
              <a:ext uri="{FF2B5EF4-FFF2-40B4-BE49-F238E27FC236}">
                <a16:creationId xmlns:a16="http://schemas.microsoft.com/office/drawing/2014/main" id="{D6AF26C8-A915-850A-ADF9-D049716A05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 t="15304" r="49021" b="19072"/>
          <a:stretch/>
        </p:blipFill>
        <p:spPr>
          <a:xfrm>
            <a:off x="4568455" y="791800"/>
            <a:ext cx="3960440" cy="3808063"/>
          </a:xfrm>
          <a:prstGeom prst="rect">
            <a:avLst/>
          </a:prstGeom>
        </p:spPr>
      </p:pic>
      <p:pic>
        <p:nvPicPr>
          <p:cNvPr id="5" name="Picture 2" descr="I:\xxx-transfer\SWA\Bildergalerien unterwegs\VL Osten Suedosten\00013_Neusiedlersee St MArgareten\IMG_1548.JPG">
            <a:extLst>
              <a:ext uri="{FF2B5EF4-FFF2-40B4-BE49-F238E27FC236}">
                <a16:creationId xmlns:a16="http://schemas.microsoft.com/office/drawing/2014/main" id="{3904B4E2-D663-EF85-D01E-1F6F533795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86" t="17133" r="5909"/>
          <a:stretch/>
        </p:blipFill>
        <p:spPr bwMode="auto">
          <a:xfrm>
            <a:off x="534229" y="791800"/>
            <a:ext cx="3960440" cy="3808063"/>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8301BAA8-517B-790A-700F-DE935E50ABC9}"/>
              </a:ext>
            </a:extLst>
          </p:cNvPr>
          <p:cNvSpPr>
            <a:spLocks noChangeArrowheads="1"/>
          </p:cNvSpPr>
          <p:nvPr/>
        </p:nvSpPr>
        <p:spPr bwMode="auto">
          <a:xfrm>
            <a:off x="549827" y="4680232"/>
            <a:ext cx="394484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DE" altLang="de-DE" sz="1400" b="1" dirty="0">
                <a:latin typeface="Arial" charset="0"/>
              </a:rPr>
              <a:t>V</a:t>
            </a:r>
            <a:r>
              <a:rPr lang="de-AT" altLang="de-DE" sz="1400" b="1" dirty="0" err="1">
                <a:latin typeface="Arial" charset="0"/>
              </a:rPr>
              <a:t>orland</a:t>
            </a:r>
            <a:r>
              <a:rPr lang="de-AT" altLang="de-DE" sz="1400" b="1" dirty="0">
                <a:latin typeface="Arial" charset="0"/>
              </a:rPr>
              <a:t> im Osten</a:t>
            </a:r>
          </a:p>
          <a:p>
            <a:pPr eaLnBrk="1" hangingPunct="1">
              <a:spcBef>
                <a:spcPct val="0"/>
              </a:spcBef>
              <a:buClrTx/>
              <a:buFontTx/>
              <a:buNone/>
            </a:pPr>
            <a:r>
              <a:rPr lang="de-AT" altLang="de-DE" sz="1400" dirty="0">
                <a:latin typeface="Arial" charset="0"/>
              </a:rPr>
              <a:t>Offizieller Slogan Neusiedler See:</a:t>
            </a:r>
            <a:br>
              <a:rPr lang="de-AT" altLang="de-DE" sz="1400" dirty="0">
                <a:latin typeface="Arial" charset="0"/>
              </a:rPr>
            </a:br>
            <a:r>
              <a:rPr lang="de-AT" altLang="de-DE" sz="1400" i="1" dirty="0">
                <a:latin typeface="Arial" charset="0"/>
              </a:rPr>
              <a:t>Viel zu schön, um still zu sitzen</a:t>
            </a:r>
          </a:p>
          <a:p>
            <a:pPr eaLnBrk="1" hangingPunct="1">
              <a:spcBef>
                <a:spcPct val="0"/>
              </a:spcBef>
              <a:buClrTx/>
              <a:buFontTx/>
              <a:buNone/>
            </a:pPr>
            <a:endParaRPr lang="de-DE" altLang="de-DE" sz="1400" dirty="0">
              <a:latin typeface="Arial" charset="0"/>
            </a:endParaRPr>
          </a:p>
        </p:txBody>
      </p:sp>
      <p:sp>
        <p:nvSpPr>
          <p:cNvPr id="7" name="Rechteck 6">
            <a:extLst>
              <a:ext uri="{FF2B5EF4-FFF2-40B4-BE49-F238E27FC236}">
                <a16:creationId xmlns:a16="http://schemas.microsoft.com/office/drawing/2014/main" id="{C1D3A681-152F-268A-685E-0A95A9CEB832}"/>
              </a:ext>
            </a:extLst>
          </p:cNvPr>
          <p:cNvSpPr>
            <a:spLocks noChangeArrowheads="1"/>
          </p:cNvSpPr>
          <p:nvPr/>
        </p:nvSpPr>
        <p:spPr bwMode="auto">
          <a:xfrm>
            <a:off x="4603198" y="4680232"/>
            <a:ext cx="3944842"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DE" altLang="de-DE" sz="1400" b="1" dirty="0">
                <a:latin typeface="Arial" charset="0"/>
              </a:rPr>
              <a:t>V</a:t>
            </a:r>
            <a:r>
              <a:rPr lang="de-AT" altLang="de-DE" sz="1400" b="1" dirty="0" err="1">
                <a:latin typeface="Arial" charset="0"/>
              </a:rPr>
              <a:t>orland</a:t>
            </a:r>
            <a:r>
              <a:rPr lang="de-AT" altLang="de-DE" sz="1400" b="1" dirty="0">
                <a:latin typeface="Arial" charset="0"/>
              </a:rPr>
              <a:t> im Südosten</a:t>
            </a:r>
          </a:p>
          <a:p>
            <a:pPr eaLnBrk="1" hangingPunct="1">
              <a:spcBef>
                <a:spcPct val="0"/>
              </a:spcBef>
              <a:buClrTx/>
              <a:buFontTx/>
              <a:buNone/>
            </a:pPr>
            <a:r>
              <a:rPr lang="de-AT" altLang="de-DE" sz="1400" dirty="0">
                <a:latin typeface="Arial" charset="0"/>
              </a:rPr>
              <a:t>Offizieller Slogan Südsteirische Weinstraße: </a:t>
            </a:r>
          </a:p>
          <a:p>
            <a:pPr eaLnBrk="1" hangingPunct="1">
              <a:spcBef>
                <a:spcPct val="0"/>
              </a:spcBef>
              <a:buClrTx/>
              <a:buFontTx/>
              <a:buNone/>
            </a:pPr>
            <a:r>
              <a:rPr lang="de-AT" altLang="de-DE" sz="1400" i="1" dirty="0">
                <a:latin typeface="Arial" charset="0"/>
              </a:rPr>
              <a:t>Eine Augenweide mit klarem Genussversprechen</a:t>
            </a:r>
          </a:p>
          <a:p>
            <a:pPr eaLnBrk="1" hangingPunct="1">
              <a:spcBef>
                <a:spcPct val="0"/>
              </a:spcBef>
              <a:buClrTx/>
              <a:buFontTx/>
              <a:buNone/>
            </a:pPr>
            <a:endParaRPr lang="de-DE" altLang="de-DE" sz="1400" dirty="0">
              <a:latin typeface="Arial" charset="0"/>
            </a:endParaRPr>
          </a:p>
        </p:txBody>
      </p:sp>
    </p:spTree>
    <p:extLst>
      <p:ext uri="{BB962C8B-B14F-4D97-AF65-F5344CB8AC3E}">
        <p14:creationId xmlns:p14="http://schemas.microsoft.com/office/powerpoint/2010/main" val="200426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427538" y="692150"/>
            <a:ext cx="44656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cs typeface="Arial" pitchFamily="34" charset="0"/>
              </a:rPr>
              <a:t> </a:t>
            </a:r>
            <a:endParaRPr lang="de-DE" altLang="de-DE" sz="1200" b="1" kern="0" dirty="0">
              <a:cs typeface="Arial" pitchFamily="34" charset="0"/>
            </a:endParaRPr>
          </a:p>
          <a:p>
            <a:pPr eaLnBrk="1" fontAlgn="auto" hangingPunct="1">
              <a:spcBef>
                <a:spcPts val="0"/>
              </a:spcBef>
              <a:spcAft>
                <a:spcPts val="0"/>
              </a:spcAft>
              <a:defRPr/>
            </a:pPr>
            <a:r>
              <a:rPr lang="de-DE" altLang="de-DE" sz="1200" b="1" kern="0" dirty="0">
                <a:cs typeface="Arial" pitchFamily="34" charset="0"/>
              </a:rPr>
              <a:t>Impressum</a:t>
            </a:r>
          </a:p>
          <a:p>
            <a:pPr eaLnBrk="1" fontAlgn="auto" hangingPunct="1">
              <a:spcBef>
                <a:spcPts val="0"/>
              </a:spcBef>
              <a:spcAft>
                <a:spcPts val="0"/>
              </a:spcAft>
              <a:defRPr/>
            </a:pPr>
            <a:r>
              <a:rPr lang="de-DE" altLang="de-DE" sz="1200" kern="0" dirty="0">
                <a:cs typeface="Arial" pitchFamily="34" charset="0"/>
              </a:rPr>
              <a:t>© Österreichischer Bundesverlag Schulbuch GmbH &amp; Co. KG, Wien 2025</a:t>
            </a:r>
          </a:p>
          <a:p>
            <a:pPr eaLnBrk="1" fontAlgn="auto" hangingPunct="1">
              <a:spcBef>
                <a:spcPts val="0"/>
              </a:spcBef>
              <a:spcAft>
                <a:spcPts val="0"/>
              </a:spcAft>
              <a:defRPr/>
            </a:pPr>
            <a:endParaRPr lang="de-DE" altLang="de-DE" sz="1200" kern="0" dirty="0">
              <a:cs typeface="Arial" pitchFamily="34" charset="0"/>
            </a:endParaRPr>
          </a:p>
          <a:p>
            <a:pPr eaLnBrk="1" fontAlgn="auto" hangingPunct="1">
              <a:spcBef>
                <a:spcPts val="0"/>
              </a:spcBef>
              <a:spcAft>
                <a:spcPts val="0"/>
              </a:spcAft>
              <a:defRPr/>
            </a:pPr>
            <a:r>
              <a:rPr lang="de-DE" altLang="de-DE" sz="1200" kern="0" dirty="0">
                <a:cs typeface="Arial" pitchFamily="34" charset="0"/>
              </a:rPr>
              <a:t>Autor und Bildrechte wenn nicht anders angegeben: Christian Fridrich, Großweikersdorf; </a:t>
            </a:r>
          </a:p>
          <a:p>
            <a:pPr eaLnBrk="1" fontAlgn="auto" hangingPunct="1">
              <a:spcBef>
                <a:spcPts val="0"/>
              </a:spcBef>
              <a:spcAft>
                <a:spcPts val="0"/>
              </a:spcAft>
              <a:defRPr/>
            </a:pPr>
            <a:r>
              <a:rPr lang="de-DE" altLang="de-DE" sz="1200" kern="0" dirty="0">
                <a:cs typeface="Arial" pitchFamily="34" charset="0"/>
              </a:rPr>
              <a:t>Folien 2 bis 6: Gabriela Swoboda-Asmera, Wien ; Folien 15:  </a:t>
            </a:r>
            <a:r>
              <a:rPr lang="de-DE" altLang="de-DE" sz="1200" kern="0" dirty="0" err="1">
                <a:cs typeface="Arial" pitchFamily="34" charset="0"/>
              </a:rPr>
              <a:t>DeepGreen</a:t>
            </a:r>
            <a:r>
              <a:rPr lang="de-DE" altLang="de-DE" sz="1200" kern="0" dirty="0">
                <a:cs typeface="Arial" pitchFamily="34" charset="0"/>
              </a:rPr>
              <a:t> / Shutterstock; Folie 16: </a:t>
            </a:r>
            <a:r>
              <a:rPr lang="de-AT" sz="1200" kern="0" dirty="0" err="1">
                <a:cs typeface="Arial" pitchFamily="34" charset="0"/>
              </a:rPr>
              <a:t>JimmyLung</a:t>
            </a:r>
            <a:r>
              <a:rPr lang="de-AT" sz="1200" kern="0" dirty="0">
                <a:cs typeface="Arial" pitchFamily="34" charset="0"/>
              </a:rPr>
              <a:t> / Getty Images - </a:t>
            </a:r>
            <a:r>
              <a:rPr lang="de-AT" sz="1200" kern="0" dirty="0" err="1">
                <a:cs typeface="Arial" pitchFamily="34" charset="0"/>
              </a:rPr>
              <a:t>iStockphoto</a:t>
            </a:r>
            <a:endParaRPr lang="de-DE" altLang="de-DE" sz="1200" kern="0" dirty="0">
              <a:cs typeface="Arial" pitchFamily="34" charset="0"/>
            </a:endParaRPr>
          </a:p>
          <a:p>
            <a:pPr eaLnBrk="1" fontAlgn="auto" hangingPunct="1">
              <a:spcBef>
                <a:spcPts val="0"/>
              </a:spcBef>
              <a:spcAft>
                <a:spcPts val="0"/>
              </a:spcAft>
              <a:defRPr/>
            </a:pPr>
            <a:r>
              <a:rPr lang="de-DE" altLang="de-DE" sz="1200" kern="0" dirty="0">
                <a:cs typeface="Arial" pitchFamily="34" charset="0"/>
              </a:rPr>
              <a:t>Folie 23 / Slogans:</a:t>
            </a:r>
            <a:br>
              <a:rPr lang="de-DE" altLang="de-DE" sz="1200" kern="0" dirty="0">
                <a:cs typeface="Arial" pitchFamily="34" charset="0"/>
              </a:rPr>
            </a:br>
            <a:r>
              <a:rPr lang="de-DE" altLang="de-DE" sz="1200" kern="0" dirty="0">
                <a:cs typeface="Arial" pitchFamily="34" charset="0"/>
              </a:rPr>
              <a:t>https://www.neusiedlersee.com/erleben/sport-freizeit; https://www.steiermark.com/de/Suedsteiermark/Region/Wein-Themenstrassen/Suedsteirische-Weinstrasse</a:t>
            </a:r>
          </a:p>
          <a:p>
            <a:pPr eaLnBrk="1" fontAlgn="auto" hangingPunct="1">
              <a:spcBef>
                <a:spcPts val="0"/>
              </a:spcBef>
              <a:spcAft>
                <a:spcPts val="0"/>
              </a:spcAft>
              <a:defRPr/>
            </a:pPr>
            <a:endParaRPr lang="de-DE" altLang="de-DE" sz="1200" kern="0" dirty="0">
              <a:cs typeface="Arial" pitchFamily="34" charset="0"/>
            </a:endParaRPr>
          </a:p>
          <a:p>
            <a:pPr eaLnBrk="1" fontAlgn="auto" hangingPunct="1">
              <a:spcBef>
                <a:spcPts val="0"/>
              </a:spcBef>
              <a:spcAft>
                <a:spcPts val="0"/>
              </a:spcAft>
              <a:defRPr/>
            </a:pPr>
            <a:r>
              <a:rPr lang="de-DE" altLang="de-DE" sz="1200" kern="0" dirty="0">
                <a:cs typeface="Arial" pitchFamily="34" charset="0"/>
              </a:rPr>
              <a:t>Alle Rechte vorbehalten.</a:t>
            </a:r>
          </a:p>
          <a:p>
            <a:pPr eaLnBrk="1" fontAlgn="auto" hangingPunct="1">
              <a:spcBef>
                <a:spcPts val="0"/>
              </a:spcBef>
              <a:spcAft>
                <a:spcPts val="0"/>
              </a:spcAft>
              <a:defRPr/>
            </a:pPr>
            <a:r>
              <a:rPr lang="de-DE" altLang="de-DE" sz="1200" kern="0" dirty="0">
                <a:cs typeface="Arial" pitchFamily="34" charset="0"/>
              </a:rPr>
              <a:t>www.oebv.at</a:t>
            </a:r>
          </a:p>
          <a:p>
            <a:pPr eaLnBrk="1" fontAlgn="auto" hangingPunct="1">
              <a:spcBef>
                <a:spcPts val="0"/>
              </a:spcBef>
              <a:spcAft>
                <a:spcPts val="0"/>
              </a:spcAft>
              <a:defRPr/>
            </a:pPr>
            <a:endParaRPr lang="de-DE" altLang="de-DE" sz="1200" kern="0" dirty="0">
              <a:cs typeface="Arial" pitchFamily="34" charset="0"/>
            </a:endParaRPr>
          </a:p>
          <a:p>
            <a:pPr eaLnBrk="1" fontAlgn="auto" hangingPunct="1">
              <a:spcBef>
                <a:spcPts val="0"/>
              </a:spcBef>
              <a:spcAft>
                <a:spcPts val="0"/>
              </a:spcAft>
              <a:defRPr/>
            </a:pPr>
            <a:r>
              <a:rPr lang="de-DE" altLang="de-DE" sz="1200" kern="0" dirty="0">
                <a:cs typeface="Arial" pitchFamily="34" charset="0"/>
              </a:rPr>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cs typeface="Arial" pitchFamily="34" charset="0"/>
            </a:endParaRPr>
          </a:p>
          <a:p>
            <a:pPr eaLnBrk="1" fontAlgn="auto" hangingPunct="1">
              <a:spcBef>
                <a:spcPts val="0"/>
              </a:spcBef>
              <a:spcAft>
                <a:spcPts val="0"/>
              </a:spcAft>
              <a:defRPr/>
            </a:pPr>
            <a:r>
              <a:rPr lang="de-DE" altLang="de-DE" sz="1200" kern="0" dirty="0">
                <a:cs typeface="Arial" pitchFamily="34" charset="0"/>
              </a:rPr>
              <a:t>Jede Nutzung in anderen als den genannten Fällen bedarf der vorherigen schriftlichen Einwilligung des Verlages.</a:t>
            </a:r>
          </a:p>
        </p:txBody>
      </p:sp>
      <p:sp>
        <p:nvSpPr>
          <p:cNvPr id="6" name="Rectangle 6"/>
          <p:cNvSpPr>
            <a:spLocks noChangeArrowheads="1"/>
          </p:cNvSpPr>
          <p:nvPr/>
        </p:nvSpPr>
        <p:spPr bwMode="auto">
          <a:xfrm>
            <a:off x="468313" y="836713"/>
            <a:ext cx="3744912" cy="48973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cs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cs typeface="Arial" pitchFamily="34" charset="0"/>
              </a:rPr>
              <a:t>Die Bildergalerie bezieht sich auf das Thema </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cs typeface="Arial" pitchFamily="34" charset="0"/>
              </a:rPr>
              <a:t>„Tourismus und Arbeiten – Beispiel: Vorland im Osten und Südosten“ auf den Seiten 26 und 27 im Schulbuch </a:t>
            </a:r>
            <a:r>
              <a:rPr lang="de-DE" altLang="de-DE" sz="1200" i="1" kern="0" dirty="0">
                <a:solidFill>
                  <a:srgbClr val="000000"/>
                </a:solidFill>
                <a:latin typeface="Arial" pitchFamily="34" charset="0"/>
                <a:cs typeface="Arial" pitchFamily="34" charset="0"/>
              </a:rPr>
              <a:t>unterwegs 3.</a:t>
            </a:r>
            <a:endParaRPr lang="de-DE" altLang="de-DE" sz="1200" kern="0" dirty="0">
              <a:solidFill>
                <a:srgbClr val="000000"/>
              </a:solidFill>
              <a:latin typeface="Arial" pitchFamily="34" charset="0"/>
              <a:cs typeface="Arial" pitchFamily="34" charset="0"/>
            </a:endParaRPr>
          </a:p>
          <a:p>
            <a:pPr eaLnBrk="1" fontAlgn="auto" hangingPunct="1">
              <a:lnSpc>
                <a:spcPts val="1600"/>
              </a:lnSpc>
              <a:spcBef>
                <a:spcPts val="600"/>
              </a:spcBef>
              <a:spcAft>
                <a:spcPts val="0"/>
              </a:spcAft>
              <a:buClr>
                <a:srgbClr val="000000"/>
              </a:buClr>
              <a:buFontTx/>
              <a:buNone/>
              <a:defRPr/>
            </a:pPr>
            <a:endParaRPr lang="de-DE" altLang="de-DE" sz="1200" kern="0" dirty="0">
              <a:solidFill>
                <a:srgbClr val="000000"/>
              </a:solidFill>
              <a:latin typeface="Arial" pitchFamily="34" charset="0"/>
              <a:cs typeface="Arial" pitchFamily="34" charset="0"/>
            </a:endParaRP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cs typeface="Arial" pitchFamily="34" charset="0"/>
              </a:rPr>
              <a:t>Sie kann als Einstieg dienen. </a:t>
            </a:r>
            <a:br>
              <a:rPr lang="de-DE" altLang="de-DE" sz="1100" kern="0" dirty="0">
                <a:solidFill>
                  <a:srgbClr val="000000"/>
                </a:solidFill>
                <a:latin typeface="Arial" pitchFamily="34" charset="0"/>
                <a:cs typeface="Arial" pitchFamily="34" charset="0"/>
              </a:rPr>
            </a:br>
            <a:endParaRPr lang="de-DE" altLang="de-DE" sz="1200" kern="0" dirty="0">
              <a:solidFill>
                <a:srgbClr val="000000"/>
              </a:solidFill>
              <a:latin typeface="Arial" pitchFamily="34" charset="0"/>
              <a:cs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cs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cs typeface="Arial" pitchFamily="34" charset="0"/>
              </a:rPr>
              <a:t>Wir wünschen Ihnen einen erfolgreichen Unterricht!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xxx-transfer\SWA\Bildergalerien unterwegs\VL Osten Suedosten\00013_Neusiedlersee St MArgareten\IMG_16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56" r="2963"/>
          <a:stretch/>
        </p:blipFill>
        <p:spPr bwMode="auto">
          <a:xfrm>
            <a:off x="661417" y="820465"/>
            <a:ext cx="8015039" cy="4744392"/>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Das Vorland  im Osten </a:t>
            </a:r>
            <a:r>
              <a:rPr lang="de-AT" altLang="de-DE" sz="1400" b="1" dirty="0">
                <a:latin typeface="Arial"/>
                <a:cs typeface="Arial"/>
              </a:rPr>
              <a:t>‒ östlich der Alpen</a:t>
            </a:r>
            <a:endParaRPr lang="de-AT" altLang="de-DE" sz="1400" b="1" dirty="0">
              <a:latin typeface="Arial" charset="0"/>
            </a:endParaRPr>
          </a:p>
          <a:p>
            <a:pPr eaLnBrk="1" hangingPunct="1">
              <a:spcBef>
                <a:spcPct val="0"/>
              </a:spcBef>
              <a:buClrTx/>
            </a:pPr>
            <a:r>
              <a:rPr lang="de-AT" altLang="de-DE" sz="1400" dirty="0">
                <a:latin typeface="Arial" charset="0"/>
              </a:rPr>
              <a:t>Diese Großlandschaft liegt im Nordburgenland und im Mittelburgenland. Vor Millionen Jahren war hier ein Meer. Die Kalkschalen von Tieren lagerten sich ab und es bildete sich Kalksandstein. </a:t>
            </a:r>
            <a:endParaRPr lang="de-DE" altLang="de-DE" sz="1400" dirty="0">
              <a:latin typeface="Arial" charset="0"/>
            </a:endParaRPr>
          </a:p>
        </p:txBody>
      </p:sp>
      <p:sp>
        <p:nvSpPr>
          <p:cNvPr id="3" name="Textfeld 2"/>
          <p:cNvSpPr txBox="1"/>
          <p:nvPr/>
        </p:nvSpPr>
        <p:spPr>
          <a:xfrm>
            <a:off x="4455570" y="2204864"/>
            <a:ext cx="1152128" cy="400110"/>
          </a:xfrm>
          <a:prstGeom prst="rect">
            <a:avLst/>
          </a:prstGeom>
          <a:noFill/>
        </p:spPr>
        <p:txBody>
          <a:bodyPr wrap="square" rtlCol="0">
            <a:spAutoFit/>
          </a:bodyPr>
          <a:lstStyle/>
          <a:p>
            <a:r>
              <a:rPr lang="de-AT" sz="2000" b="1" dirty="0">
                <a:solidFill>
                  <a:schemeClr val="bg1"/>
                </a:solidFill>
              </a:rPr>
              <a:t>Alpen</a:t>
            </a:r>
          </a:p>
        </p:txBody>
      </p:sp>
    </p:spTree>
    <p:extLst>
      <p:ext uri="{BB962C8B-B14F-4D97-AF65-F5344CB8AC3E}">
        <p14:creationId xmlns:p14="http://schemas.microsoft.com/office/powerpoint/2010/main" val="299381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a:spLocks noChangeArrowheads="1"/>
          </p:cNvSpPr>
          <p:nvPr/>
        </p:nvSpPr>
        <p:spPr bwMode="auto">
          <a:xfrm>
            <a:off x="626269" y="5320016"/>
            <a:ext cx="7891462" cy="103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a:cs typeface="Arial"/>
              </a:rPr>
              <a:t>Steinbruch Sankt Margarethen und Neusiedler See</a:t>
            </a:r>
          </a:p>
          <a:p>
            <a:pPr eaLnBrk="1" hangingPunct="1">
              <a:spcBef>
                <a:spcPct val="0"/>
              </a:spcBef>
              <a:buClrTx/>
            </a:pPr>
            <a:r>
              <a:rPr lang="de-AT" altLang="de-DE" sz="1400" dirty="0">
                <a:latin typeface="Arial"/>
                <a:cs typeface="Arial"/>
              </a:rPr>
              <a:t>Baumaterial aus dem Sankt Margarethener Steinbruch wurde schon von den Römern, ab dem Mittelalter beim Bau des Wiener Stephansdoms und später für Gebäude der Wiener Ringstraße verwendet. Heute wird der Steinbruch im Sommer für Opernaufführungen genützt und ist eine wichtige Tourismuseinrichtung.</a:t>
            </a:r>
            <a:endParaRPr lang="de-AT" altLang="de-DE" sz="1400" dirty="0">
              <a:latin typeface="Arial" charset="0"/>
            </a:endParaRPr>
          </a:p>
        </p:txBody>
      </p:sp>
      <p:pic>
        <p:nvPicPr>
          <p:cNvPr id="2050" name="Picture 2" descr="I:\xxx-transfer\SWA\Bildergalerien unterwegs\VL Osten Suedosten\00013_Neusiedlersee St MArgareten\IMG_16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70" b="11036"/>
          <a:stretch/>
        </p:blipFill>
        <p:spPr bwMode="auto">
          <a:xfrm>
            <a:off x="671772" y="836712"/>
            <a:ext cx="7777869" cy="4392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790150" y="1080289"/>
            <a:ext cx="2304256" cy="400110"/>
          </a:xfrm>
          <a:prstGeom prst="rect">
            <a:avLst/>
          </a:prstGeom>
          <a:noFill/>
        </p:spPr>
        <p:txBody>
          <a:bodyPr wrap="square" rtlCol="0">
            <a:spAutoFit/>
          </a:bodyPr>
          <a:lstStyle/>
          <a:p>
            <a:r>
              <a:rPr lang="de-AT" sz="2000" b="1" dirty="0">
                <a:solidFill>
                  <a:schemeClr val="bg1"/>
                </a:solidFill>
              </a:rPr>
              <a:t>Neusiedler See</a:t>
            </a:r>
          </a:p>
        </p:txBody>
      </p:sp>
      <p:cxnSp>
        <p:nvCxnSpPr>
          <p:cNvPr id="8" name="Gerade Verbindung mit Pfeil 7"/>
          <p:cNvCxnSpPr/>
          <p:nvPr/>
        </p:nvCxnSpPr>
        <p:spPr>
          <a:xfrm>
            <a:off x="2543981" y="1480399"/>
            <a:ext cx="0" cy="43643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823901" y="2489948"/>
            <a:ext cx="2304256" cy="400110"/>
          </a:xfrm>
          <a:prstGeom prst="rect">
            <a:avLst/>
          </a:prstGeom>
          <a:noFill/>
        </p:spPr>
        <p:txBody>
          <a:bodyPr wrap="square" rtlCol="0">
            <a:spAutoFit/>
          </a:bodyPr>
          <a:lstStyle/>
          <a:p>
            <a:r>
              <a:rPr lang="de-AT" sz="2000" b="1" dirty="0">
                <a:solidFill>
                  <a:schemeClr val="bg1"/>
                </a:solidFill>
              </a:rPr>
              <a:t>Kalksandstein</a:t>
            </a:r>
          </a:p>
        </p:txBody>
      </p:sp>
    </p:spTree>
    <p:extLst>
      <p:ext uri="{BB962C8B-B14F-4D97-AF65-F5344CB8AC3E}">
        <p14:creationId xmlns:p14="http://schemas.microsoft.com/office/powerpoint/2010/main" val="373803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xxx-transfer\SWA\Bildergalerien unterwegs\VL Osten Suedosten\00013_Neusiedlersee St MArgareten\IMG_15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24"/>
          <a:stretch/>
        </p:blipFill>
        <p:spPr bwMode="auto">
          <a:xfrm>
            <a:off x="539553" y="1000246"/>
            <a:ext cx="8064896" cy="458899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a:spLocks noChangeArrowheads="1"/>
          </p:cNvSpPr>
          <p:nvPr/>
        </p:nvSpPr>
        <p:spPr bwMode="auto">
          <a:xfrm>
            <a:off x="530921" y="5733256"/>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a:cs typeface="Arial"/>
              </a:rPr>
              <a:t>Neusiedler See – Rust</a:t>
            </a:r>
          </a:p>
          <a:p>
            <a:pPr eaLnBrk="1" hangingPunct="1">
              <a:spcBef>
                <a:spcPct val="0"/>
              </a:spcBef>
              <a:buClrTx/>
              <a:buFontTx/>
              <a:buNone/>
            </a:pPr>
            <a:r>
              <a:rPr lang="de-AT" altLang="de-DE" sz="1400" dirty="0">
                <a:latin typeface="Arial"/>
                <a:cs typeface="Arial"/>
              </a:rPr>
              <a:t>Rund um den Neusiedler See, besonders im Schilfgürtel, leben sehr viele verschiedene Vogelarten. Die alte Stadt Rust ist für die auf den Schornsteinen nistenden Störche berühmt.</a:t>
            </a:r>
          </a:p>
        </p:txBody>
      </p:sp>
      <p:sp>
        <p:nvSpPr>
          <p:cNvPr id="5" name="Textfeld 4"/>
          <p:cNvSpPr txBox="1"/>
          <p:nvPr/>
        </p:nvSpPr>
        <p:spPr>
          <a:xfrm>
            <a:off x="530921" y="2708920"/>
            <a:ext cx="2304256" cy="400110"/>
          </a:xfrm>
          <a:prstGeom prst="rect">
            <a:avLst/>
          </a:prstGeom>
          <a:noFill/>
        </p:spPr>
        <p:txBody>
          <a:bodyPr wrap="square" rtlCol="0">
            <a:spAutoFit/>
          </a:bodyPr>
          <a:lstStyle/>
          <a:p>
            <a:r>
              <a:rPr lang="de-AT" sz="2000" b="1" dirty="0">
                <a:solidFill>
                  <a:schemeClr val="bg1"/>
                </a:solidFill>
              </a:rPr>
              <a:t>Schilfgürtel</a:t>
            </a:r>
          </a:p>
        </p:txBody>
      </p:sp>
      <p:pic>
        <p:nvPicPr>
          <p:cNvPr id="4100" name="Picture 4" descr="I:\xxx-transfer\SWA\Bildergalerien unterwegs\VL Osten Suedosten\00013_Neusiedlersee St MArgareten\swa-stro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252412"/>
            <a:ext cx="2163421" cy="2192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732240" y="2852936"/>
            <a:ext cx="805977" cy="400110"/>
          </a:xfrm>
          <a:prstGeom prst="rect">
            <a:avLst/>
          </a:prstGeom>
          <a:noFill/>
        </p:spPr>
        <p:txBody>
          <a:bodyPr wrap="square" rtlCol="0">
            <a:spAutoFit/>
          </a:bodyPr>
          <a:lstStyle/>
          <a:p>
            <a:r>
              <a:rPr lang="de-AT" sz="2000" b="1" dirty="0">
                <a:solidFill>
                  <a:schemeClr val="bg1"/>
                </a:solidFill>
              </a:rPr>
              <a:t>Rust</a:t>
            </a:r>
          </a:p>
        </p:txBody>
      </p:sp>
    </p:spTree>
    <p:extLst>
      <p:ext uri="{BB962C8B-B14F-4D97-AF65-F5344CB8AC3E}">
        <p14:creationId xmlns:p14="http://schemas.microsoft.com/office/powerpoint/2010/main" val="415636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xxx-transfer\SWA\Bildergalerien unterwegs\VL Osten Suedosten\00013_Neusiedlersee St MArgareten\IMG_17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50"/>
          <a:stretch/>
        </p:blipFill>
        <p:spPr bwMode="auto">
          <a:xfrm>
            <a:off x="539552" y="939800"/>
            <a:ext cx="8024296" cy="457743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a:spLocks noChangeArrowheads="1"/>
          </p:cNvSpPr>
          <p:nvPr/>
        </p:nvSpPr>
        <p:spPr bwMode="auto">
          <a:xfrm>
            <a:off x="539552" y="5661248"/>
            <a:ext cx="803547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Neusieder See </a:t>
            </a:r>
            <a:r>
              <a:rPr lang="de-AT" altLang="de-DE" sz="1400" b="1" dirty="0">
                <a:latin typeface="Arial"/>
                <a:cs typeface="Arial"/>
              </a:rPr>
              <a:t>‒ ein Steppensee</a:t>
            </a:r>
            <a:endParaRPr lang="de-AT" altLang="de-DE" sz="1400" b="1" dirty="0">
              <a:latin typeface="Arial" charset="0"/>
            </a:endParaRPr>
          </a:p>
          <a:p>
            <a:pPr eaLnBrk="1" hangingPunct="1">
              <a:spcBef>
                <a:spcPct val="0"/>
              </a:spcBef>
              <a:buClrTx/>
              <a:buFontTx/>
              <a:buNone/>
            </a:pPr>
            <a:r>
              <a:rPr lang="de-AT" altLang="de-DE" sz="1400" dirty="0">
                <a:latin typeface="Arial" charset="0"/>
              </a:rPr>
              <a:t>Der Neusiedler See ist ein Steppensee: Er ist nur an wenigen Stellen tiefer als 1,8 Meter.  Die Kulturlandschaft des Neusiedler Sees in Österreich und Ungarn gehört zum UNESCO-Welterbe.</a:t>
            </a:r>
            <a:endParaRPr lang="de-DE" altLang="de-DE" sz="1400" dirty="0">
              <a:latin typeface="Arial" charset="0"/>
            </a:endParaRPr>
          </a:p>
        </p:txBody>
      </p:sp>
    </p:spTree>
    <p:extLst>
      <p:ext uri="{BB962C8B-B14F-4D97-AF65-F5344CB8AC3E}">
        <p14:creationId xmlns:p14="http://schemas.microsoft.com/office/powerpoint/2010/main" val="351656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581681" y="5445224"/>
            <a:ext cx="7993349" cy="93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Wassersport am Neusiedler See</a:t>
            </a:r>
          </a:p>
          <a:p>
            <a:pPr eaLnBrk="1" hangingPunct="1">
              <a:spcBef>
                <a:spcPct val="0"/>
              </a:spcBef>
              <a:buClrTx/>
              <a:buFontTx/>
              <a:buNone/>
            </a:pPr>
            <a:r>
              <a:rPr lang="de-AT" altLang="de-DE" sz="1400" dirty="0">
                <a:latin typeface="Arial" charset="0"/>
              </a:rPr>
              <a:t>Der Neusiedler See zieht viele Touristinnen und Touristen auch aus dem nahen Wien an und wird daher oft scherzhaft „Meer der Wiener“ genannt. Besonders beliebt ist der See bei Kite-Surfern und Seglern wegen seiner guten Windverhältnisse.</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7413" b="9423"/>
          <a:stretch/>
        </p:blipFill>
        <p:spPr>
          <a:xfrm>
            <a:off x="611560" y="1052737"/>
            <a:ext cx="7993349" cy="4320479"/>
          </a:xfrm>
          <a:prstGeom prst="rect">
            <a:avLst/>
          </a:prstGeom>
        </p:spPr>
      </p:pic>
    </p:spTree>
    <p:extLst>
      <p:ext uri="{BB962C8B-B14F-4D97-AF65-F5344CB8AC3E}">
        <p14:creationId xmlns:p14="http://schemas.microsoft.com/office/powerpoint/2010/main" val="384400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Nationalpark Neusiedler See - Seewinkel</a:t>
            </a:r>
          </a:p>
          <a:p>
            <a:pPr eaLnBrk="1" hangingPunct="1">
              <a:spcBef>
                <a:spcPct val="0"/>
              </a:spcBef>
              <a:buClrTx/>
              <a:buFontTx/>
              <a:buNone/>
            </a:pPr>
            <a:r>
              <a:rPr lang="de-AT" altLang="de-DE" sz="1400" dirty="0">
                <a:latin typeface="Arial" charset="0"/>
              </a:rPr>
              <a:t>Der Seewinkel liegt zwischen dem Neusiedler See und der österreichischen Staatsgrenze zu Ungarn. Dieses Gebiet ist wegen seiner seltenen Tierarten und Pflanzenarten besonders wertvoll.</a:t>
            </a:r>
            <a:endParaRPr lang="de-DE" altLang="de-DE" sz="1400" dirty="0">
              <a:latin typeface="Arial" charset="0"/>
            </a:endParaRP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589" b="4092"/>
          <a:stretch/>
        </p:blipFill>
        <p:spPr>
          <a:xfrm>
            <a:off x="666428" y="1196752"/>
            <a:ext cx="7794004" cy="4191000"/>
          </a:xfrm>
          <a:prstGeom prst="rect">
            <a:avLst/>
          </a:prstGeom>
        </p:spPr>
      </p:pic>
    </p:spTree>
    <p:extLst>
      <p:ext uri="{BB962C8B-B14F-4D97-AF65-F5344CB8AC3E}">
        <p14:creationId xmlns:p14="http://schemas.microsoft.com/office/powerpoint/2010/main" val="318508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683568" y="5661248"/>
            <a:ext cx="7891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chemeClr val="hlink"/>
              </a:buClr>
              <a:buFont typeface="Wingdings" pitchFamily="2" charset="2"/>
              <a:defRPr sz="3000">
                <a:solidFill>
                  <a:srgbClr val="000000"/>
                </a:solidFill>
                <a:latin typeface="PoloST11KBuch" pitchFamily="2" charset="0"/>
              </a:defRPr>
            </a:lvl1pPr>
            <a:lvl2pPr marL="742950" indent="-285750" eaLnBrk="0" hangingPunct="0">
              <a:spcBef>
                <a:spcPct val="20000"/>
              </a:spcBef>
              <a:defRPr sz="2800">
                <a:solidFill>
                  <a:srgbClr val="000000"/>
                </a:solidFill>
                <a:latin typeface="PoloST11KBuch" pitchFamily="2" charset="0"/>
              </a:defRPr>
            </a:lvl2pPr>
            <a:lvl3pPr marL="1143000" indent="-228600" eaLnBrk="0" hangingPunct="0">
              <a:spcBef>
                <a:spcPct val="20000"/>
              </a:spcBef>
              <a:buClr>
                <a:schemeClr val="hlink"/>
              </a:buClr>
              <a:buFont typeface="Wingdings" pitchFamily="2" charset="2"/>
              <a:defRPr sz="2400">
                <a:solidFill>
                  <a:srgbClr val="000000"/>
                </a:solidFill>
                <a:latin typeface="PoloST11KBuch" pitchFamily="2" charset="0"/>
              </a:defRPr>
            </a:lvl3pPr>
            <a:lvl4pPr marL="1600200" indent="-228600" eaLnBrk="0" hangingPunct="0">
              <a:spcBef>
                <a:spcPct val="20000"/>
              </a:spcBef>
              <a:defRPr sz="2000">
                <a:solidFill>
                  <a:srgbClr val="000000"/>
                </a:solidFill>
                <a:latin typeface="PoloST11KBuch" pitchFamily="2" charset="0"/>
              </a:defRPr>
            </a:lvl4pPr>
            <a:lvl5pPr marL="2057400" indent="-228600" eaLnBrk="0" hangingPunct="0">
              <a:spcBef>
                <a:spcPct val="20000"/>
              </a:spcBef>
              <a:buClr>
                <a:schemeClr val="hlink"/>
              </a:buClr>
              <a:buFont typeface="Wingdings" pitchFamily="2" charset="2"/>
              <a:defRPr sz="2000">
                <a:solidFill>
                  <a:srgbClr val="000000"/>
                </a:solidFill>
                <a:latin typeface="PoloST11KBuch" pitchFamily="2" charset="0"/>
              </a:defRPr>
            </a:lvl5pPr>
            <a:lvl6pPr marL="25146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6pPr>
            <a:lvl7pPr marL="29718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7pPr>
            <a:lvl8pPr marL="34290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8pPr>
            <a:lvl9pPr marL="3886200" indent="-228600" eaLnBrk="0" fontAlgn="base" hangingPunct="0">
              <a:spcBef>
                <a:spcPct val="20000"/>
              </a:spcBef>
              <a:spcAft>
                <a:spcPct val="0"/>
              </a:spcAft>
              <a:buClr>
                <a:schemeClr val="hlink"/>
              </a:buClr>
              <a:buFont typeface="Wingdings" pitchFamily="2" charset="2"/>
              <a:defRPr sz="2000">
                <a:solidFill>
                  <a:srgbClr val="000000"/>
                </a:solidFill>
                <a:latin typeface="PoloST11KBuch" pitchFamily="2" charset="0"/>
              </a:defRPr>
            </a:lvl9pPr>
          </a:lstStyle>
          <a:p>
            <a:pPr eaLnBrk="1" hangingPunct="1">
              <a:spcBef>
                <a:spcPct val="0"/>
              </a:spcBef>
              <a:buClrTx/>
              <a:buFontTx/>
              <a:buNone/>
            </a:pPr>
            <a:r>
              <a:rPr lang="de-AT" altLang="de-DE" sz="1400" b="1" dirty="0">
                <a:latin typeface="Arial" charset="0"/>
              </a:rPr>
              <a:t>Das Logo des Nationalparks</a:t>
            </a:r>
          </a:p>
          <a:p>
            <a:pPr eaLnBrk="1" hangingPunct="1">
              <a:spcBef>
                <a:spcPct val="0"/>
              </a:spcBef>
              <a:buClrTx/>
              <a:buFontTx/>
              <a:buNone/>
            </a:pPr>
            <a:r>
              <a:rPr lang="de-DE" altLang="de-DE" sz="1400" dirty="0">
                <a:latin typeface="Arial" charset="0"/>
              </a:rPr>
              <a:t>Nationalparks wie dieser sind wichtige Rückzugsgebiete für Tiere und Pflanzen. Durch den strengen Schutz können sich viele seltene und vom Aussterben bedrohte Arten dort vermehren.</a:t>
            </a:r>
          </a:p>
        </p:txBody>
      </p:sp>
      <p:pic>
        <p:nvPicPr>
          <p:cNvPr id="2" name="Grafik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8684" b="9182"/>
          <a:stretch/>
        </p:blipFill>
        <p:spPr>
          <a:xfrm>
            <a:off x="683568" y="1196752"/>
            <a:ext cx="7776864" cy="4247006"/>
          </a:xfrm>
          <a:prstGeom prst="rect">
            <a:avLst/>
          </a:prstGeom>
        </p:spPr>
      </p:pic>
    </p:spTree>
    <p:extLst>
      <p:ext uri="{BB962C8B-B14F-4D97-AF65-F5344CB8AC3E}">
        <p14:creationId xmlns:p14="http://schemas.microsoft.com/office/powerpoint/2010/main" val="1325766955"/>
      </p:ext>
    </p:extLst>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1073</Words>
  <Application>Microsoft Office PowerPoint</Application>
  <PresentationFormat>Bildschirmpräsentation (4:3)</PresentationFormat>
  <Paragraphs>78</Paragraphs>
  <Slides>24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Calibri</vt:lpstr>
      <vt:lpstr>Syntax LT Std</vt:lpstr>
      <vt:lpstr>Wingdings</vt:lpstr>
      <vt:lpstr>Larissa</vt:lpstr>
      <vt:lpstr>Tourismus und Arbeiten – Beispiel: Vorland im Osten und im Südosten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245</cp:revision>
  <dcterms:created xsi:type="dcterms:W3CDTF">2013-10-08T07:58:50Z</dcterms:created>
  <dcterms:modified xsi:type="dcterms:W3CDTF">2025-05-09T09:05:16Z</dcterms:modified>
</cp:coreProperties>
</file>