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6" r:id="rId2"/>
    <p:sldId id="280" r:id="rId3"/>
    <p:sldId id="283" r:id="rId4"/>
    <p:sldId id="284" r:id="rId5"/>
    <p:sldId id="285" r:id="rId6"/>
    <p:sldId id="286" r:id="rId7"/>
    <p:sldId id="287" r:id="rId8"/>
    <p:sldId id="288" r:id="rId9"/>
    <p:sldId id="289" r:id="rId10"/>
    <p:sldId id="279" r:id="rId11"/>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8779AB-5BAA-46C4-A363-2D67F29C4B46}" v="2" dt="2023-09-01T06:48:53.0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annes.fuchsberger" userId="0ba282cb-98b6-40ad-aa6c-709cf3572a59" providerId="ADAL" clId="{208779AB-5BAA-46C4-A363-2D67F29C4B46}"/>
    <pc:docChg chg="modSld">
      <pc:chgData name="johannes.fuchsberger" userId="0ba282cb-98b6-40ad-aa6c-709cf3572a59" providerId="ADAL" clId="{208779AB-5BAA-46C4-A363-2D67F29C4B46}" dt="2023-09-01T06:50:53.549" v="28" actId="20577"/>
      <pc:docMkLst>
        <pc:docMk/>
      </pc:docMkLst>
      <pc:sldChg chg="modSp mod">
        <pc:chgData name="johannes.fuchsberger" userId="0ba282cb-98b6-40ad-aa6c-709cf3572a59" providerId="ADAL" clId="{208779AB-5BAA-46C4-A363-2D67F29C4B46}" dt="2023-09-01T06:48:53.655" v="3" actId="400"/>
        <pc:sldMkLst>
          <pc:docMk/>
          <pc:sldMk cId="0" sldId="279"/>
        </pc:sldMkLst>
        <pc:spChg chg="mod">
          <ac:chgData name="johannes.fuchsberger" userId="0ba282cb-98b6-40ad-aa6c-709cf3572a59" providerId="ADAL" clId="{208779AB-5BAA-46C4-A363-2D67F29C4B46}" dt="2023-09-01T06:48:53.655" v="3" actId="400"/>
          <ac:spMkLst>
            <pc:docMk/>
            <pc:sldMk cId="0" sldId="279"/>
            <ac:spMk id="21507" creationId="{00000000-0000-0000-0000-000000000000}"/>
          </ac:spMkLst>
        </pc:spChg>
      </pc:sldChg>
      <pc:sldChg chg="modSp mod">
        <pc:chgData name="johannes.fuchsberger" userId="0ba282cb-98b6-40ad-aa6c-709cf3572a59" providerId="ADAL" clId="{208779AB-5BAA-46C4-A363-2D67F29C4B46}" dt="2023-09-01T06:49:00.215" v="19" actId="20577"/>
        <pc:sldMkLst>
          <pc:docMk/>
          <pc:sldMk cId="768598603" sldId="281"/>
        </pc:sldMkLst>
        <pc:spChg chg="mod">
          <ac:chgData name="johannes.fuchsberger" userId="0ba282cb-98b6-40ad-aa6c-709cf3572a59" providerId="ADAL" clId="{208779AB-5BAA-46C4-A363-2D67F29C4B46}" dt="2023-09-01T06:49:00.215" v="19" actId="20577"/>
          <ac:spMkLst>
            <pc:docMk/>
            <pc:sldMk cId="768598603" sldId="281"/>
            <ac:spMk id="4" creationId="{FD08F89B-8BD8-42C4-51F5-C695DD4785DF}"/>
          </ac:spMkLst>
        </pc:spChg>
      </pc:sldChg>
      <pc:sldChg chg="modSp mod">
        <pc:chgData name="johannes.fuchsberger" userId="0ba282cb-98b6-40ad-aa6c-709cf3572a59" providerId="ADAL" clId="{208779AB-5BAA-46C4-A363-2D67F29C4B46}" dt="2023-09-01T06:49:10.297" v="20" actId="6549"/>
        <pc:sldMkLst>
          <pc:docMk/>
          <pc:sldMk cId="1706327319" sldId="283"/>
        </pc:sldMkLst>
        <pc:spChg chg="mod">
          <ac:chgData name="johannes.fuchsberger" userId="0ba282cb-98b6-40ad-aa6c-709cf3572a59" providerId="ADAL" clId="{208779AB-5BAA-46C4-A363-2D67F29C4B46}" dt="2023-09-01T06:49:10.297" v="20" actId="6549"/>
          <ac:spMkLst>
            <pc:docMk/>
            <pc:sldMk cId="1706327319" sldId="283"/>
            <ac:spMk id="4" creationId="{FD08F89B-8BD8-42C4-51F5-C695DD4785DF}"/>
          </ac:spMkLst>
        </pc:spChg>
      </pc:sldChg>
      <pc:sldChg chg="modSp mod">
        <pc:chgData name="johannes.fuchsberger" userId="0ba282cb-98b6-40ad-aa6c-709cf3572a59" providerId="ADAL" clId="{208779AB-5BAA-46C4-A363-2D67F29C4B46}" dt="2023-09-01T06:49:49.927" v="21" actId="20577"/>
        <pc:sldMkLst>
          <pc:docMk/>
          <pc:sldMk cId="2981022377" sldId="286"/>
        </pc:sldMkLst>
        <pc:spChg chg="mod">
          <ac:chgData name="johannes.fuchsberger" userId="0ba282cb-98b6-40ad-aa6c-709cf3572a59" providerId="ADAL" clId="{208779AB-5BAA-46C4-A363-2D67F29C4B46}" dt="2023-09-01T06:49:49.927" v="21" actId="20577"/>
          <ac:spMkLst>
            <pc:docMk/>
            <pc:sldMk cId="2981022377" sldId="286"/>
            <ac:spMk id="4" creationId="{FD08F89B-8BD8-42C4-51F5-C695DD4785DF}"/>
          </ac:spMkLst>
        </pc:spChg>
      </pc:sldChg>
      <pc:sldChg chg="modSp mod">
        <pc:chgData name="johannes.fuchsberger" userId="0ba282cb-98b6-40ad-aa6c-709cf3572a59" providerId="ADAL" clId="{208779AB-5BAA-46C4-A363-2D67F29C4B46}" dt="2023-09-01T06:50:53.549" v="28" actId="20577"/>
        <pc:sldMkLst>
          <pc:docMk/>
          <pc:sldMk cId="1350429510" sldId="287"/>
        </pc:sldMkLst>
        <pc:spChg chg="mod">
          <ac:chgData name="johannes.fuchsberger" userId="0ba282cb-98b6-40ad-aa6c-709cf3572a59" providerId="ADAL" clId="{208779AB-5BAA-46C4-A363-2D67F29C4B46}" dt="2023-09-01T06:50:53.549" v="28" actId="20577"/>
          <ac:spMkLst>
            <pc:docMk/>
            <pc:sldMk cId="1350429510" sldId="287"/>
            <ac:spMk id="4" creationId="{FD08F89B-8BD8-42C4-51F5-C695DD4785D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24.04.2024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10</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93FCD743-DB8C-A279-49FD-14DE9F24005C}"/>
              </a:ext>
            </a:extLst>
          </p:cNvPr>
          <p:cNvSpPr txBox="1">
            <a:spLocks noChangeArrowheads="1"/>
          </p:cNvSpPr>
          <p:nvPr/>
        </p:nvSpPr>
        <p:spPr bwMode="auto">
          <a:xfrm>
            <a:off x="647564" y="2459504"/>
            <a:ext cx="784887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6000" dirty="0">
                <a:solidFill>
                  <a:srgbClr val="333333"/>
                </a:solidFill>
              </a:rPr>
              <a:t>Ein Spaziergang über die Wiener Ringstraße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 Bausteine-Bilderreise „Ein Spaziergang über die Wiener Ringstraße“ bietet sich als anschaulicher Einstieg zu Schulbuch Seite 72 bis 77 an bzw. kann zur Vertiefung der Inhalte herangezogen werden.</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Fotos: Folie 2: Vera Faber, Wien; Folie 3: Vladislav </a:t>
            </a:r>
            <a:r>
              <a:rPr lang="de-DE" altLang="de-DE" sz="1200" b="0" dirty="0" err="1">
                <a:solidFill>
                  <a:schemeClr val="tx1"/>
                </a:solidFill>
              </a:rPr>
              <a:t>Zolotov</a:t>
            </a:r>
            <a:r>
              <a:rPr lang="de-DE" altLang="de-DE" sz="1200" b="0" dirty="0">
                <a:solidFill>
                  <a:schemeClr val="tx1"/>
                </a:solidFill>
              </a:rPr>
              <a:t> / iStockphoto.com; Folie 4: Mikhail </a:t>
            </a:r>
            <a:r>
              <a:rPr lang="de-DE" altLang="de-DE" sz="1200" b="0" dirty="0" err="1">
                <a:solidFill>
                  <a:schemeClr val="tx1"/>
                </a:solidFill>
              </a:rPr>
              <a:t>Markovskiy</a:t>
            </a:r>
            <a:r>
              <a:rPr lang="de-DE" altLang="de-DE" sz="1200" b="0" dirty="0">
                <a:solidFill>
                  <a:schemeClr val="tx1"/>
                </a:solidFill>
              </a:rPr>
              <a:t> / iStockphoto.com; Folie 5: </a:t>
            </a:r>
            <a:r>
              <a:rPr lang="de-DE" altLang="de-DE" sz="1200" b="0" dirty="0" err="1">
                <a:solidFill>
                  <a:schemeClr val="tx1"/>
                </a:solidFill>
              </a:rPr>
              <a:t>amriphoto</a:t>
            </a:r>
            <a:r>
              <a:rPr lang="de-DE" altLang="de-DE" sz="1200" b="0" dirty="0">
                <a:solidFill>
                  <a:schemeClr val="tx1"/>
                </a:solidFill>
              </a:rPr>
              <a:t> / iStockphoto.com; Folie 6: </a:t>
            </a:r>
            <a:r>
              <a:rPr lang="de-DE" altLang="de-DE" sz="1200" b="0" dirty="0" err="1">
                <a:solidFill>
                  <a:schemeClr val="tx1"/>
                </a:solidFill>
              </a:rPr>
              <a:t>Noppasin</a:t>
            </a:r>
            <a:r>
              <a:rPr lang="de-DE" altLang="de-DE" sz="1200" b="0" dirty="0">
                <a:solidFill>
                  <a:schemeClr val="tx1"/>
                </a:solidFill>
              </a:rPr>
              <a:t> </a:t>
            </a:r>
            <a:r>
              <a:rPr lang="de-DE" altLang="de-DE" sz="1200" b="0" dirty="0" err="1">
                <a:solidFill>
                  <a:schemeClr val="tx1"/>
                </a:solidFill>
              </a:rPr>
              <a:t>Wongchum</a:t>
            </a:r>
            <a:r>
              <a:rPr lang="de-DE" altLang="de-DE" sz="1200" b="0" dirty="0">
                <a:solidFill>
                  <a:schemeClr val="tx1"/>
                </a:solidFill>
              </a:rPr>
              <a:t> / iStockphoto.com; Folie 7: User10095428_393/ iStockphoto.com; Folie 8: Andrej </a:t>
            </a:r>
            <a:r>
              <a:rPr lang="de-DE" altLang="de-DE" sz="1200" b="0" dirty="0" err="1">
                <a:solidFill>
                  <a:schemeClr val="tx1"/>
                </a:solidFill>
              </a:rPr>
              <a:t>Danilovich</a:t>
            </a:r>
            <a:r>
              <a:rPr lang="de-DE" altLang="de-DE" sz="1200" b="0" dirty="0">
                <a:solidFill>
                  <a:schemeClr val="tx1"/>
                </a:solidFill>
              </a:rPr>
              <a:t> / iStockphoto.com; Folie 9: Anna Linda Knoll / iStockphoto.com;</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Staatsoper wurde als erstes Ringstraßenbauwerk von 1861 bis 1869 im Stil des Historismus errichtet. Die Bevölkerung verspottete die Oper als „Bahnhof“. Im Zweiten Weltkrieg wurde das Gebäude durch Fliegerbomben stark beschädigt.</a:t>
            </a:r>
          </a:p>
        </p:txBody>
      </p:sp>
      <p:pic>
        <p:nvPicPr>
          <p:cNvPr id="5" name="Grafik 4">
            <a:extLst>
              <a:ext uri="{FF2B5EF4-FFF2-40B4-BE49-F238E27FC236}">
                <a16:creationId xmlns:a16="http://schemas.microsoft.com/office/drawing/2014/main" id="{C0CA1B27-EC87-7053-D664-CE45459213C5}"/>
              </a:ext>
            </a:extLst>
          </p:cNvPr>
          <p:cNvPicPr>
            <a:picLocks noChangeAspect="1"/>
          </p:cNvPicPr>
          <p:nvPr/>
        </p:nvPicPr>
        <p:blipFill>
          <a:blip r:embed="rId2"/>
          <a:stretch>
            <a:fillRect/>
          </a:stretch>
        </p:blipFill>
        <p:spPr>
          <a:xfrm>
            <a:off x="395536" y="676634"/>
            <a:ext cx="8111248" cy="5200639"/>
          </a:xfrm>
          <a:prstGeom prst="rect">
            <a:avLst/>
          </a:prstGeom>
        </p:spPr>
      </p:pic>
    </p:spTree>
    <p:extLst>
      <p:ext uri="{BB962C8B-B14F-4D97-AF65-F5344CB8AC3E}">
        <p14:creationId xmlns:p14="http://schemas.microsoft.com/office/powerpoint/2010/main" val="22639711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Kunsthistorische (auf dem Bild) und das Naturhistorische Museum wurden wie das Burgtheater von den Architekten Gottfried Semper und Karl Hasenauer geplant. Der Stil der äußerlich vollkommen gleich gestalteten Museen ist das Neobarock.</a:t>
            </a:r>
          </a:p>
        </p:txBody>
      </p:sp>
      <p:pic>
        <p:nvPicPr>
          <p:cNvPr id="5" name="Grafik 4">
            <a:extLst>
              <a:ext uri="{FF2B5EF4-FFF2-40B4-BE49-F238E27FC236}">
                <a16:creationId xmlns:a16="http://schemas.microsoft.com/office/drawing/2014/main" id="{6338A517-CCA5-91C3-D7D6-770D8800B0B9}"/>
              </a:ext>
            </a:extLst>
          </p:cNvPr>
          <p:cNvPicPr>
            <a:picLocks noChangeAspect="1"/>
          </p:cNvPicPr>
          <p:nvPr/>
        </p:nvPicPr>
        <p:blipFill>
          <a:blip r:embed="rId2"/>
          <a:stretch>
            <a:fillRect/>
          </a:stretch>
        </p:blipFill>
        <p:spPr>
          <a:xfrm>
            <a:off x="395536" y="639374"/>
            <a:ext cx="8111248" cy="5212503"/>
          </a:xfrm>
          <a:prstGeom prst="rect">
            <a:avLst/>
          </a:prstGeom>
        </p:spPr>
      </p:pic>
    </p:spTree>
    <p:extLst>
      <p:ext uri="{BB962C8B-B14F-4D97-AF65-F5344CB8AC3E}">
        <p14:creationId xmlns:p14="http://schemas.microsoft.com/office/powerpoint/2010/main" val="1706327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Parlament wurde von Theophil Hansen nach dem Vorbild griechischer Tempel gebaut und 1883 fertiggestellt. Vor dem Parlament steht eine Statue der Göttin Pallas Athene, der griechischen Göttin der Weisheit.</a:t>
            </a:r>
          </a:p>
        </p:txBody>
      </p:sp>
      <p:pic>
        <p:nvPicPr>
          <p:cNvPr id="5" name="Grafik 4">
            <a:extLst>
              <a:ext uri="{FF2B5EF4-FFF2-40B4-BE49-F238E27FC236}">
                <a16:creationId xmlns:a16="http://schemas.microsoft.com/office/drawing/2014/main" id="{960C1E5D-8CDA-9E6C-AD14-51D1919A0B63}"/>
              </a:ext>
            </a:extLst>
          </p:cNvPr>
          <p:cNvPicPr>
            <a:picLocks noChangeAspect="1"/>
          </p:cNvPicPr>
          <p:nvPr/>
        </p:nvPicPr>
        <p:blipFill>
          <a:blip r:embed="rId2"/>
          <a:stretch>
            <a:fillRect/>
          </a:stretch>
        </p:blipFill>
        <p:spPr>
          <a:xfrm>
            <a:off x="395536" y="746258"/>
            <a:ext cx="8039050" cy="5097724"/>
          </a:xfrm>
          <a:prstGeom prst="rect">
            <a:avLst/>
          </a:prstGeom>
        </p:spPr>
      </p:pic>
    </p:spTree>
    <p:extLst>
      <p:ext uri="{BB962C8B-B14F-4D97-AF65-F5344CB8AC3E}">
        <p14:creationId xmlns:p14="http://schemas.microsoft.com/office/powerpoint/2010/main" val="4129299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Das Rathaus ist Sitz des Wiener Bürgermeisters. Es wurde im Stil der Neugotik errichtet. Wahrzeichen ist der auf dem 98 Meter hohen Turm des Gebäudes stehende „Rathausmann“.</a:t>
            </a:r>
          </a:p>
        </p:txBody>
      </p:sp>
      <p:pic>
        <p:nvPicPr>
          <p:cNvPr id="3" name="Grafik 2">
            <a:extLst>
              <a:ext uri="{FF2B5EF4-FFF2-40B4-BE49-F238E27FC236}">
                <a16:creationId xmlns:a16="http://schemas.microsoft.com/office/drawing/2014/main" id="{AC46F91F-5C16-39DA-5ABF-5253D1AEC1E1}"/>
              </a:ext>
            </a:extLst>
          </p:cNvPr>
          <p:cNvPicPr>
            <a:picLocks noChangeAspect="1"/>
          </p:cNvPicPr>
          <p:nvPr/>
        </p:nvPicPr>
        <p:blipFill>
          <a:blip r:embed="rId2"/>
          <a:stretch>
            <a:fillRect/>
          </a:stretch>
        </p:blipFill>
        <p:spPr>
          <a:xfrm>
            <a:off x="420650" y="653710"/>
            <a:ext cx="8302699" cy="5209018"/>
          </a:xfrm>
          <a:prstGeom prst="rect">
            <a:avLst/>
          </a:prstGeom>
        </p:spPr>
      </p:pic>
    </p:spTree>
    <p:extLst>
      <p:ext uri="{BB962C8B-B14F-4D97-AF65-F5344CB8AC3E}">
        <p14:creationId xmlns:p14="http://schemas.microsoft.com/office/powerpoint/2010/main" val="3493178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Anstelle des alten Burgtheaters am </a:t>
            </a:r>
            <a:r>
              <a:rPr lang="de-DE" altLang="de-DE" sz="1400" dirty="0" err="1">
                <a:solidFill>
                  <a:srgbClr val="333333"/>
                </a:solidFill>
              </a:rPr>
              <a:t>Michaelerplatz</a:t>
            </a:r>
            <a:r>
              <a:rPr lang="de-DE" altLang="de-DE" sz="1400" dirty="0">
                <a:solidFill>
                  <a:srgbClr val="333333"/>
                </a:solidFill>
              </a:rPr>
              <a:t> errichteten die Architekten Gottfried Semper und Karl Hasenauer von 1874 bis 1888 das neue Burgtheater an der Ringstraße im Stil der Neorenaissance.</a:t>
            </a:r>
          </a:p>
        </p:txBody>
      </p:sp>
      <p:pic>
        <p:nvPicPr>
          <p:cNvPr id="5" name="Grafik 4">
            <a:extLst>
              <a:ext uri="{FF2B5EF4-FFF2-40B4-BE49-F238E27FC236}">
                <a16:creationId xmlns:a16="http://schemas.microsoft.com/office/drawing/2014/main" id="{0AB1EC76-CD11-38D4-1C3D-CF5068BE92A1}"/>
              </a:ext>
            </a:extLst>
          </p:cNvPr>
          <p:cNvPicPr>
            <a:picLocks noChangeAspect="1"/>
          </p:cNvPicPr>
          <p:nvPr/>
        </p:nvPicPr>
        <p:blipFill>
          <a:blip r:embed="rId2"/>
          <a:stretch>
            <a:fillRect/>
          </a:stretch>
        </p:blipFill>
        <p:spPr>
          <a:xfrm>
            <a:off x="395536" y="712703"/>
            <a:ext cx="8020000" cy="5142134"/>
          </a:xfrm>
          <a:prstGeom prst="rect">
            <a:avLst/>
          </a:prstGeom>
        </p:spPr>
      </p:pic>
    </p:spTree>
    <p:extLst>
      <p:ext uri="{BB962C8B-B14F-4D97-AF65-F5344CB8AC3E}">
        <p14:creationId xmlns:p14="http://schemas.microsoft.com/office/powerpoint/2010/main" val="29810223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Wiener Universität ist eine der ältesten Europas. Sie wurde nach ihrem Gründer Rudolf IV. „Alma Mater </a:t>
            </a:r>
            <a:r>
              <a:rPr lang="de-DE" altLang="de-DE" sz="1400" dirty="0" err="1">
                <a:solidFill>
                  <a:srgbClr val="333333"/>
                </a:solidFill>
              </a:rPr>
              <a:t>Rudolphina</a:t>
            </a:r>
            <a:r>
              <a:rPr lang="de-DE" altLang="de-DE" sz="1400">
                <a:solidFill>
                  <a:srgbClr val="333333"/>
                </a:solidFill>
              </a:rPr>
              <a:t>“ benannt</a:t>
            </a:r>
            <a:r>
              <a:rPr lang="de-DE" altLang="de-DE" sz="1400" dirty="0">
                <a:solidFill>
                  <a:srgbClr val="333333"/>
                </a:solidFill>
              </a:rPr>
              <a:t>. Das Gebäude am Ring wurde nach den Plänen des Architekten Heinrich Ferstel im Stil der Neorenaissance von 1873 bis 1884 erbaut.</a:t>
            </a:r>
          </a:p>
        </p:txBody>
      </p:sp>
      <p:pic>
        <p:nvPicPr>
          <p:cNvPr id="3" name="Grafik 2">
            <a:extLst>
              <a:ext uri="{FF2B5EF4-FFF2-40B4-BE49-F238E27FC236}">
                <a16:creationId xmlns:a16="http://schemas.microsoft.com/office/drawing/2014/main" id="{74FBE45B-A2F5-7B48-A848-E3C115785982}"/>
              </a:ext>
            </a:extLst>
          </p:cNvPr>
          <p:cNvPicPr>
            <a:picLocks noChangeAspect="1"/>
          </p:cNvPicPr>
          <p:nvPr/>
        </p:nvPicPr>
        <p:blipFill>
          <a:blip r:embed="rId2"/>
          <a:stretch>
            <a:fillRect/>
          </a:stretch>
        </p:blipFill>
        <p:spPr>
          <a:xfrm>
            <a:off x="395536" y="691252"/>
            <a:ext cx="8111248" cy="5186021"/>
          </a:xfrm>
          <a:prstGeom prst="rect">
            <a:avLst/>
          </a:prstGeom>
        </p:spPr>
      </p:pic>
    </p:spTree>
    <p:extLst>
      <p:ext uri="{BB962C8B-B14F-4D97-AF65-F5344CB8AC3E}">
        <p14:creationId xmlns:p14="http://schemas.microsoft.com/office/powerpoint/2010/main" val="1350429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Votivkirche wurde im neugotischen Stil gebaut. Ihre Türme sind mit 99 Metern die zweithöchsten Kirchentürme Wiens. Nach einem missglückten Attentat auf Kaiser Franz Joseph I. wurde die Kirche als Dank für die Rettung des Kaisers aus Spenden errichtet.</a:t>
            </a:r>
          </a:p>
        </p:txBody>
      </p:sp>
      <p:pic>
        <p:nvPicPr>
          <p:cNvPr id="5" name="Grafik 4">
            <a:extLst>
              <a:ext uri="{FF2B5EF4-FFF2-40B4-BE49-F238E27FC236}">
                <a16:creationId xmlns:a16="http://schemas.microsoft.com/office/drawing/2014/main" id="{C7D9A5E1-32F5-5074-C460-43FCFCE71FDB}"/>
              </a:ext>
            </a:extLst>
          </p:cNvPr>
          <p:cNvPicPr>
            <a:picLocks noChangeAspect="1"/>
          </p:cNvPicPr>
          <p:nvPr/>
        </p:nvPicPr>
        <p:blipFill>
          <a:blip r:embed="rId2"/>
          <a:stretch>
            <a:fillRect/>
          </a:stretch>
        </p:blipFill>
        <p:spPr>
          <a:xfrm>
            <a:off x="494634" y="672084"/>
            <a:ext cx="8132012" cy="5205189"/>
          </a:xfrm>
          <a:prstGeom prst="rect">
            <a:avLst/>
          </a:prstGeom>
        </p:spPr>
      </p:pic>
    </p:spTree>
    <p:extLst>
      <p:ext uri="{BB962C8B-B14F-4D97-AF65-F5344CB8AC3E}">
        <p14:creationId xmlns:p14="http://schemas.microsoft.com/office/powerpoint/2010/main" val="2714983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hteck 35">
            <a:extLst>
              <a:ext uri="{FF2B5EF4-FFF2-40B4-BE49-F238E27FC236}">
                <a16:creationId xmlns:a16="http://schemas.microsoft.com/office/drawing/2014/main" id="{FD08F89B-8BD8-42C4-51F5-C695DD4785DF}"/>
              </a:ext>
            </a:extLst>
          </p:cNvPr>
          <p:cNvSpPr>
            <a:spLocks noChangeArrowheads="1"/>
          </p:cNvSpPr>
          <p:nvPr/>
        </p:nvSpPr>
        <p:spPr bwMode="auto">
          <a:xfrm>
            <a:off x="516376" y="5877273"/>
            <a:ext cx="8111248" cy="658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1400" dirty="0">
                <a:solidFill>
                  <a:srgbClr val="333333"/>
                </a:solidFill>
              </a:rPr>
              <a:t>Die Wiener Börse wurde 1771 gegründet und ist eine der ältesten Börsen der Welt.  Zwischen 1874 und 1877 wurde das Gebäude an der Ringstraße unter dem Architekten Theophil Hansen im Stil des Historismus errichtet.</a:t>
            </a:r>
          </a:p>
        </p:txBody>
      </p:sp>
      <p:pic>
        <p:nvPicPr>
          <p:cNvPr id="5" name="Grafik 4">
            <a:extLst>
              <a:ext uri="{FF2B5EF4-FFF2-40B4-BE49-F238E27FC236}">
                <a16:creationId xmlns:a16="http://schemas.microsoft.com/office/drawing/2014/main" id="{DDF4D962-6461-43DA-8F5A-3225151B235A}"/>
              </a:ext>
            </a:extLst>
          </p:cNvPr>
          <p:cNvPicPr>
            <a:picLocks noChangeAspect="1"/>
          </p:cNvPicPr>
          <p:nvPr/>
        </p:nvPicPr>
        <p:blipFill>
          <a:blip r:embed="rId2"/>
          <a:stretch>
            <a:fillRect/>
          </a:stretch>
        </p:blipFill>
        <p:spPr>
          <a:xfrm>
            <a:off x="395536" y="691961"/>
            <a:ext cx="8111248" cy="5185312"/>
          </a:xfrm>
          <a:prstGeom prst="rect">
            <a:avLst/>
          </a:prstGeom>
        </p:spPr>
      </p:pic>
    </p:spTree>
    <p:extLst>
      <p:ext uri="{BB962C8B-B14F-4D97-AF65-F5344CB8AC3E}">
        <p14:creationId xmlns:p14="http://schemas.microsoft.com/office/powerpoint/2010/main" val="3629124308"/>
      </p:ext>
    </p:extLst>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552</Words>
  <Application>Microsoft Office PowerPoint</Application>
  <PresentationFormat>Bildschirmpräsentation (4:3)</PresentationFormat>
  <Paragraphs>28</Paragraphs>
  <Slides>10</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10</vt:i4>
      </vt:variant>
    </vt:vector>
  </HeadingPairs>
  <TitlesOfParts>
    <vt:vector size="16" baseType="lpstr">
      <vt:lpstr>Arial</vt:lpstr>
      <vt:lpstr>Calibri</vt:lpstr>
      <vt:lpstr>PoloST11K-Buch</vt:lpstr>
      <vt:lpstr>Syntax LT Std</vt:lpstr>
      <vt:lpstr>Wingdings</vt:lpstr>
      <vt:lpstr>Standarddesign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Barbara Peintinger</cp:lastModifiedBy>
  <cp:revision>71</cp:revision>
  <dcterms:created xsi:type="dcterms:W3CDTF">2011-07-14T19:54:09Z</dcterms:created>
  <dcterms:modified xsi:type="dcterms:W3CDTF">2024-04-24T12:50:29Z</dcterms:modified>
</cp:coreProperties>
</file>