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93" r:id="rId2"/>
    <p:sldId id="294" r:id="rId3"/>
    <p:sldId id="295" r:id="rId4"/>
    <p:sldId id="296" r:id="rId5"/>
    <p:sldId id="297" r:id="rId6"/>
    <p:sldId id="298" r:id="rId7"/>
    <p:sldId id="299" r:id="rId8"/>
    <p:sldId id="300" r:id="rId9"/>
    <p:sldId id="301" r:id="rId10"/>
    <p:sldId id="302" r:id="rId11"/>
    <p:sldId id="304" r:id="rId12"/>
    <p:sldId id="306" r:id="rId13"/>
    <p:sldId id="305" r:id="rId14"/>
    <p:sldId id="292" r:id="rId1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81" d="100"/>
          <a:sy n="81" d="100"/>
        </p:scale>
        <p:origin x="528" y="19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0E4A13A-5237-929E-2632-E742A80C01A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77F7336-1A4F-89B8-4720-E6D7C5EF0FC0}"/>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F672145-1E3B-4224-A7F6-4178B3F65641}" type="datetimeFigureOut">
              <a:rPr lang="de-AT"/>
              <a:pPr>
                <a:defRPr/>
              </a:pPr>
              <a:t>23.03.2026</a:t>
            </a:fld>
            <a:endParaRPr lang="de-AT"/>
          </a:p>
        </p:txBody>
      </p:sp>
      <p:sp>
        <p:nvSpPr>
          <p:cNvPr id="4" name="Fußzeilenplatzhalter 3">
            <a:extLst>
              <a:ext uri="{FF2B5EF4-FFF2-40B4-BE49-F238E27FC236}">
                <a16:creationId xmlns:a16="http://schemas.microsoft.com/office/drawing/2014/main" id="{9DEC7843-03B8-3467-BB90-481D7AAC915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E537E134-A06C-5520-7797-79412B8C4D7B}"/>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5A42D0A-93B7-479B-8A0E-933B3D7E3396}"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DBAAB55-2B36-71C9-7B28-C2D5D623352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8D04AF9A-9660-BBBE-F5E4-CAD4F3917D57}"/>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1737272-3ED9-437D-A4D8-780C45EBA8D1}" type="datetimeFigureOut">
              <a:rPr lang="de-AT"/>
              <a:pPr>
                <a:defRPr/>
              </a:pPr>
              <a:t>23.03.2026</a:t>
            </a:fld>
            <a:endParaRPr lang="de-AT"/>
          </a:p>
        </p:txBody>
      </p:sp>
      <p:sp>
        <p:nvSpPr>
          <p:cNvPr id="4" name="Folienbildplatzhalter 3">
            <a:extLst>
              <a:ext uri="{FF2B5EF4-FFF2-40B4-BE49-F238E27FC236}">
                <a16:creationId xmlns:a16="http://schemas.microsoft.com/office/drawing/2014/main" id="{924D42CB-680F-AE29-EEE7-17D5F1633FEB}"/>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AF405B14-EBEE-8A9F-2A65-E9C334CE18C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551812EC-C3C8-C194-D144-3C7C8EB091E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3BDA499A-FE66-6D73-6645-25A5C90BBA6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61DA741-C31F-4353-9CDA-D1AC1E505EAE}"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411561499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0AFBD5A8-DA27-B61C-C405-E1DA96976065}"/>
              </a:ext>
            </a:extLst>
          </p:cNvPr>
          <p:cNvSpPr>
            <a:spLocks noGrp="1"/>
          </p:cNvSpPr>
          <p:nvPr>
            <p:ph type="dt" sz="half" idx="10"/>
          </p:nvPr>
        </p:nvSpPr>
        <p:spPr/>
        <p:txBody>
          <a:bodyPr/>
          <a:lstStyle>
            <a:lvl1pPr>
              <a:defRPr/>
            </a:lvl1pPr>
          </a:lstStyle>
          <a:p>
            <a:pPr>
              <a:defRPr/>
            </a:pPr>
            <a:fld id="{12821206-2C09-4BC9-9A52-2FA516234797}" type="datetimeFigureOut">
              <a:rPr lang="de-AT"/>
              <a:pPr>
                <a:defRPr/>
              </a:pPr>
              <a:t>23.03.2026</a:t>
            </a:fld>
            <a:endParaRPr lang="de-AT"/>
          </a:p>
        </p:txBody>
      </p:sp>
      <p:sp>
        <p:nvSpPr>
          <p:cNvPr id="5" name="Fußzeilenplatzhalter 4">
            <a:extLst>
              <a:ext uri="{FF2B5EF4-FFF2-40B4-BE49-F238E27FC236}">
                <a16:creationId xmlns:a16="http://schemas.microsoft.com/office/drawing/2014/main" id="{0B4AD26F-EDF5-727E-654D-BC03ADD7D6A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DEF7062-40C0-1F67-5A37-141654CFDE73}"/>
              </a:ext>
            </a:extLst>
          </p:cNvPr>
          <p:cNvSpPr>
            <a:spLocks noGrp="1"/>
          </p:cNvSpPr>
          <p:nvPr>
            <p:ph type="sldNum" sz="quarter" idx="12"/>
          </p:nvPr>
        </p:nvSpPr>
        <p:spPr/>
        <p:txBody>
          <a:bodyPr/>
          <a:lstStyle>
            <a:lvl1pPr>
              <a:defRPr/>
            </a:lvl1pPr>
          </a:lstStyle>
          <a:p>
            <a:fld id="{39F8B2CE-4FAA-4D0F-8397-FEF446D7EBF4}" type="slidenum">
              <a:rPr lang="de-AT" altLang="de-DE"/>
              <a:pPr/>
              <a:t>‹Nr.›</a:t>
            </a:fld>
            <a:endParaRPr lang="de-AT" altLang="de-DE"/>
          </a:p>
        </p:txBody>
      </p:sp>
    </p:spTree>
    <p:extLst>
      <p:ext uri="{BB962C8B-B14F-4D97-AF65-F5344CB8AC3E}">
        <p14:creationId xmlns:p14="http://schemas.microsoft.com/office/powerpoint/2010/main" val="2526471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87DD59C-4E51-F9CD-804E-8505612DAB9E}"/>
              </a:ext>
            </a:extLst>
          </p:cNvPr>
          <p:cNvSpPr>
            <a:spLocks noGrp="1"/>
          </p:cNvSpPr>
          <p:nvPr>
            <p:ph type="dt" sz="half" idx="10"/>
          </p:nvPr>
        </p:nvSpPr>
        <p:spPr/>
        <p:txBody>
          <a:bodyPr/>
          <a:lstStyle>
            <a:lvl1pPr>
              <a:defRPr/>
            </a:lvl1pPr>
          </a:lstStyle>
          <a:p>
            <a:pPr>
              <a:defRPr/>
            </a:pPr>
            <a:fld id="{E6B01661-FDC1-45FB-A37F-AFC9CAD3EE02}" type="datetimeFigureOut">
              <a:rPr lang="de-AT"/>
              <a:pPr>
                <a:defRPr/>
              </a:pPr>
              <a:t>23.03.2026</a:t>
            </a:fld>
            <a:endParaRPr lang="de-AT"/>
          </a:p>
        </p:txBody>
      </p:sp>
      <p:sp>
        <p:nvSpPr>
          <p:cNvPr id="5" name="Fußzeilenplatzhalter 4">
            <a:extLst>
              <a:ext uri="{FF2B5EF4-FFF2-40B4-BE49-F238E27FC236}">
                <a16:creationId xmlns:a16="http://schemas.microsoft.com/office/drawing/2014/main" id="{AC279B45-A6A0-BB5C-5C4A-E40D89F619E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5D99355-3B2E-9850-6574-FC29B899CD09}"/>
              </a:ext>
            </a:extLst>
          </p:cNvPr>
          <p:cNvSpPr>
            <a:spLocks noGrp="1"/>
          </p:cNvSpPr>
          <p:nvPr>
            <p:ph type="sldNum" sz="quarter" idx="12"/>
          </p:nvPr>
        </p:nvSpPr>
        <p:spPr/>
        <p:txBody>
          <a:bodyPr/>
          <a:lstStyle>
            <a:lvl1pPr>
              <a:defRPr/>
            </a:lvl1pPr>
          </a:lstStyle>
          <a:p>
            <a:fld id="{E27636C9-F53E-4AE3-ABD5-CA9C5C3AE184}" type="slidenum">
              <a:rPr lang="de-AT" altLang="de-DE"/>
              <a:pPr/>
              <a:t>‹Nr.›</a:t>
            </a:fld>
            <a:endParaRPr lang="de-AT" altLang="de-DE"/>
          </a:p>
        </p:txBody>
      </p:sp>
    </p:spTree>
    <p:extLst>
      <p:ext uri="{BB962C8B-B14F-4D97-AF65-F5344CB8AC3E}">
        <p14:creationId xmlns:p14="http://schemas.microsoft.com/office/powerpoint/2010/main" val="2567379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5B3125BC-CFDF-D578-1543-30CB8BE49A6C}"/>
              </a:ext>
            </a:extLst>
          </p:cNvPr>
          <p:cNvSpPr>
            <a:spLocks noGrp="1"/>
          </p:cNvSpPr>
          <p:nvPr>
            <p:ph type="dt" sz="half" idx="10"/>
          </p:nvPr>
        </p:nvSpPr>
        <p:spPr/>
        <p:txBody>
          <a:bodyPr/>
          <a:lstStyle>
            <a:lvl1pPr>
              <a:defRPr/>
            </a:lvl1pPr>
          </a:lstStyle>
          <a:p>
            <a:pPr>
              <a:defRPr/>
            </a:pPr>
            <a:fld id="{C7C35428-6CE1-4FB5-BFC2-DBE93A80E647}" type="datetimeFigureOut">
              <a:rPr lang="de-AT"/>
              <a:pPr>
                <a:defRPr/>
              </a:pPr>
              <a:t>23.03.2026</a:t>
            </a:fld>
            <a:endParaRPr lang="de-AT"/>
          </a:p>
        </p:txBody>
      </p:sp>
      <p:sp>
        <p:nvSpPr>
          <p:cNvPr id="5" name="Fußzeilenplatzhalter 4">
            <a:extLst>
              <a:ext uri="{FF2B5EF4-FFF2-40B4-BE49-F238E27FC236}">
                <a16:creationId xmlns:a16="http://schemas.microsoft.com/office/drawing/2014/main" id="{24C21F47-5BD7-C9F7-348A-3B48F9D44A6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F0CE34C-FB12-1308-0061-565849A703BF}"/>
              </a:ext>
            </a:extLst>
          </p:cNvPr>
          <p:cNvSpPr>
            <a:spLocks noGrp="1"/>
          </p:cNvSpPr>
          <p:nvPr>
            <p:ph type="sldNum" sz="quarter" idx="12"/>
          </p:nvPr>
        </p:nvSpPr>
        <p:spPr>
          <a:xfrm>
            <a:off x="6659563" y="6308725"/>
            <a:ext cx="2133600" cy="365125"/>
          </a:xfrm>
        </p:spPr>
        <p:txBody>
          <a:bodyPr/>
          <a:lstStyle>
            <a:lvl1pPr>
              <a:defRPr/>
            </a:lvl1pPr>
          </a:lstStyle>
          <a:p>
            <a:fld id="{EC84DDDA-71C7-4279-8D69-763DFFCA4242}" type="slidenum">
              <a:rPr lang="de-AT" altLang="de-DE"/>
              <a:pPr/>
              <a:t>‹Nr.›</a:t>
            </a:fld>
            <a:endParaRPr lang="de-AT" altLang="de-DE"/>
          </a:p>
        </p:txBody>
      </p:sp>
    </p:spTree>
    <p:extLst>
      <p:ext uri="{BB962C8B-B14F-4D97-AF65-F5344CB8AC3E}">
        <p14:creationId xmlns:p14="http://schemas.microsoft.com/office/powerpoint/2010/main" val="1945846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E0F7739-096E-2FA5-E086-B143D32BF17B}"/>
              </a:ext>
            </a:extLst>
          </p:cNvPr>
          <p:cNvSpPr>
            <a:spLocks noGrp="1"/>
          </p:cNvSpPr>
          <p:nvPr>
            <p:ph type="dt" sz="half" idx="10"/>
          </p:nvPr>
        </p:nvSpPr>
        <p:spPr/>
        <p:txBody>
          <a:bodyPr/>
          <a:lstStyle>
            <a:lvl1pPr>
              <a:defRPr/>
            </a:lvl1pPr>
          </a:lstStyle>
          <a:p>
            <a:pPr>
              <a:defRPr/>
            </a:pPr>
            <a:fld id="{29143807-E11A-4230-8B24-708DFAA80AE6}" type="datetimeFigureOut">
              <a:rPr lang="de-AT"/>
              <a:pPr>
                <a:defRPr/>
              </a:pPr>
              <a:t>23.03.2026</a:t>
            </a:fld>
            <a:endParaRPr lang="de-AT"/>
          </a:p>
        </p:txBody>
      </p:sp>
      <p:sp>
        <p:nvSpPr>
          <p:cNvPr id="5" name="Fußzeilenplatzhalter 4">
            <a:extLst>
              <a:ext uri="{FF2B5EF4-FFF2-40B4-BE49-F238E27FC236}">
                <a16:creationId xmlns:a16="http://schemas.microsoft.com/office/drawing/2014/main" id="{3B5ED307-732B-E043-3682-D9B265F504F4}"/>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A00DA9F-80AD-234D-C103-7E2617F01D7E}"/>
              </a:ext>
            </a:extLst>
          </p:cNvPr>
          <p:cNvSpPr>
            <a:spLocks noGrp="1"/>
          </p:cNvSpPr>
          <p:nvPr>
            <p:ph type="sldNum" sz="quarter" idx="12"/>
          </p:nvPr>
        </p:nvSpPr>
        <p:spPr/>
        <p:txBody>
          <a:bodyPr/>
          <a:lstStyle>
            <a:lvl1pPr>
              <a:defRPr/>
            </a:lvl1pPr>
          </a:lstStyle>
          <a:p>
            <a:fld id="{67DA5807-1ACF-41E5-9A68-ABC7892741BD}" type="slidenum">
              <a:rPr lang="de-AT" altLang="de-DE"/>
              <a:pPr/>
              <a:t>‹Nr.›</a:t>
            </a:fld>
            <a:endParaRPr lang="de-AT" altLang="de-DE"/>
          </a:p>
        </p:txBody>
      </p:sp>
    </p:spTree>
    <p:extLst>
      <p:ext uri="{BB962C8B-B14F-4D97-AF65-F5344CB8AC3E}">
        <p14:creationId xmlns:p14="http://schemas.microsoft.com/office/powerpoint/2010/main" val="3380572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Tree>
    <p:extLst>
      <p:ext uri="{BB962C8B-B14F-4D97-AF65-F5344CB8AC3E}">
        <p14:creationId xmlns:p14="http://schemas.microsoft.com/office/powerpoint/2010/main" val="3090327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C29A05EA-63EA-35E8-A67C-9C756A1E8F7A}"/>
              </a:ext>
            </a:extLst>
          </p:cNvPr>
          <p:cNvSpPr>
            <a:spLocks noGrp="1"/>
          </p:cNvSpPr>
          <p:nvPr>
            <p:ph type="dt" sz="half" idx="10"/>
          </p:nvPr>
        </p:nvSpPr>
        <p:spPr/>
        <p:txBody>
          <a:bodyPr/>
          <a:lstStyle>
            <a:lvl1pPr>
              <a:defRPr/>
            </a:lvl1pPr>
          </a:lstStyle>
          <a:p>
            <a:pPr>
              <a:defRPr/>
            </a:pPr>
            <a:fld id="{E7BAD684-5D16-4C88-AAC5-8D0362F95545}" type="datetimeFigureOut">
              <a:rPr lang="de-AT"/>
              <a:pPr>
                <a:defRPr/>
              </a:pPr>
              <a:t>23.03.2026</a:t>
            </a:fld>
            <a:endParaRPr lang="de-AT"/>
          </a:p>
        </p:txBody>
      </p:sp>
      <p:sp>
        <p:nvSpPr>
          <p:cNvPr id="8" name="Fußzeilenplatzhalter 4">
            <a:extLst>
              <a:ext uri="{FF2B5EF4-FFF2-40B4-BE49-F238E27FC236}">
                <a16:creationId xmlns:a16="http://schemas.microsoft.com/office/drawing/2014/main" id="{ABD494AC-B63C-1F24-09EC-2C27283AB33E}"/>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88456172-65DA-12E4-D651-28AC9327E4C9}"/>
              </a:ext>
            </a:extLst>
          </p:cNvPr>
          <p:cNvSpPr>
            <a:spLocks noGrp="1"/>
          </p:cNvSpPr>
          <p:nvPr>
            <p:ph type="sldNum" sz="quarter" idx="12"/>
          </p:nvPr>
        </p:nvSpPr>
        <p:spPr/>
        <p:txBody>
          <a:bodyPr/>
          <a:lstStyle>
            <a:lvl1pPr>
              <a:defRPr/>
            </a:lvl1pPr>
          </a:lstStyle>
          <a:p>
            <a:fld id="{82C070D4-0ACD-47B9-B902-2888F8D1769E}" type="slidenum">
              <a:rPr lang="de-AT" altLang="de-DE"/>
              <a:pPr/>
              <a:t>‹Nr.›</a:t>
            </a:fld>
            <a:endParaRPr lang="de-AT" altLang="de-DE"/>
          </a:p>
        </p:txBody>
      </p:sp>
    </p:spTree>
    <p:extLst>
      <p:ext uri="{BB962C8B-B14F-4D97-AF65-F5344CB8AC3E}">
        <p14:creationId xmlns:p14="http://schemas.microsoft.com/office/powerpoint/2010/main" val="222693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C7262A4A-FEFE-B0E5-2330-CCB7B322B0DA}"/>
              </a:ext>
            </a:extLst>
          </p:cNvPr>
          <p:cNvSpPr>
            <a:spLocks noGrp="1"/>
          </p:cNvSpPr>
          <p:nvPr>
            <p:ph type="dt" sz="half" idx="10"/>
          </p:nvPr>
        </p:nvSpPr>
        <p:spPr/>
        <p:txBody>
          <a:bodyPr/>
          <a:lstStyle>
            <a:lvl1pPr>
              <a:defRPr/>
            </a:lvl1pPr>
          </a:lstStyle>
          <a:p>
            <a:pPr>
              <a:defRPr/>
            </a:pPr>
            <a:fld id="{29B91371-FF6E-4666-856B-B0E96786BDAF}" type="datetimeFigureOut">
              <a:rPr lang="de-AT"/>
              <a:pPr>
                <a:defRPr/>
              </a:pPr>
              <a:t>23.03.2026</a:t>
            </a:fld>
            <a:endParaRPr lang="de-AT"/>
          </a:p>
        </p:txBody>
      </p:sp>
      <p:sp>
        <p:nvSpPr>
          <p:cNvPr id="4" name="Fußzeilenplatzhalter 4">
            <a:extLst>
              <a:ext uri="{FF2B5EF4-FFF2-40B4-BE49-F238E27FC236}">
                <a16:creationId xmlns:a16="http://schemas.microsoft.com/office/drawing/2014/main" id="{31923B0A-DF64-E672-9D65-36EBA875D466}"/>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87D68CC7-D1CD-102B-7716-85B0677AA84A}"/>
              </a:ext>
            </a:extLst>
          </p:cNvPr>
          <p:cNvSpPr>
            <a:spLocks noGrp="1"/>
          </p:cNvSpPr>
          <p:nvPr>
            <p:ph type="sldNum" sz="quarter" idx="12"/>
          </p:nvPr>
        </p:nvSpPr>
        <p:spPr/>
        <p:txBody>
          <a:bodyPr/>
          <a:lstStyle>
            <a:lvl1pPr>
              <a:defRPr/>
            </a:lvl1pPr>
          </a:lstStyle>
          <a:p>
            <a:fld id="{38711E48-C13D-438E-BB48-E0C573D83322}" type="slidenum">
              <a:rPr lang="de-AT" altLang="de-DE"/>
              <a:pPr/>
              <a:t>‹Nr.›</a:t>
            </a:fld>
            <a:endParaRPr lang="de-AT" altLang="de-DE"/>
          </a:p>
        </p:txBody>
      </p:sp>
    </p:spTree>
    <p:extLst>
      <p:ext uri="{BB962C8B-B14F-4D97-AF65-F5344CB8AC3E}">
        <p14:creationId xmlns:p14="http://schemas.microsoft.com/office/powerpoint/2010/main" val="3776239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EF0571CD-CC08-DF5E-8E8D-3026633A7557}"/>
              </a:ext>
            </a:extLst>
          </p:cNvPr>
          <p:cNvSpPr>
            <a:spLocks noGrp="1"/>
          </p:cNvSpPr>
          <p:nvPr>
            <p:ph type="dt" sz="half" idx="10"/>
          </p:nvPr>
        </p:nvSpPr>
        <p:spPr/>
        <p:txBody>
          <a:bodyPr/>
          <a:lstStyle>
            <a:lvl1pPr>
              <a:defRPr/>
            </a:lvl1pPr>
          </a:lstStyle>
          <a:p>
            <a:pPr>
              <a:defRPr/>
            </a:pPr>
            <a:fld id="{386476F4-6492-4154-8066-768718BB8A0B}" type="datetimeFigureOut">
              <a:rPr lang="de-AT"/>
              <a:pPr>
                <a:defRPr/>
              </a:pPr>
              <a:t>23.03.2026</a:t>
            </a:fld>
            <a:endParaRPr lang="de-AT"/>
          </a:p>
        </p:txBody>
      </p:sp>
      <p:sp>
        <p:nvSpPr>
          <p:cNvPr id="3" name="Fußzeilenplatzhalter 4">
            <a:extLst>
              <a:ext uri="{FF2B5EF4-FFF2-40B4-BE49-F238E27FC236}">
                <a16:creationId xmlns:a16="http://schemas.microsoft.com/office/drawing/2014/main" id="{453EFDB9-3E4D-B369-08B6-6291A62CB21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777C7A52-E69F-B604-DCF5-74B61D1AF8B1}"/>
              </a:ext>
            </a:extLst>
          </p:cNvPr>
          <p:cNvSpPr>
            <a:spLocks noGrp="1"/>
          </p:cNvSpPr>
          <p:nvPr>
            <p:ph type="sldNum" sz="quarter" idx="12"/>
          </p:nvPr>
        </p:nvSpPr>
        <p:spPr/>
        <p:txBody>
          <a:bodyPr/>
          <a:lstStyle>
            <a:lvl1pPr>
              <a:defRPr/>
            </a:lvl1pPr>
          </a:lstStyle>
          <a:p>
            <a:fld id="{32B6EEE2-F244-4C1E-81E9-7350BCFC7DEC}" type="slidenum">
              <a:rPr lang="de-AT" altLang="de-DE"/>
              <a:pPr/>
              <a:t>‹Nr.›</a:t>
            </a:fld>
            <a:endParaRPr lang="de-AT" altLang="de-DE"/>
          </a:p>
        </p:txBody>
      </p:sp>
    </p:spTree>
    <p:extLst>
      <p:ext uri="{BB962C8B-B14F-4D97-AF65-F5344CB8AC3E}">
        <p14:creationId xmlns:p14="http://schemas.microsoft.com/office/powerpoint/2010/main" val="2335446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7A142A9F-7053-0623-D676-11E679D279EF}"/>
              </a:ext>
            </a:extLst>
          </p:cNvPr>
          <p:cNvSpPr>
            <a:spLocks noGrp="1"/>
          </p:cNvSpPr>
          <p:nvPr>
            <p:ph type="dt" sz="half" idx="10"/>
          </p:nvPr>
        </p:nvSpPr>
        <p:spPr/>
        <p:txBody>
          <a:bodyPr/>
          <a:lstStyle>
            <a:lvl1pPr>
              <a:defRPr/>
            </a:lvl1pPr>
          </a:lstStyle>
          <a:p>
            <a:pPr>
              <a:defRPr/>
            </a:pPr>
            <a:fld id="{056F7210-CA56-46E3-93B7-903CD1D68F24}" type="datetimeFigureOut">
              <a:rPr lang="de-AT"/>
              <a:pPr>
                <a:defRPr/>
              </a:pPr>
              <a:t>23.03.2026</a:t>
            </a:fld>
            <a:endParaRPr lang="de-AT"/>
          </a:p>
        </p:txBody>
      </p:sp>
      <p:sp>
        <p:nvSpPr>
          <p:cNvPr id="6" name="Fußzeilenplatzhalter 4">
            <a:extLst>
              <a:ext uri="{FF2B5EF4-FFF2-40B4-BE49-F238E27FC236}">
                <a16:creationId xmlns:a16="http://schemas.microsoft.com/office/drawing/2014/main" id="{B984C243-B804-54A5-9D34-8AD680323879}"/>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C61D0A9-F9D0-2C1C-C8BE-523240244279}"/>
              </a:ext>
            </a:extLst>
          </p:cNvPr>
          <p:cNvSpPr>
            <a:spLocks noGrp="1"/>
          </p:cNvSpPr>
          <p:nvPr>
            <p:ph type="sldNum" sz="quarter" idx="12"/>
          </p:nvPr>
        </p:nvSpPr>
        <p:spPr/>
        <p:txBody>
          <a:bodyPr/>
          <a:lstStyle>
            <a:lvl1pPr>
              <a:defRPr/>
            </a:lvl1pPr>
          </a:lstStyle>
          <a:p>
            <a:fld id="{C9CE8330-DF08-4B4A-A572-E2D83A6C539A}" type="slidenum">
              <a:rPr lang="de-AT" altLang="de-DE"/>
              <a:pPr/>
              <a:t>‹Nr.›</a:t>
            </a:fld>
            <a:endParaRPr lang="de-AT" altLang="de-DE"/>
          </a:p>
        </p:txBody>
      </p:sp>
    </p:spTree>
    <p:extLst>
      <p:ext uri="{BB962C8B-B14F-4D97-AF65-F5344CB8AC3E}">
        <p14:creationId xmlns:p14="http://schemas.microsoft.com/office/powerpoint/2010/main" val="1861069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09D60B2D-06C2-A6B9-950A-EAF15299C66C}"/>
              </a:ext>
            </a:extLst>
          </p:cNvPr>
          <p:cNvSpPr>
            <a:spLocks noGrp="1"/>
          </p:cNvSpPr>
          <p:nvPr>
            <p:ph type="dt" sz="half" idx="10"/>
          </p:nvPr>
        </p:nvSpPr>
        <p:spPr/>
        <p:txBody>
          <a:bodyPr/>
          <a:lstStyle>
            <a:lvl1pPr>
              <a:defRPr/>
            </a:lvl1pPr>
          </a:lstStyle>
          <a:p>
            <a:pPr>
              <a:defRPr/>
            </a:pPr>
            <a:fld id="{FF5C5683-994D-422D-B759-7797E04A0EB0}" type="datetimeFigureOut">
              <a:rPr lang="de-AT"/>
              <a:pPr>
                <a:defRPr/>
              </a:pPr>
              <a:t>23.03.2026</a:t>
            </a:fld>
            <a:endParaRPr lang="de-AT"/>
          </a:p>
        </p:txBody>
      </p:sp>
      <p:sp>
        <p:nvSpPr>
          <p:cNvPr id="6" name="Fußzeilenplatzhalter 4">
            <a:extLst>
              <a:ext uri="{FF2B5EF4-FFF2-40B4-BE49-F238E27FC236}">
                <a16:creationId xmlns:a16="http://schemas.microsoft.com/office/drawing/2014/main" id="{CE56ABB4-FC65-EF58-F262-EF02AFF0EBA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9932DD5-7E06-54C2-F636-9F369755C126}"/>
              </a:ext>
            </a:extLst>
          </p:cNvPr>
          <p:cNvSpPr>
            <a:spLocks noGrp="1"/>
          </p:cNvSpPr>
          <p:nvPr>
            <p:ph type="sldNum" sz="quarter" idx="12"/>
          </p:nvPr>
        </p:nvSpPr>
        <p:spPr/>
        <p:txBody>
          <a:bodyPr/>
          <a:lstStyle>
            <a:lvl1pPr>
              <a:defRPr/>
            </a:lvl1pPr>
          </a:lstStyle>
          <a:p>
            <a:fld id="{38669E9C-6878-454B-896E-2C5C5DF18003}" type="slidenum">
              <a:rPr lang="de-AT" altLang="de-DE"/>
              <a:pPr/>
              <a:t>‹Nr.›</a:t>
            </a:fld>
            <a:endParaRPr lang="de-AT" altLang="de-DE"/>
          </a:p>
        </p:txBody>
      </p:sp>
    </p:spTree>
    <p:extLst>
      <p:ext uri="{BB962C8B-B14F-4D97-AF65-F5344CB8AC3E}">
        <p14:creationId xmlns:p14="http://schemas.microsoft.com/office/powerpoint/2010/main" val="3592957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4BD26A9-894D-2D8D-1742-7A94FFBD9B8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ED23067D-C47A-00FD-1B5E-CCA0DADEC001}"/>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06A64C48-0574-1E58-51E1-D0645A525EBA}"/>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50F64C29-1980-D702-3205-FFDF6C420F75}"/>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93DE3EA-FB6A-43A4-A02C-E0429634CF6C}" type="datetimeFigureOut">
              <a:rPr lang="de-AT"/>
              <a:pPr>
                <a:defRPr/>
              </a:pPr>
              <a:t>23.03.2026</a:t>
            </a:fld>
            <a:endParaRPr lang="de-AT"/>
          </a:p>
        </p:txBody>
      </p:sp>
      <p:sp>
        <p:nvSpPr>
          <p:cNvPr id="5" name="Fußzeilenplatzhalter 4">
            <a:extLst>
              <a:ext uri="{FF2B5EF4-FFF2-40B4-BE49-F238E27FC236}">
                <a16:creationId xmlns:a16="http://schemas.microsoft.com/office/drawing/2014/main" id="{630735B2-6D79-A9A7-AD38-97F8D069207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E9900A87-A3A1-8332-412A-1C51CCEC4CA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B45DD928-C98C-41C1-BAAF-541728F264DA}" type="slidenum">
              <a:rPr lang="de-AT" altLang="de-DE"/>
              <a:pPr/>
              <a:t>‹Nr.›</a:t>
            </a:fld>
            <a:endParaRPr lang="de-AT" altLang="de-DE"/>
          </a:p>
        </p:txBody>
      </p:sp>
      <p:pic>
        <p:nvPicPr>
          <p:cNvPr id="1032" name="Picture 19">
            <a:extLst>
              <a:ext uri="{FF2B5EF4-FFF2-40B4-BE49-F238E27FC236}">
                <a16:creationId xmlns:a16="http://schemas.microsoft.com/office/drawing/2014/main" id="{A4BAE565-6509-3181-5B11-78B99BCC9135}"/>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704BA723-9DD9-0A8B-19E7-DDC43EE3CECB}"/>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8668CC42-7A2C-B505-D829-EF71B2871F8C}"/>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89811292-B766-B855-A992-89BE6E5A14E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ADCF13A6-E2C4-FCAC-99B2-FDFD43ECDC55}"/>
              </a:ext>
            </a:extLst>
          </p:cNvPr>
          <p:cNvSpPr txBox="1">
            <a:spLocks noChangeArrowheads="1"/>
          </p:cNvSpPr>
          <p:nvPr userDrawn="1"/>
        </p:nvSpPr>
        <p:spPr bwMode="auto">
          <a:xfrm>
            <a:off x="1835150" y="-128588"/>
            <a:ext cx="484188" cy="83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047" r:id="rId1"/>
    <p:sldLayoutId id="2147484048" r:id="rId2"/>
    <p:sldLayoutId id="2147484039" r:id="rId3"/>
    <p:sldLayoutId id="2147484049" r:id="rId4"/>
    <p:sldLayoutId id="2147484040" r:id="rId5"/>
    <p:sldLayoutId id="2147484041" r:id="rId6"/>
    <p:sldLayoutId id="2147484042" r:id="rId7"/>
    <p:sldLayoutId id="2147484043" r:id="rId8"/>
    <p:sldLayoutId id="2147484044" r:id="rId9"/>
    <p:sldLayoutId id="2147484045" r:id="rId10"/>
    <p:sldLayoutId id="214748404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Inhaltsplatzhalter 2">
            <a:extLst>
              <a:ext uri="{FF2B5EF4-FFF2-40B4-BE49-F238E27FC236}">
                <a16:creationId xmlns:a16="http://schemas.microsoft.com/office/drawing/2014/main" id="{788AB5DB-E4EA-1CB4-700F-2EFF249C0771}"/>
              </a:ext>
            </a:extLst>
          </p:cNvPr>
          <p:cNvSpPr>
            <a:spLocks noGrp="1"/>
          </p:cNvSpPr>
          <p:nvPr>
            <p:ph idx="1"/>
          </p:nvPr>
        </p:nvSpPr>
        <p:spPr>
          <a:xfrm>
            <a:off x="323850" y="1628800"/>
            <a:ext cx="8229600" cy="4514825"/>
          </a:xfrm>
        </p:spPr>
        <p:txBody>
          <a:bodyPr/>
          <a:lstStyle/>
          <a:p>
            <a:pPr marL="0" indent="0" algn="ctr">
              <a:buFont typeface="Arial" panose="020B0604020202020204" pitchFamily="34" charset="0"/>
              <a:buNone/>
            </a:pPr>
            <a:endParaRPr altLang="de-DE" dirty="0">
              <a:latin typeface="Arial" panose="020B0604020202020204" pitchFamily="34" charset="0"/>
              <a:cs typeface="Arial" panose="020B0604020202020204" pitchFamily="34" charset="0"/>
            </a:endParaRPr>
          </a:p>
          <a:p>
            <a:pPr marL="0" indent="0" algn="ctr">
              <a:buFont typeface="Arial" panose="020B0604020202020204" pitchFamily="34" charset="0"/>
              <a:buNone/>
            </a:pPr>
            <a:endParaRPr altLang="de-DE" sz="1800" dirty="0">
              <a:latin typeface="Arial" panose="020B0604020202020204" pitchFamily="34" charset="0"/>
              <a:cs typeface="Arial" panose="020B0604020202020204" pitchFamily="34" charset="0"/>
            </a:endParaRPr>
          </a:p>
          <a:p>
            <a:pPr marL="0" indent="0" algn="ctr">
              <a:buFont typeface="Arial" panose="020B0604020202020204" pitchFamily="34" charset="0"/>
              <a:buNone/>
            </a:pPr>
            <a:r>
              <a:rPr altLang="de-DE" dirty="0">
                <a:latin typeface="Arial" panose="020B0604020202020204" pitchFamily="34" charset="0"/>
                <a:cs typeface="Arial" panose="020B0604020202020204" pitchFamily="34" charset="0"/>
              </a:rPr>
              <a:t>Der Balkan </a:t>
            </a:r>
            <a:r>
              <a:rPr lang="de-AT" altLang="de-DE" dirty="0">
                <a:latin typeface="Arial" panose="020B0604020202020204" pitchFamily="34" charset="0"/>
                <a:cs typeface="Arial" panose="020B0604020202020204" pitchFamily="34" charset="0"/>
              </a:rPr>
              <a:t>–</a:t>
            </a:r>
            <a:endParaRPr altLang="de-DE" dirty="0">
              <a:latin typeface="Arial" panose="020B0604020202020204" pitchFamily="34" charset="0"/>
              <a:cs typeface="Arial" panose="020B0604020202020204" pitchFamily="34" charset="0"/>
            </a:endParaRPr>
          </a:p>
          <a:p>
            <a:pPr marL="0" indent="0" algn="ctr">
              <a:buFont typeface="Arial" panose="020B0604020202020204" pitchFamily="34" charset="0"/>
              <a:buNone/>
            </a:pPr>
            <a:r>
              <a:rPr altLang="de-DE" dirty="0">
                <a:latin typeface="Arial" panose="020B0604020202020204" pitchFamily="34" charset="0"/>
                <a:cs typeface="Arial" panose="020B0604020202020204" pitchFamily="34" charset="0"/>
              </a:rPr>
              <a:t>zwischen Vorurteil und Realität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hteck 35">
            <a:extLst>
              <a:ext uri="{FF2B5EF4-FFF2-40B4-BE49-F238E27FC236}">
                <a16:creationId xmlns:a16="http://schemas.microsoft.com/office/drawing/2014/main" id="{030623AF-6573-03A1-D821-D284777A44E1}"/>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Viele Menschen, die den Balkan besuchen, schätzen die </a:t>
            </a:r>
            <a:r>
              <a:rPr lang="de-AT" altLang="de-DE" sz="1400" dirty="0">
                <a:solidFill>
                  <a:schemeClr val="tx1"/>
                </a:solidFill>
                <a:latin typeface="Arial" panose="020B0604020202020204" pitchFamily="34" charset="0"/>
              </a:rPr>
              <a:t>Gastfreundschaft</a:t>
            </a:r>
            <a:r>
              <a:rPr lang="de-AT" altLang="de-DE" sz="1400" b="0" dirty="0">
                <a:solidFill>
                  <a:schemeClr val="tx1"/>
                </a:solidFill>
                <a:latin typeface="Arial" panose="020B0604020202020204" pitchFamily="34" charset="0"/>
              </a:rPr>
              <a:t> der dort lebenden  Menschen und die hausgemachten, traditionellen Speisen. Andere genießen die Natur in Form des sanften Tourismus.</a:t>
            </a:r>
            <a:endParaRPr lang="de-DE" altLang="de-DE" sz="1400" b="0" dirty="0">
              <a:solidFill>
                <a:schemeClr val="tx1"/>
              </a:solidFill>
              <a:latin typeface="Arial" panose="020B0604020202020204" pitchFamily="34" charset="0"/>
            </a:endParaRPr>
          </a:p>
        </p:txBody>
      </p:sp>
      <p:sp>
        <p:nvSpPr>
          <p:cNvPr id="14339" name="Textfeld 3">
            <a:extLst>
              <a:ext uri="{FF2B5EF4-FFF2-40B4-BE49-F238E27FC236}">
                <a16:creationId xmlns:a16="http://schemas.microsoft.com/office/drawing/2014/main" id="{EA2895E5-FBD7-693C-D5BF-F22C149C6D3D}"/>
              </a:ext>
            </a:extLst>
          </p:cNvPr>
          <p:cNvSpPr txBox="1">
            <a:spLocks noChangeArrowheads="1"/>
          </p:cNvSpPr>
          <p:nvPr/>
        </p:nvSpPr>
        <p:spPr bwMode="auto">
          <a:xfrm>
            <a:off x="556418" y="4872093"/>
            <a:ext cx="84185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Bewirtung in Theth (AL)                                                                                       Angeln am Fluss Dnjestr (MD)</a:t>
            </a:r>
          </a:p>
        </p:txBody>
      </p:sp>
      <p:pic>
        <p:nvPicPr>
          <p:cNvPr id="14340" name="Grafik 2">
            <a:extLst>
              <a:ext uri="{FF2B5EF4-FFF2-40B4-BE49-F238E27FC236}">
                <a16:creationId xmlns:a16="http://schemas.microsoft.com/office/drawing/2014/main" id="{E313A521-8605-7234-E563-AC5FB5259EE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1350" y="1196975"/>
            <a:ext cx="4124325"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Grafik 5">
            <a:extLst>
              <a:ext uri="{FF2B5EF4-FFF2-40B4-BE49-F238E27FC236}">
                <a16:creationId xmlns:a16="http://schemas.microsoft.com/office/drawing/2014/main" id="{18F29A54-C2B1-FB38-EDAF-2F1702BA120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1196975"/>
            <a:ext cx="3314700"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hteck 35">
            <a:extLst>
              <a:ext uri="{FF2B5EF4-FFF2-40B4-BE49-F238E27FC236}">
                <a16:creationId xmlns:a16="http://schemas.microsoft.com/office/drawing/2014/main" id="{1C31A380-EDB0-6201-92F9-A0D425B32F1E}"/>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Der </a:t>
            </a:r>
            <a:r>
              <a:rPr lang="de-AT" altLang="de-DE" sz="1400" dirty="0">
                <a:solidFill>
                  <a:schemeClr val="tx1"/>
                </a:solidFill>
                <a:latin typeface="Arial" panose="020B0604020202020204" pitchFamily="34" charset="0"/>
              </a:rPr>
              <a:t>Beitritt</a:t>
            </a:r>
            <a:r>
              <a:rPr lang="de-AT" altLang="de-DE" sz="1400" b="0" dirty="0">
                <a:solidFill>
                  <a:schemeClr val="tx1"/>
                </a:solidFill>
                <a:latin typeface="Arial" panose="020B0604020202020204" pitchFamily="34" charset="0"/>
              </a:rPr>
              <a:t> von einigen Staaten Südosteuropas zur Europäischen Union hat zur wirtschaftlichen, sozialen und politischen Entwicklung dieser Staaten beigetragen. </a:t>
            </a:r>
          </a:p>
          <a:p>
            <a:pPr eaLnBrk="1" hangingPunct="1">
              <a:spcBef>
                <a:spcPct val="0"/>
              </a:spcBef>
              <a:buFontTx/>
              <a:buNone/>
            </a:pPr>
            <a:r>
              <a:rPr lang="de-AT" altLang="de-DE" sz="1400" b="0" dirty="0">
                <a:solidFill>
                  <a:schemeClr val="tx1"/>
                </a:solidFill>
                <a:latin typeface="Arial" panose="020B0604020202020204" pitchFamily="34" charset="0"/>
              </a:rPr>
              <a:t>Doch auch für die anderen Staaten der EU wurden Chancen umgesetzt: mehr Handel, mehr Reisen, besseres Kennenlernen.</a:t>
            </a:r>
            <a:endParaRPr lang="de-DE" altLang="de-DE" sz="1400" b="0" dirty="0">
              <a:solidFill>
                <a:schemeClr val="tx1"/>
              </a:solidFill>
              <a:latin typeface="Arial" panose="020B0604020202020204" pitchFamily="34" charset="0"/>
            </a:endParaRPr>
          </a:p>
        </p:txBody>
      </p:sp>
      <p:sp>
        <p:nvSpPr>
          <p:cNvPr id="15363" name="Textfeld 3">
            <a:extLst>
              <a:ext uri="{FF2B5EF4-FFF2-40B4-BE49-F238E27FC236}">
                <a16:creationId xmlns:a16="http://schemas.microsoft.com/office/drawing/2014/main" id="{B1450A3A-FA0A-DC5C-2BAD-C480FF34F45D}"/>
              </a:ext>
            </a:extLst>
          </p:cNvPr>
          <p:cNvSpPr txBox="1">
            <a:spLocks noChangeArrowheads="1"/>
          </p:cNvSpPr>
          <p:nvPr/>
        </p:nvSpPr>
        <p:spPr bwMode="auto">
          <a:xfrm>
            <a:off x="539552" y="4943475"/>
            <a:ext cx="84185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Sanierte Altstadt in Celje (SLO)                                                                    Umweltschutz im Donaudelta – Pelikane (RO)</a:t>
            </a:r>
          </a:p>
        </p:txBody>
      </p:sp>
      <p:pic>
        <p:nvPicPr>
          <p:cNvPr id="15364" name="Grafik 4">
            <a:extLst>
              <a:ext uri="{FF2B5EF4-FFF2-40B4-BE49-F238E27FC236}">
                <a16:creationId xmlns:a16="http://schemas.microsoft.com/office/drawing/2014/main" id="{16681546-AA83-DD8B-32B6-C69D14EA09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2938" y="939800"/>
            <a:ext cx="3900487"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Grafik 1">
            <a:extLst>
              <a:ext uri="{FF2B5EF4-FFF2-40B4-BE49-F238E27FC236}">
                <a16:creationId xmlns:a16="http://schemas.microsoft.com/office/drawing/2014/main" id="{89186153-3B12-C90D-8EC7-A21EF2F880A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939800"/>
            <a:ext cx="3673475"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hteck 35">
            <a:extLst>
              <a:ext uri="{FF2B5EF4-FFF2-40B4-BE49-F238E27FC236}">
                <a16:creationId xmlns:a16="http://schemas.microsoft.com/office/drawing/2014/main" id="{EE017EF1-0AF7-1A01-F739-EB74477F03CD}"/>
              </a:ext>
            </a:extLst>
          </p:cNvPr>
          <p:cNvSpPr>
            <a:spLocks noChangeArrowheads="1"/>
          </p:cNvSpPr>
          <p:nvPr/>
        </p:nvSpPr>
        <p:spPr bwMode="auto">
          <a:xfrm>
            <a:off x="611188" y="5589240"/>
            <a:ext cx="7864475" cy="949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chemeClr val="tx1"/>
                </a:solidFill>
                <a:latin typeface="Arial" panose="020B0604020202020204" pitchFamily="34" charset="0"/>
              </a:rPr>
              <a:t>Wie sieht die </a:t>
            </a:r>
            <a:r>
              <a:rPr lang="de-DE" altLang="de-DE" sz="1400" dirty="0">
                <a:solidFill>
                  <a:schemeClr val="tx1"/>
                </a:solidFill>
                <a:latin typeface="Arial" panose="020B0604020202020204" pitchFamily="34" charset="0"/>
              </a:rPr>
              <a:t>Zukunft</a:t>
            </a:r>
            <a:r>
              <a:rPr lang="de-DE" altLang="de-DE" sz="1400" b="0" dirty="0">
                <a:solidFill>
                  <a:schemeClr val="tx1"/>
                </a:solidFill>
                <a:latin typeface="Arial" panose="020B0604020202020204" pitchFamily="34" charset="0"/>
              </a:rPr>
              <a:t> aus? </a:t>
            </a:r>
          </a:p>
          <a:p>
            <a:pPr eaLnBrk="1" hangingPunct="1">
              <a:spcBef>
                <a:spcPct val="0"/>
              </a:spcBef>
              <a:buFontTx/>
              <a:buNone/>
            </a:pPr>
            <a:r>
              <a:rPr lang="de-DE" altLang="de-DE" sz="1400" b="0" dirty="0">
                <a:solidFill>
                  <a:schemeClr val="tx1"/>
                </a:solidFill>
                <a:latin typeface="Arial" panose="020B0604020202020204" pitchFamily="34" charset="0"/>
              </a:rPr>
              <a:t>Der EU-Beitritt von weiteren Staaten des Balkans, wie etwa Montenegro und Serbien, könnte in einigen Jahren möglich sein. Vorher müssen diese Staaten jedoch die Kopenhagener Kriterien der EU vor allem in den Bereichen Wirtschaft und Recht erfüllen.</a:t>
            </a:r>
          </a:p>
        </p:txBody>
      </p:sp>
      <p:sp>
        <p:nvSpPr>
          <p:cNvPr id="16387" name="Textfeld 3">
            <a:extLst>
              <a:ext uri="{FF2B5EF4-FFF2-40B4-BE49-F238E27FC236}">
                <a16:creationId xmlns:a16="http://schemas.microsoft.com/office/drawing/2014/main" id="{9C4C0E9F-1933-3DF5-48C4-D37AF8234CD2}"/>
              </a:ext>
            </a:extLst>
          </p:cNvPr>
          <p:cNvSpPr txBox="1">
            <a:spLocks noChangeArrowheads="1"/>
          </p:cNvSpPr>
          <p:nvPr/>
        </p:nvSpPr>
        <p:spPr bwMode="auto">
          <a:xfrm>
            <a:off x="508000" y="4741689"/>
            <a:ext cx="82740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Ausschnitt von Belgrad (SRB)                                                                 In Podgorica (MNE)</a:t>
            </a:r>
          </a:p>
        </p:txBody>
      </p:sp>
      <p:pic>
        <p:nvPicPr>
          <p:cNvPr id="16388" name="Grafik 1">
            <a:extLst>
              <a:ext uri="{FF2B5EF4-FFF2-40B4-BE49-F238E27FC236}">
                <a16:creationId xmlns:a16="http://schemas.microsoft.com/office/drawing/2014/main" id="{146B39B3-C510-5D2C-A3EF-E913FB91D8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077913"/>
            <a:ext cx="3760787"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Grafik 2">
            <a:extLst>
              <a:ext uri="{FF2B5EF4-FFF2-40B4-BE49-F238E27FC236}">
                <a16:creationId xmlns:a16="http://schemas.microsoft.com/office/drawing/2014/main" id="{D5355E45-E83D-E3DB-6FC1-878932C98D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5025" y="1077913"/>
            <a:ext cx="3830638"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hteck 35">
            <a:extLst>
              <a:ext uri="{FF2B5EF4-FFF2-40B4-BE49-F238E27FC236}">
                <a16:creationId xmlns:a16="http://schemas.microsoft.com/office/drawing/2014/main" id="{274BA28E-03C0-E15E-DFD1-9169FAEFBBCF}"/>
              </a:ext>
            </a:extLst>
          </p:cNvPr>
          <p:cNvSpPr>
            <a:spLocks noChangeArrowheads="1"/>
          </p:cNvSpPr>
          <p:nvPr/>
        </p:nvSpPr>
        <p:spPr bwMode="auto">
          <a:xfrm>
            <a:off x="611188" y="5805488"/>
            <a:ext cx="79930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chemeClr val="tx1"/>
                </a:solidFill>
                <a:latin typeface="Arial" panose="020B0604020202020204" pitchFamily="34" charset="0"/>
              </a:rPr>
              <a:t>Der europäische Teil der Türkei zählt zum Balkan. Ein eventueller EU-Beitritt der </a:t>
            </a:r>
            <a:r>
              <a:rPr lang="de-DE" altLang="de-DE" sz="1400" dirty="0">
                <a:solidFill>
                  <a:schemeClr val="tx1"/>
                </a:solidFill>
                <a:latin typeface="Arial" panose="020B0604020202020204" pitchFamily="34" charset="0"/>
              </a:rPr>
              <a:t>Türkei</a:t>
            </a:r>
            <a:r>
              <a:rPr lang="de-DE" altLang="de-DE" sz="1400" b="0" dirty="0">
                <a:solidFill>
                  <a:schemeClr val="tx1"/>
                </a:solidFill>
                <a:latin typeface="Arial" panose="020B0604020202020204" pitchFamily="34" charset="0"/>
              </a:rPr>
              <a:t> ist in weite Ferne gerückt. Zu groß sind die Defizite in den Bereichen Politik, Menschenrechte, Rechtssystem, Wirtschaft und Soziales. Dabei wäre die Türkei ein wichtiger Handelspartner und Verbündeter der EU.</a:t>
            </a:r>
          </a:p>
        </p:txBody>
      </p:sp>
      <p:pic>
        <p:nvPicPr>
          <p:cNvPr id="17411" name="Picture 4">
            <a:extLst>
              <a:ext uri="{FF2B5EF4-FFF2-40B4-BE49-F238E27FC236}">
                <a16:creationId xmlns:a16="http://schemas.microsoft.com/office/drawing/2014/main" id="{CCA20E00-FF0C-2E58-A5EE-139D22D58C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475" y="1268413"/>
            <a:ext cx="4122738" cy="4010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2" name="Picture 5">
            <a:extLst>
              <a:ext uri="{FF2B5EF4-FFF2-40B4-BE49-F238E27FC236}">
                <a16:creationId xmlns:a16="http://schemas.microsoft.com/office/drawing/2014/main" id="{9FB07CC7-618E-4BE7-2162-F27C621FE2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089" t="23808" r="30804" b="4652"/>
          <a:stretch>
            <a:fillRect/>
          </a:stretch>
        </p:blipFill>
        <p:spPr bwMode="auto">
          <a:xfrm>
            <a:off x="4859338" y="1298575"/>
            <a:ext cx="3868737" cy="3979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413" name="Textfeld 3">
            <a:extLst>
              <a:ext uri="{FF2B5EF4-FFF2-40B4-BE49-F238E27FC236}">
                <a16:creationId xmlns:a16="http://schemas.microsoft.com/office/drawing/2014/main" id="{E0C639AD-C0CC-89DC-B806-56B7C027F9BA}"/>
              </a:ext>
            </a:extLst>
          </p:cNvPr>
          <p:cNvSpPr txBox="1">
            <a:spLocks noChangeArrowheads="1"/>
          </p:cNvSpPr>
          <p:nvPr/>
        </p:nvSpPr>
        <p:spPr bwMode="auto">
          <a:xfrm>
            <a:off x="630238" y="5372100"/>
            <a:ext cx="8416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Bazar in Istanbul (TR)                                                                  	                Galata-Brücke im europäischen Teil Istanbuls (TR)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E3AF9CAD-560C-8187-A0D5-FA36DF4DB7CB}"/>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 und Fotos, wenn nicht anders angegeben: Christian Fridrich, </a:t>
            </a:r>
            <a:r>
              <a:rPr lang="de-DE" altLang="de-DE" sz="1200" kern="0" dirty="0" err="1"/>
              <a:t>Großweikersdorf</a:t>
            </a:r>
            <a:endParaRPr lang="de-DE" altLang="de-DE" sz="1200" kern="0" dirty="0"/>
          </a:p>
          <a:p>
            <a:pPr eaLnBrk="1" fontAlgn="auto" hangingPunct="1">
              <a:spcBef>
                <a:spcPts val="0"/>
              </a:spcBef>
              <a:spcAft>
                <a:spcPts val="0"/>
              </a:spcAft>
              <a:defRPr/>
            </a:pPr>
            <a:r>
              <a:rPr lang="de-DE" altLang="de-DE" sz="1200" kern="0" dirty="0"/>
              <a:t>Folie 13: © </a:t>
            </a:r>
            <a:r>
              <a:rPr lang="de-AT" sz="1200" dirty="0">
                <a:cs typeface="Arial" charset="0"/>
              </a:rPr>
              <a:t>Burak Demir - iStockphoto.com; </a:t>
            </a:r>
            <a:r>
              <a:rPr lang="de-AT" sz="1200" dirty="0" err="1">
                <a:cs typeface="Arial" charset="0"/>
              </a:rPr>
              <a:t>dursunberk</a:t>
            </a:r>
            <a:r>
              <a:rPr lang="de-AT" sz="1200" dirty="0">
                <a:cs typeface="Arial" charset="0"/>
              </a:rPr>
              <a:t> / </a:t>
            </a:r>
            <a:r>
              <a:rPr lang="de-AT" sz="1200" dirty="0" err="1">
                <a:cs typeface="Arial" charset="0"/>
              </a:rPr>
              <a:t>Thinkstock</a:t>
            </a:r>
            <a:br>
              <a:rPr lang="de-DE" altLang="de-DE" sz="1200" kern="0" dirty="0"/>
            </a:br>
            <a:r>
              <a:rPr lang="de-DE" altLang="de-DE" sz="1200" kern="0" dirty="0"/>
              <a:t>Kartographie: </a:t>
            </a:r>
            <a:r>
              <a:rPr lang="de-DE" sz="1200" kern="0" dirty="0"/>
              <a:t>Kompass Freytag &amp; Berndt GmbH , Wien</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6F91C52D-EB6C-E0FB-1FA3-14777DD02639}"/>
              </a:ext>
            </a:extLst>
          </p:cNvPr>
          <p:cNvSpPr>
            <a:spLocks noChangeArrowheads="1"/>
          </p:cNvSpPr>
          <p:nvPr/>
        </p:nvSpPr>
        <p:spPr bwMode="auto">
          <a:xfrm>
            <a:off x="468313" y="908719"/>
            <a:ext cx="3744912" cy="4825331"/>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„Vielfältiges Europa“ auf den Seiten 22 und 23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 Es greift als Beispiel der Vielfalt in Europa am Beispiel des Balkans heraus. </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hteck 35">
            <a:extLst>
              <a:ext uri="{FF2B5EF4-FFF2-40B4-BE49-F238E27FC236}">
                <a16:creationId xmlns:a16="http://schemas.microsoft.com/office/drawing/2014/main" id="{96DA8B08-8808-6150-BC1C-4F0F1C6A81B7}"/>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dirty="0">
                <a:solidFill>
                  <a:schemeClr val="tx1"/>
                </a:solidFill>
                <a:latin typeface="Arial" panose="020B0604020202020204" pitchFamily="34" charset="0"/>
              </a:rPr>
              <a:t>Balkan</a:t>
            </a:r>
            <a:r>
              <a:rPr lang="de-DE" altLang="de-DE" sz="1400" b="0" dirty="0">
                <a:solidFill>
                  <a:schemeClr val="tx1"/>
                </a:solidFill>
                <a:latin typeface="Arial" panose="020B0604020202020204" pitchFamily="34" charset="0"/>
              </a:rPr>
              <a:t> (kyrillisch </a:t>
            </a:r>
            <a:r>
              <a:rPr lang="bg-BG" altLang="de-DE" sz="1400" b="0" dirty="0">
                <a:solidFill>
                  <a:schemeClr val="tx1"/>
                </a:solidFill>
                <a:latin typeface="Arial" panose="020B0604020202020204" pitchFamily="34" charset="0"/>
              </a:rPr>
              <a:t>Балкан</a:t>
            </a:r>
            <a:r>
              <a:rPr lang="de-DE" altLang="de-DE" sz="1400" b="0" dirty="0">
                <a:solidFill>
                  <a:schemeClr val="tx1"/>
                </a:solidFill>
                <a:latin typeface="Arial" panose="020B0604020202020204" pitchFamily="34" charset="0"/>
              </a:rPr>
              <a:t>) ist die Bezeichnung für Südosteuropa, die Balkanhalbinsel und das Balkangebirge. Die Balkanhalbinsel lässt sich nicht eindeutig von anderen Gebieten Europas abgrenzen. Hier sind zwei mögliche Abgrenzungen dargestellt.  </a:t>
            </a:r>
          </a:p>
        </p:txBody>
      </p:sp>
      <p:pic>
        <p:nvPicPr>
          <p:cNvPr id="6147" name="Picture 4">
            <a:extLst>
              <a:ext uri="{FF2B5EF4-FFF2-40B4-BE49-F238E27FC236}">
                <a16:creationId xmlns:a16="http://schemas.microsoft.com/office/drawing/2014/main" id="{680DDE85-CAB0-D367-ED95-EC7C5DA64C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96975"/>
            <a:ext cx="4826000" cy="4176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5">
            <a:extLst>
              <a:ext uri="{FF2B5EF4-FFF2-40B4-BE49-F238E27FC236}">
                <a16:creationId xmlns:a16="http://schemas.microsoft.com/office/drawing/2014/main" id="{2B3BE0BC-A83B-CC61-B225-9364B4475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6263" y="5181600"/>
            <a:ext cx="1357312" cy="15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49" name="Textfeld 1">
            <a:extLst>
              <a:ext uri="{FF2B5EF4-FFF2-40B4-BE49-F238E27FC236}">
                <a16:creationId xmlns:a16="http://schemas.microsoft.com/office/drawing/2014/main" id="{FBDDEA72-FAA7-13CA-0E38-D36E9FAC8F04}"/>
              </a:ext>
            </a:extLst>
          </p:cNvPr>
          <p:cNvSpPr txBox="1">
            <a:spLocks noChangeArrowheads="1"/>
          </p:cNvSpPr>
          <p:nvPr/>
        </p:nvSpPr>
        <p:spPr bwMode="auto">
          <a:xfrm>
            <a:off x="5622925" y="1422400"/>
            <a:ext cx="2895600"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chemeClr val="tx1"/>
                </a:solidFill>
                <a:latin typeface="Calibri" panose="020F0502020204030204" pitchFamily="34" charset="0"/>
              </a:rPr>
              <a:t>Legende</a:t>
            </a:r>
          </a:p>
          <a:p>
            <a:pPr eaLnBrk="1" hangingPunct="1">
              <a:spcBef>
                <a:spcPct val="0"/>
              </a:spcBef>
              <a:buFontTx/>
              <a:buNone/>
            </a:pPr>
            <a:endParaRPr lang="de-AT" altLang="de-DE" sz="1400" b="0" dirty="0">
              <a:solidFill>
                <a:schemeClr val="tx1"/>
              </a:solidFill>
              <a:latin typeface="Calibri" panose="020F0502020204030204" pitchFamily="34" charset="0"/>
            </a:endParaRPr>
          </a:p>
          <a:p>
            <a:pPr eaLnBrk="1" hangingPunct="1">
              <a:spcBef>
                <a:spcPct val="0"/>
              </a:spcBef>
              <a:buFontTx/>
              <a:buNone/>
            </a:pPr>
            <a:r>
              <a:rPr lang="de-AT" altLang="de-DE" sz="1400" b="0" dirty="0">
                <a:solidFill>
                  <a:schemeClr val="tx1"/>
                </a:solidFill>
                <a:latin typeface="Calibri" panose="020F0502020204030204" pitchFamily="34" charset="0"/>
              </a:rPr>
              <a:t>              	Abgrenzung mittels der 	Linie Triest – Odessa </a:t>
            </a:r>
          </a:p>
          <a:p>
            <a:pPr eaLnBrk="1" hangingPunct="1">
              <a:spcBef>
                <a:spcPct val="0"/>
              </a:spcBef>
              <a:buFontTx/>
              <a:buNone/>
            </a:pPr>
            <a:endParaRPr lang="de-AT" altLang="de-DE" sz="1400" b="0" dirty="0">
              <a:solidFill>
                <a:schemeClr val="tx1"/>
              </a:solidFill>
              <a:latin typeface="Calibri" panose="020F0502020204030204" pitchFamily="34" charset="0"/>
            </a:endParaRPr>
          </a:p>
          <a:p>
            <a:pPr eaLnBrk="1" hangingPunct="1">
              <a:spcBef>
                <a:spcPct val="0"/>
              </a:spcBef>
              <a:buFontTx/>
              <a:buNone/>
            </a:pPr>
            <a:r>
              <a:rPr lang="de-AT" altLang="de-DE" sz="1400" b="0" dirty="0">
                <a:solidFill>
                  <a:schemeClr val="tx1"/>
                </a:solidFill>
                <a:latin typeface="Calibri" panose="020F0502020204030204" pitchFamily="34" charset="0"/>
              </a:rPr>
              <a:t>	Abgrenzung durch den  	serbischen Geographen </a:t>
            </a:r>
          </a:p>
          <a:p>
            <a:pPr eaLnBrk="1" hangingPunct="1">
              <a:spcBef>
                <a:spcPct val="0"/>
              </a:spcBef>
              <a:buFontTx/>
              <a:buNone/>
            </a:pPr>
            <a:r>
              <a:rPr lang="de-AT" altLang="de-DE" sz="1400" b="0" dirty="0">
                <a:solidFill>
                  <a:schemeClr val="tx1"/>
                </a:solidFill>
                <a:latin typeface="Calibri" panose="020F0502020204030204" pitchFamily="34" charset="0"/>
              </a:rPr>
              <a:t>	</a:t>
            </a:r>
            <a:r>
              <a:rPr lang="de-AT" altLang="de-DE" sz="1400" b="0" dirty="0" err="1">
                <a:solidFill>
                  <a:schemeClr val="tx1"/>
                </a:solidFill>
                <a:latin typeface="Calibri" panose="020F0502020204030204" pitchFamily="34" charset="0"/>
              </a:rPr>
              <a:t>Cvijic</a:t>
            </a:r>
            <a:endParaRPr lang="de-AT" altLang="de-DE" sz="1400" b="0" dirty="0">
              <a:solidFill>
                <a:schemeClr val="tx1"/>
              </a:solidFill>
              <a:latin typeface="Calibri" panose="020F0502020204030204" pitchFamily="34" charset="0"/>
            </a:endParaRPr>
          </a:p>
          <a:p>
            <a:pPr eaLnBrk="1" hangingPunct="1">
              <a:spcBef>
                <a:spcPct val="0"/>
              </a:spcBef>
              <a:buFontTx/>
              <a:buNone/>
            </a:pPr>
            <a:endParaRPr lang="de-AT" altLang="de-DE" sz="1400" b="0" dirty="0">
              <a:solidFill>
                <a:schemeClr val="tx1"/>
              </a:solidFill>
              <a:latin typeface="Calibri" panose="020F0502020204030204" pitchFamily="34" charset="0"/>
            </a:endParaRPr>
          </a:p>
          <a:p>
            <a:pPr eaLnBrk="1" hangingPunct="1">
              <a:spcBef>
                <a:spcPct val="0"/>
              </a:spcBef>
              <a:buFontTx/>
              <a:buNone/>
            </a:pPr>
            <a:r>
              <a:rPr lang="de-AT" altLang="de-DE" sz="1400" b="0" dirty="0">
                <a:solidFill>
                  <a:schemeClr val="tx1"/>
                </a:solidFill>
                <a:latin typeface="Calibri" panose="020F0502020204030204" pitchFamily="34" charset="0"/>
              </a:rPr>
              <a:t>	Balkangebirge</a:t>
            </a:r>
          </a:p>
          <a:p>
            <a:pPr eaLnBrk="1" hangingPunct="1">
              <a:spcBef>
                <a:spcPct val="0"/>
              </a:spcBef>
              <a:buFontTx/>
              <a:buNone/>
            </a:pPr>
            <a:endParaRPr lang="de-AT" altLang="de-DE" sz="1400" b="0" dirty="0">
              <a:solidFill>
                <a:schemeClr val="tx1"/>
              </a:solidFill>
              <a:latin typeface="Calibri" panose="020F0502020204030204" pitchFamily="34" charset="0"/>
            </a:endParaRPr>
          </a:p>
          <a:p>
            <a:pPr eaLnBrk="1" hangingPunct="1">
              <a:spcBef>
                <a:spcPct val="0"/>
              </a:spcBef>
              <a:buFontTx/>
              <a:buNone/>
            </a:pPr>
            <a:endParaRPr lang="de-AT" altLang="de-DE" sz="1400" b="0" dirty="0">
              <a:solidFill>
                <a:schemeClr val="tx1"/>
              </a:solidFill>
              <a:latin typeface="Calibri" panose="020F0502020204030204" pitchFamily="34" charset="0"/>
            </a:endParaRPr>
          </a:p>
          <a:p>
            <a:pPr eaLnBrk="1" hangingPunct="1">
              <a:spcBef>
                <a:spcPct val="0"/>
              </a:spcBef>
              <a:buFontTx/>
              <a:buNone/>
            </a:pPr>
            <a:endParaRPr lang="de-AT" altLang="de-DE" sz="1400" b="0" dirty="0">
              <a:solidFill>
                <a:schemeClr val="tx1"/>
              </a:solidFill>
              <a:latin typeface="Calibri" panose="020F0502020204030204" pitchFamily="34" charset="0"/>
            </a:endParaRPr>
          </a:p>
          <a:p>
            <a:pPr eaLnBrk="1" hangingPunct="1">
              <a:spcBef>
                <a:spcPct val="0"/>
              </a:spcBef>
              <a:buFontTx/>
              <a:buNone/>
            </a:pPr>
            <a:r>
              <a:rPr lang="de-AT" altLang="de-DE" sz="1200" b="0" dirty="0">
                <a:solidFill>
                  <a:schemeClr val="tx1"/>
                </a:solidFill>
                <a:latin typeface="Calibri" panose="020F0502020204030204" pitchFamily="34" charset="0"/>
              </a:rPr>
              <a:t>Kartengrundlage: </a:t>
            </a:r>
          </a:p>
          <a:p>
            <a:pPr eaLnBrk="1" hangingPunct="1">
              <a:spcBef>
                <a:spcPct val="0"/>
              </a:spcBef>
              <a:buFontTx/>
              <a:buNone/>
            </a:pPr>
            <a:r>
              <a:rPr lang="de-AT" altLang="de-DE" sz="1200" b="0" dirty="0">
                <a:solidFill>
                  <a:schemeClr val="tx1"/>
                </a:solidFill>
                <a:latin typeface="Calibri" panose="020F0502020204030204" pitchFamily="34" charset="0"/>
              </a:rPr>
              <a:t>öbv – </a:t>
            </a:r>
            <a:r>
              <a:rPr lang="de-AT" altLang="de-DE" sz="1200" b="0" dirty="0" err="1">
                <a:solidFill>
                  <a:schemeClr val="tx1"/>
                </a:solidFill>
                <a:latin typeface="Calibri" panose="020F0502020204030204" pitchFamily="34" charset="0"/>
              </a:rPr>
              <a:t>freytag</a:t>
            </a:r>
            <a:r>
              <a:rPr lang="de-AT" altLang="de-DE" sz="1200" b="0" dirty="0">
                <a:solidFill>
                  <a:schemeClr val="tx1"/>
                </a:solidFill>
                <a:latin typeface="Calibri" panose="020F0502020204030204" pitchFamily="34" charset="0"/>
              </a:rPr>
              <a:t> &amp; </a:t>
            </a:r>
            <a:r>
              <a:rPr lang="de-AT" altLang="de-DE" sz="1200" b="0" dirty="0" err="1">
                <a:solidFill>
                  <a:schemeClr val="tx1"/>
                </a:solidFill>
                <a:latin typeface="Calibri" panose="020F0502020204030204" pitchFamily="34" charset="0"/>
              </a:rPr>
              <a:t>berndt</a:t>
            </a:r>
            <a:r>
              <a:rPr lang="de-AT" altLang="de-DE" sz="1200" b="0" dirty="0">
                <a:solidFill>
                  <a:schemeClr val="tx1"/>
                </a:solidFill>
                <a:latin typeface="Calibri" panose="020F0502020204030204" pitchFamily="34" charset="0"/>
              </a:rPr>
              <a:t> Schulatlas</a:t>
            </a:r>
          </a:p>
        </p:txBody>
      </p:sp>
      <p:cxnSp>
        <p:nvCxnSpPr>
          <p:cNvPr id="4" name="Gerade Verbindung 3">
            <a:extLst>
              <a:ext uri="{FF2B5EF4-FFF2-40B4-BE49-F238E27FC236}">
                <a16:creationId xmlns:a16="http://schemas.microsoft.com/office/drawing/2014/main" id="{DA5E4F4D-6096-5432-D85E-4716A686EC35}"/>
              </a:ext>
            </a:extLst>
          </p:cNvPr>
          <p:cNvCxnSpPr/>
          <p:nvPr/>
        </p:nvCxnSpPr>
        <p:spPr>
          <a:xfrm>
            <a:off x="1619250" y="2420938"/>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Gerade Verbindung 5">
            <a:extLst>
              <a:ext uri="{FF2B5EF4-FFF2-40B4-BE49-F238E27FC236}">
                <a16:creationId xmlns:a16="http://schemas.microsoft.com/office/drawing/2014/main" id="{E143D3CA-1620-AAD4-6FBE-E779DC82A421}"/>
              </a:ext>
            </a:extLst>
          </p:cNvPr>
          <p:cNvCxnSpPr/>
          <p:nvPr/>
        </p:nvCxnSpPr>
        <p:spPr>
          <a:xfrm flipV="1">
            <a:off x="1619250" y="2133600"/>
            <a:ext cx="3384550" cy="287338"/>
          </a:xfrm>
          <a:prstGeom prst="line">
            <a:avLst/>
          </a:prstGeom>
          <a:ln w="508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D03E715B-D964-06A0-E375-78AA5A0DB6EA}"/>
              </a:ext>
            </a:extLst>
          </p:cNvPr>
          <p:cNvCxnSpPr/>
          <p:nvPr/>
        </p:nvCxnSpPr>
        <p:spPr>
          <a:xfrm>
            <a:off x="5773738" y="1978025"/>
            <a:ext cx="731837" cy="0"/>
          </a:xfrm>
          <a:prstGeom prst="line">
            <a:avLst/>
          </a:prstGeom>
          <a:ln w="508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1" name="Freihandform 10">
            <a:extLst>
              <a:ext uri="{FF2B5EF4-FFF2-40B4-BE49-F238E27FC236}">
                <a16:creationId xmlns:a16="http://schemas.microsoft.com/office/drawing/2014/main" id="{719AA1EE-6785-ECFC-EA4E-823EE478C5B9}"/>
              </a:ext>
            </a:extLst>
          </p:cNvPr>
          <p:cNvSpPr/>
          <p:nvPr/>
        </p:nvSpPr>
        <p:spPr>
          <a:xfrm>
            <a:off x="1657350" y="2406650"/>
            <a:ext cx="3114675" cy="628650"/>
          </a:xfrm>
          <a:custGeom>
            <a:avLst/>
            <a:gdLst>
              <a:gd name="connsiteX0" fmla="*/ 0 w 3114675"/>
              <a:gd name="connsiteY0" fmla="*/ 22370 h 628795"/>
              <a:gd name="connsiteX1" fmla="*/ 238125 w 3114675"/>
              <a:gd name="connsiteY1" fmla="*/ 41420 h 628795"/>
              <a:gd name="connsiteX2" fmla="*/ 485775 w 3114675"/>
              <a:gd name="connsiteY2" fmla="*/ 22370 h 628795"/>
              <a:gd name="connsiteX3" fmla="*/ 523875 w 3114675"/>
              <a:gd name="connsiteY3" fmla="*/ 12845 h 628795"/>
              <a:gd name="connsiteX4" fmla="*/ 619125 w 3114675"/>
              <a:gd name="connsiteY4" fmla="*/ 212870 h 628795"/>
              <a:gd name="connsiteX5" fmla="*/ 752475 w 3114675"/>
              <a:gd name="connsiteY5" fmla="*/ 241445 h 628795"/>
              <a:gd name="connsiteX6" fmla="*/ 895350 w 3114675"/>
              <a:gd name="connsiteY6" fmla="*/ 250970 h 628795"/>
              <a:gd name="connsiteX7" fmla="*/ 990600 w 3114675"/>
              <a:gd name="connsiteY7" fmla="*/ 289070 h 628795"/>
              <a:gd name="connsiteX8" fmla="*/ 1028700 w 3114675"/>
              <a:gd name="connsiteY8" fmla="*/ 298595 h 628795"/>
              <a:gd name="connsiteX9" fmla="*/ 1076325 w 3114675"/>
              <a:gd name="connsiteY9" fmla="*/ 212870 h 628795"/>
              <a:gd name="connsiteX10" fmla="*/ 1190625 w 3114675"/>
              <a:gd name="connsiteY10" fmla="*/ 193820 h 628795"/>
              <a:gd name="connsiteX11" fmla="*/ 1228725 w 3114675"/>
              <a:gd name="connsiteY11" fmla="*/ 231920 h 628795"/>
              <a:gd name="connsiteX12" fmla="*/ 1314450 w 3114675"/>
              <a:gd name="connsiteY12" fmla="*/ 270020 h 628795"/>
              <a:gd name="connsiteX13" fmla="*/ 1314450 w 3114675"/>
              <a:gd name="connsiteY13" fmla="*/ 317645 h 628795"/>
              <a:gd name="connsiteX14" fmla="*/ 1352550 w 3114675"/>
              <a:gd name="connsiteY14" fmla="*/ 365270 h 628795"/>
              <a:gd name="connsiteX15" fmla="*/ 1438275 w 3114675"/>
              <a:gd name="connsiteY15" fmla="*/ 336695 h 628795"/>
              <a:gd name="connsiteX16" fmla="*/ 1504950 w 3114675"/>
              <a:gd name="connsiteY16" fmla="*/ 355745 h 628795"/>
              <a:gd name="connsiteX17" fmla="*/ 1571625 w 3114675"/>
              <a:gd name="connsiteY17" fmla="*/ 374795 h 628795"/>
              <a:gd name="connsiteX18" fmla="*/ 1609725 w 3114675"/>
              <a:gd name="connsiteY18" fmla="*/ 384320 h 628795"/>
              <a:gd name="connsiteX19" fmla="*/ 1724025 w 3114675"/>
              <a:gd name="connsiteY19" fmla="*/ 384320 h 628795"/>
              <a:gd name="connsiteX20" fmla="*/ 1781175 w 3114675"/>
              <a:gd name="connsiteY20" fmla="*/ 470045 h 628795"/>
              <a:gd name="connsiteX21" fmla="*/ 1781175 w 3114675"/>
              <a:gd name="connsiteY21" fmla="*/ 489095 h 628795"/>
              <a:gd name="connsiteX22" fmla="*/ 1838325 w 3114675"/>
              <a:gd name="connsiteY22" fmla="*/ 536720 h 628795"/>
              <a:gd name="connsiteX23" fmla="*/ 1847850 w 3114675"/>
              <a:gd name="connsiteY23" fmla="*/ 603395 h 628795"/>
              <a:gd name="connsiteX24" fmla="*/ 1914525 w 3114675"/>
              <a:gd name="connsiteY24" fmla="*/ 603395 h 628795"/>
              <a:gd name="connsiteX25" fmla="*/ 2085975 w 3114675"/>
              <a:gd name="connsiteY25" fmla="*/ 622445 h 628795"/>
              <a:gd name="connsiteX26" fmla="*/ 2228850 w 3114675"/>
              <a:gd name="connsiteY26" fmla="*/ 622445 h 628795"/>
              <a:gd name="connsiteX27" fmla="*/ 2371725 w 3114675"/>
              <a:gd name="connsiteY27" fmla="*/ 622445 h 628795"/>
              <a:gd name="connsiteX28" fmla="*/ 2581275 w 3114675"/>
              <a:gd name="connsiteY28" fmla="*/ 536720 h 628795"/>
              <a:gd name="connsiteX29" fmla="*/ 2714625 w 3114675"/>
              <a:gd name="connsiteY29" fmla="*/ 470045 h 628795"/>
              <a:gd name="connsiteX30" fmla="*/ 2809875 w 3114675"/>
              <a:gd name="connsiteY30" fmla="*/ 422420 h 628795"/>
              <a:gd name="connsiteX31" fmla="*/ 2895600 w 3114675"/>
              <a:gd name="connsiteY31" fmla="*/ 336695 h 628795"/>
              <a:gd name="connsiteX32" fmla="*/ 2857500 w 3114675"/>
              <a:gd name="connsiteY32" fmla="*/ 289070 h 628795"/>
              <a:gd name="connsiteX33" fmla="*/ 2847975 w 3114675"/>
              <a:gd name="connsiteY33" fmla="*/ 155720 h 628795"/>
              <a:gd name="connsiteX34" fmla="*/ 2847975 w 3114675"/>
              <a:gd name="connsiteY34" fmla="*/ 69995 h 628795"/>
              <a:gd name="connsiteX35" fmla="*/ 2943225 w 3114675"/>
              <a:gd name="connsiteY35" fmla="*/ 127145 h 628795"/>
              <a:gd name="connsiteX36" fmla="*/ 3067050 w 3114675"/>
              <a:gd name="connsiteY36" fmla="*/ 146195 h 628795"/>
              <a:gd name="connsiteX37" fmla="*/ 3114675 w 3114675"/>
              <a:gd name="connsiteY37" fmla="*/ 212870 h 628795"/>
              <a:gd name="connsiteX38" fmla="*/ 3114675 w 3114675"/>
              <a:gd name="connsiteY38" fmla="*/ 212870 h 62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114675" h="628795">
                <a:moveTo>
                  <a:pt x="0" y="22370"/>
                </a:moveTo>
                <a:cubicBezTo>
                  <a:pt x="78581" y="31895"/>
                  <a:pt x="157163" y="41420"/>
                  <a:pt x="238125" y="41420"/>
                </a:cubicBezTo>
                <a:cubicBezTo>
                  <a:pt x="319087" y="41420"/>
                  <a:pt x="438150" y="27132"/>
                  <a:pt x="485775" y="22370"/>
                </a:cubicBezTo>
                <a:cubicBezTo>
                  <a:pt x="533400" y="17608"/>
                  <a:pt x="501650" y="-18905"/>
                  <a:pt x="523875" y="12845"/>
                </a:cubicBezTo>
                <a:cubicBezTo>
                  <a:pt x="546100" y="44595"/>
                  <a:pt x="581025" y="174770"/>
                  <a:pt x="619125" y="212870"/>
                </a:cubicBezTo>
                <a:cubicBezTo>
                  <a:pt x="657225" y="250970"/>
                  <a:pt x="706437" y="235095"/>
                  <a:pt x="752475" y="241445"/>
                </a:cubicBezTo>
                <a:cubicBezTo>
                  <a:pt x="798513" y="247795"/>
                  <a:pt x="855663" y="243033"/>
                  <a:pt x="895350" y="250970"/>
                </a:cubicBezTo>
                <a:cubicBezTo>
                  <a:pt x="935037" y="258907"/>
                  <a:pt x="968375" y="281133"/>
                  <a:pt x="990600" y="289070"/>
                </a:cubicBezTo>
                <a:cubicBezTo>
                  <a:pt x="1012825" y="297008"/>
                  <a:pt x="1014413" y="311295"/>
                  <a:pt x="1028700" y="298595"/>
                </a:cubicBezTo>
                <a:cubicBezTo>
                  <a:pt x="1042988" y="285895"/>
                  <a:pt x="1049337" y="230333"/>
                  <a:pt x="1076325" y="212870"/>
                </a:cubicBezTo>
                <a:cubicBezTo>
                  <a:pt x="1103313" y="195407"/>
                  <a:pt x="1165225" y="190645"/>
                  <a:pt x="1190625" y="193820"/>
                </a:cubicBezTo>
                <a:cubicBezTo>
                  <a:pt x="1216025" y="196995"/>
                  <a:pt x="1208088" y="219220"/>
                  <a:pt x="1228725" y="231920"/>
                </a:cubicBezTo>
                <a:cubicBezTo>
                  <a:pt x="1249362" y="244620"/>
                  <a:pt x="1300163" y="255733"/>
                  <a:pt x="1314450" y="270020"/>
                </a:cubicBezTo>
                <a:cubicBezTo>
                  <a:pt x="1328737" y="284307"/>
                  <a:pt x="1308100" y="301770"/>
                  <a:pt x="1314450" y="317645"/>
                </a:cubicBezTo>
                <a:cubicBezTo>
                  <a:pt x="1320800" y="333520"/>
                  <a:pt x="1331913" y="362095"/>
                  <a:pt x="1352550" y="365270"/>
                </a:cubicBezTo>
                <a:cubicBezTo>
                  <a:pt x="1373188" y="368445"/>
                  <a:pt x="1412875" y="338283"/>
                  <a:pt x="1438275" y="336695"/>
                </a:cubicBezTo>
                <a:cubicBezTo>
                  <a:pt x="1463675" y="335108"/>
                  <a:pt x="1504950" y="355745"/>
                  <a:pt x="1504950" y="355745"/>
                </a:cubicBezTo>
                <a:lnTo>
                  <a:pt x="1571625" y="374795"/>
                </a:lnTo>
                <a:cubicBezTo>
                  <a:pt x="1589088" y="379558"/>
                  <a:pt x="1584325" y="382733"/>
                  <a:pt x="1609725" y="384320"/>
                </a:cubicBezTo>
                <a:cubicBezTo>
                  <a:pt x="1635125" y="385908"/>
                  <a:pt x="1695450" y="370033"/>
                  <a:pt x="1724025" y="384320"/>
                </a:cubicBezTo>
                <a:cubicBezTo>
                  <a:pt x="1752600" y="398607"/>
                  <a:pt x="1771650" y="452583"/>
                  <a:pt x="1781175" y="470045"/>
                </a:cubicBezTo>
                <a:cubicBezTo>
                  <a:pt x="1790700" y="487508"/>
                  <a:pt x="1771650" y="477983"/>
                  <a:pt x="1781175" y="489095"/>
                </a:cubicBezTo>
                <a:cubicBezTo>
                  <a:pt x="1790700" y="500208"/>
                  <a:pt x="1827213" y="517670"/>
                  <a:pt x="1838325" y="536720"/>
                </a:cubicBezTo>
                <a:cubicBezTo>
                  <a:pt x="1849437" y="555770"/>
                  <a:pt x="1835150" y="592283"/>
                  <a:pt x="1847850" y="603395"/>
                </a:cubicBezTo>
                <a:cubicBezTo>
                  <a:pt x="1860550" y="614507"/>
                  <a:pt x="1874838" y="600220"/>
                  <a:pt x="1914525" y="603395"/>
                </a:cubicBezTo>
                <a:cubicBezTo>
                  <a:pt x="1954212" y="606570"/>
                  <a:pt x="2033588" y="619270"/>
                  <a:pt x="2085975" y="622445"/>
                </a:cubicBezTo>
                <a:cubicBezTo>
                  <a:pt x="2138362" y="625620"/>
                  <a:pt x="2228850" y="622445"/>
                  <a:pt x="2228850" y="622445"/>
                </a:cubicBezTo>
                <a:cubicBezTo>
                  <a:pt x="2276475" y="622445"/>
                  <a:pt x="2312988" y="636733"/>
                  <a:pt x="2371725" y="622445"/>
                </a:cubicBezTo>
                <a:cubicBezTo>
                  <a:pt x="2430463" y="608158"/>
                  <a:pt x="2524125" y="562120"/>
                  <a:pt x="2581275" y="536720"/>
                </a:cubicBezTo>
                <a:cubicBezTo>
                  <a:pt x="2638425" y="511320"/>
                  <a:pt x="2714625" y="470045"/>
                  <a:pt x="2714625" y="470045"/>
                </a:cubicBezTo>
                <a:cubicBezTo>
                  <a:pt x="2752725" y="450995"/>
                  <a:pt x="2779713" y="444645"/>
                  <a:pt x="2809875" y="422420"/>
                </a:cubicBezTo>
                <a:cubicBezTo>
                  <a:pt x="2840037" y="400195"/>
                  <a:pt x="2887663" y="358920"/>
                  <a:pt x="2895600" y="336695"/>
                </a:cubicBezTo>
                <a:cubicBezTo>
                  <a:pt x="2903538" y="314470"/>
                  <a:pt x="2865438" y="319233"/>
                  <a:pt x="2857500" y="289070"/>
                </a:cubicBezTo>
                <a:cubicBezTo>
                  <a:pt x="2849562" y="258907"/>
                  <a:pt x="2849562" y="192232"/>
                  <a:pt x="2847975" y="155720"/>
                </a:cubicBezTo>
                <a:cubicBezTo>
                  <a:pt x="2846388" y="119208"/>
                  <a:pt x="2832100" y="74757"/>
                  <a:pt x="2847975" y="69995"/>
                </a:cubicBezTo>
                <a:cubicBezTo>
                  <a:pt x="2863850" y="65233"/>
                  <a:pt x="2906713" y="114445"/>
                  <a:pt x="2943225" y="127145"/>
                </a:cubicBezTo>
                <a:cubicBezTo>
                  <a:pt x="2979738" y="139845"/>
                  <a:pt x="3038475" y="131908"/>
                  <a:pt x="3067050" y="146195"/>
                </a:cubicBezTo>
                <a:cubicBezTo>
                  <a:pt x="3095625" y="160482"/>
                  <a:pt x="3114675" y="212870"/>
                  <a:pt x="3114675" y="212870"/>
                </a:cubicBezTo>
                <a:lnTo>
                  <a:pt x="3114675" y="212870"/>
                </a:lnTo>
              </a:path>
            </a:pathLst>
          </a:custGeom>
          <a:noFill/>
          <a:ln w="5080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2" name="Freihandform 11">
            <a:extLst>
              <a:ext uri="{FF2B5EF4-FFF2-40B4-BE49-F238E27FC236}">
                <a16:creationId xmlns:a16="http://schemas.microsoft.com/office/drawing/2014/main" id="{3388FE7D-5B38-E3CE-262E-FAF203F2C35B}"/>
              </a:ext>
            </a:extLst>
          </p:cNvPr>
          <p:cNvSpPr/>
          <p:nvPr/>
        </p:nvSpPr>
        <p:spPr>
          <a:xfrm>
            <a:off x="5762625" y="2638425"/>
            <a:ext cx="723900" cy="96838"/>
          </a:xfrm>
          <a:custGeom>
            <a:avLst/>
            <a:gdLst>
              <a:gd name="connsiteX0" fmla="*/ 0 w 723900"/>
              <a:gd name="connsiteY0" fmla="*/ 57198 h 96896"/>
              <a:gd name="connsiteX1" fmla="*/ 161925 w 723900"/>
              <a:gd name="connsiteY1" fmla="*/ 95298 h 96896"/>
              <a:gd name="connsiteX2" fmla="*/ 390525 w 723900"/>
              <a:gd name="connsiteY2" fmla="*/ 9573 h 96896"/>
              <a:gd name="connsiteX3" fmla="*/ 514350 w 723900"/>
              <a:gd name="connsiteY3" fmla="*/ 47673 h 96896"/>
              <a:gd name="connsiteX4" fmla="*/ 571500 w 723900"/>
              <a:gd name="connsiteY4" fmla="*/ 48 h 96896"/>
              <a:gd name="connsiteX5" fmla="*/ 666750 w 723900"/>
              <a:gd name="connsiteY5" fmla="*/ 38148 h 96896"/>
              <a:gd name="connsiteX6" fmla="*/ 723900 w 723900"/>
              <a:gd name="connsiteY6" fmla="*/ 9573 h 9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900" h="96896">
                <a:moveTo>
                  <a:pt x="0" y="57198"/>
                </a:moveTo>
                <a:cubicBezTo>
                  <a:pt x="48419" y="80216"/>
                  <a:pt x="96838" y="103235"/>
                  <a:pt x="161925" y="95298"/>
                </a:cubicBezTo>
                <a:cubicBezTo>
                  <a:pt x="227012" y="87361"/>
                  <a:pt x="331788" y="17510"/>
                  <a:pt x="390525" y="9573"/>
                </a:cubicBezTo>
                <a:cubicBezTo>
                  <a:pt x="449263" y="1635"/>
                  <a:pt x="484188" y="49260"/>
                  <a:pt x="514350" y="47673"/>
                </a:cubicBezTo>
                <a:cubicBezTo>
                  <a:pt x="544512" y="46086"/>
                  <a:pt x="546100" y="1635"/>
                  <a:pt x="571500" y="48"/>
                </a:cubicBezTo>
                <a:cubicBezTo>
                  <a:pt x="596900" y="-1540"/>
                  <a:pt x="641350" y="36560"/>
                  <a:pt x="666750" y="38148"/>
                </a:cubicBezTo>
                <a:cubicBezTo>
                  <a:pt x="692150" y="39735"/>
                  <a:pt x="708025" y="24654"/>
                  <a:pt x="723900" y="9573"/>
                </a:cubicBezTo>
              </a:path>
            </a:pathLst>
          </a:custGeom>
          <a:noFill/>
          <a:ln w="5080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4" name="Ellipse 13">
            <a:extLst>
              <a:ext uri="{FF2B5EF4-FFF2-40B4-BE49-F238E27FC236}">
                <a16:creationId xmlns:a16="http://schemas.microsoft.com/office/drawing/2014/main" id="{175D8630-5524-6FA3-35EE-3060AF7A8FB6}"/>
              </a:ext>
            </a:extLst>
          </p:cNvPr>
          <p:cNvSpPr/>
          <p:nvPr/>
        </p:nvSpPr>
        <p:spPr>
          <a:xfrm rot="280295">
            <a:off x="3308350" y="3087688"/>
            <a:ext cx="1331913" cy="246062"/>
          </a:xfrm>
          <a:prstGeom prst="ellipse">
            <a:avLst/>
          </a:prstGeom>
          <a:noFill/>
          <a:ln w="63500">
            <a:solidFill>
              <a:srgbClr val="FFFF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20" name="Ellipse 19">
            <a:extLst>
              <a:ext uri="{FF2B5EF4-FFF2-40B4-BE49-F238E27FC236}">
                <a16:creationId xmlns:a16="http://schemas.microsoft.com/office/drawing/2014/main" id="{30BA5B67-C554-02C5-0851-4DB9484B0978}"/>
              </a:ext>
            </a:extLst>
          </p:cNvPr>
          <p:cNvSpPr/>
          <p:nvPr/>
        </p:nvSpPr>
        <p:spPr>
          <a:xfrm>
            <a:off x="5711825" y="3419475"/>
            <a:ext cx="855663" cy="160338"/>
          </a:xfrm>
          <a:prstGeom prst="ellipse">
            <a:avLst/>
          </a:prstGeom>
          <a:noFill/>
          <a:ln w="5080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hteck 35">
            <a:extLst>
              <a:ext uri="{FF2B5EF4-FFF2-40B4-BE49-F238E27FC236}">
                <a16:creationId xmlns:a16="http://schemas.microsoft.com/office/drawing/2014/main" id="{F3B29EE2-CF9C-D84B-0AF3-CD0DEBFB59FE}"/>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Je nach Abgrenzung der Balkanhalbinsel zählen folgende </a:t>
            </a:r>
            <a:r>
              <a:rPr lang="de-AT" altLang="de-DE" sz="1400" dirty="0">
                <a:solidFill>
                  <a:schemeClr val="tx1"/>
                </a:solidFill>
                <a:latin typeface="Arial" panose="020B0604020202020204" pitchFamily="34" charset="0"/>
              </a:rPr>
              <a:t>Staaten </a:t>
            </a:r>
            <a:r>
              <a:rPr lang="de-AT" altLang="de-DE" sz="1400" b="0" dirty="0">
                <a:solidFill>
                  <a:schemeClr val="tx1"/>
                </a:solidFill>
                <a:latin typeface="Arial" panose="020B0604020202020204" pitchFamily="34" charset="0"/>
              </a:rPr>
              <a:t>oder Teile von folgenden Staaten zum Balkan:</a:t>
            </a:r>
            <a:r>
              <a:rPr lang="de-AT" altLang="de-DE" sz="1400" dirty="0">
                <a:solidFill>
                  <a:schemeClr val="tx1"/>
                </a:solidFill>
                <a:latin typeface="Arial" panose="020B0604020202020204" pitchFamily="34" charset="0"/>
              </a:rPr>
              <a:t> </a:t>
            </a:r>
            <a:r>
              <a:rPr lang="de-DE" altLang="de-DE" sz="1400" b="0" dirty="0">
                <a:solidFill>
                  <a:schemeClr val="tx1"/>
                </a:solidFill>
                <a:latin typeface="Arial" panose="020B0604020202020204" pitchFamily="34" charset="0"/>
              </a:rPr>
              <a:t>Rumänien, Bulgarien, Griechenland, Albanien, Kosovo, Nordmazedonien, Serbien, Montenegro, Kroatien, Bosnien und Herzegowina und Slowenien. </a:t>
            </a:r>
          </a:p>
        </p:txBody>
      </p:sp>
      <p:pic>
        <p:nvPicPr>
          <p:cNvPr id="7171" name="Picture 4">
            <a:extLst>
              <a:ext uri="{FF2B5EF4-FFF2-40B4-BE49-F238E27FC236}">
                <a16:creationId xmlns:a16="http://schemas.microsoft.com/office/drawing/2014/main" id="{E08915C5-8E01-18D6-F593-B3A4EB8D52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888" y="1412875"/>
            <a:ext cx="4600575" cy="3775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Gerade Verbindung 5">
            <a:extLst>
              <a:ext uri="{FF2B5EF4-FFF2-40B4-BE49-F238E27FC236}">
                <a16:creationId xmlns:a16="http://schemas.microsoft.com/office/drawing/2014/main" id="{F536DCCC-8317-D160-D15D-CC7BCBA1D402}"/>
              </a:ext>
            </a:extLst>
          </p:cNvPr>
          <p:cNvCxnSpPr/>
          <p:nvPr/>
        </p:nvCxnSpPr>
        <p:spPr>
          <a:xfrm flipV="1">
            <a:off x="1692275" y="2492375"/>
            <a:ext cx="3095625" cy="288925"/>
          </a:xfrm>
          <a:prstGeom prst="line">
            <a:avLst/>
          </a:prstGeom>
          <a:ln w="508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0" name="Freihandform 9">
            <a:extLst>
              <a:ext uri="{FF2B5EF4-FFF2-40B4-BE49-F238E27FC236}">
                <a16:creationId xmlns:a16="http://schemas.microsoft.com/office/drawing/2014/main" id="{22C0C428-ADA4-1BC7-F0CD-AD0C7A88075D}"/>
              </a:ext>
            </a:extLst>
          </p:cNvPr>
          <p:cNvSpPr/>
          <p:nvPr/>
        </p:nvSpPr>
        <p:spPr>
          <a:xfrm>
            <a:off x="1673225" y="2727325"/>
            <a:ext cx="2970213" cy="628650"/>
          </a:xfrm>
          <a:custGeom>
            <a:avLst/>
            <a:gdLst>
              <a:gd name="connsiteX0" fmla="*/ 0 w 3114675"/>
              <a:gd name="connsiteY0" fmla="*/ 22370 h 628795"/>
              <a:gd name="connsiteX1" fmla="*/ 238125 w 3114675"/>
              <a:gd name="connsiteY1" fmla="*/ 41420 h 628795"/>
              <a:gd name="connsiteX2" fmla="*/ 485775 w 3114675"/>
              <a:gd name="connsiteY2" fmla="*/ 22370 h 628795"/>
              <a:gd name="connsiteX3" fmla="*/ 523875 w 3114675"/>
              <a:gd name="connsiteY3" fmla="*/ 12845 h 628795"/>
              <a:gd name="connsiteX4" fmla="*/ 619125 w 3114675"/>
              <a:gd name="connsiteY4" fmla="*/ 212870 h 628795"/>
              <a:gd name="connsiteX5" fmla="*/ 752475 w 3114675"/>
              <a:gd name="connsiteY5" fmla="*/ 241445 h 628795"/>
              <a:gd name="connsiteX6" fmla="*/ 895350 w 3114675"/>
              <a:gd name="connsiteY6" fmla="*/ 250970 h 628795"/>
              <a:gd name="connsiteX7" fmla="*/ 990600 w 3114675"/>
              <a:gd name="connsiteY7" fmla="*/ 289070 h 628795"/>
              <a:gd name="connsiteX8" fmla="*/ 1028700 w 3114675"/>
              <a:gd name="connsiteY8" fmla="*/ 298595 h 628795"/>
              <a:gd name="connsiteX9" fmla="*/ 1076325 w 3114675"/>
              <a:gd name="connsiteY9" fmla="*/ 212870 h 628795"/>
              <a:gd name="connsiteX10" fmla="*/ 1190625 w 3114675"/>
              <a:gd name="connsiteY10" fmla="*/ 193820 h 628795"/>
              <a:gd name="connsiteX11" fmla="*/ 1228725 w 3114675"/>
              <a:gd name="connsiteY11" fmla="*/ 231920 h 628795"/>
              <a:gd name="connsiteX12" fmla="*/ 1314450 w 3114675"/>
              <a:gd name="connsiteY12" fmla="*/ 270020 h 628795"/>
              <a:gd name="connsiteX13" fmla="*/ 1314450 w 3114675"/>
              <a:gd name="connsiteY13" fmla="*/ 317645 h 628795"/>
              <a:gd name="connsiteX14" fmla="*/ 1352550 w 3114675"/>
              <a:gd name="connsiteY14" fmla="*/ 365270 h 628795"/>
              <a:gd name="connsiteX15" fmla="*/ 1438275 w 3114675"/>
              <a:gd name="connsiteY15" fmla="*/ 336695 h 628795"/>
              <a:gd name="connsiteX16" fmla="*/ 1504950 w 3114675"/>
              <a:gd name="connsiteY16" fmla="*/ 355745 h 628795"/>
              <a:gd name="connsiteX17" fmla="*/ 1571625 w 3114675"/>
              <a:gd name="connsiteY17" fmla="*/ 374795 h 628795"/>
              <a:gd name="connsiteX18" fmla="*/ 1609725 w 3114675"/>
              <a:gd name="connsiteY18" fmla="*/ 384320 h 628795"/>
              <a:gd name="connsiteX19" fmla="*/ 1724025 w 3114675"/>
              <a:gd name="connsiteY19" fmla="*/ 384320 h 628795"/>
              <a:gd name="connsiteX20" fmla="*/ 1781175 w 3114675"/>
              <a:gd name="connsiteY20" fmla="*/ 470045 h 628795"/>
              <a:gd name="connsiteX21" fmla="*/ 1781175 w 3114675"/>
              <a:gd name="connsiteY21" fmla="*/ 489095 h 628795"/>
              <a:gd name="connsiteX22" fmla="*/ 1838325 w 3114675"/>
              <a:gd name="connsiteY22" fmla="*/ 536720 h 628795"/>
              <a:gd name="connsiteX23" fmla="*/ 1847850 w 3114675"/>
              <a:gd name="connsiteY23" fmla="*/ 603395 h 628795"/>
              <a:gd name="connsiteX24" fmla="*/ 1914525 w 3114675"/>
              <a:gd name="connsiteY24" fmla="*/ 603395 h 628795"/>
              <a:gd name="connsiteX25" fmla="*/ 2085975 w 3114675"/>
              <a:gd name="connsiteY25" fmla="*/ 622445 h 628795"/>
              <a:gd name="connsiteX26" fmla="*/ 2228850 w 3114675"/>
              <a:gd name="connsiteY26" fmla="*/ 622445 h 628795"/>
              <a:gd name="connsiteX27" fmla="*/ 2371725 w 3114675"/>
              <a:gd name="connsiteY27" fmla="*/ 622445 h 628795"/>
              <a:gd name="connsiteX28" fmla="*/ 2581275 w 3114675"/>
              <a:gd name="connsiteY28" fmla="*/ 536720 h 628795"/>
              <a:gd name="connsiteX29" fmla="*/ 2714625 w 3114675"/>
              <a:gd name="connsiteY29" fmla="*/ 470045 h 628795"/>
              <a:gd name="connsiteX30" fmla="*/ 2809875 w 3114675"/>
              <a:gd name="connsiteY30" fmla="*/ 422420 h 628795"/>
              <a:gd name="connsiteX31" fmla="*/ 2895600 w 3114675"/>
              <a:gd name="connsiteY31" fmla="*/ 336695 h 628795"/>
              <a:gd name="connsiteX32" fmla="*/ 2857500 w 3114675"/>
              <a:gd name="connsiteY32" fmla="*/ 289070 h 628795"/>
              <a:gd name="connsiteX33" fmla="*/ 2847975 w 3114675"/>
              <a:gd name="connsiteY33" fmla="*/ 155720 h 628795"/>
              <a:gd name="connsiteX34" fmla="*/ 2847975 w 3114675"/>
              <a:gd name="connsiteY34" fmla="*/ 69995 h 628795"/>
              <a:gd name="connsiteX35" fmla="*/ 2943225 w 3114675"/>
              <a:gd name="connsiteY35" fmla="*/ 127145 h 628795"/>
              <a:gd name="connsiteX36" fmla="*/ 3067050 w 3114675"/>
              <a:gd name="connsiteY36" fmla="*/ 146195 h 628795"/>
              <a:gd name="connsiteX37" fmla="*/ 3114675 w 3114675"/>
              <a:gd name="connsiteY37" fmla="*/ 212870 h 628795"/>
              <a:gd name="connsiteX38" fmla="*/ 3114675 w 3114675"/>
              <a:gd name="connsiteY38" fmla="*/ 212870 h 62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114675" h="628795">
                <a:moveTo>
                  <a:pt x="0" y="22370"/>
                </a:moveTo>
                <a:cubicBezTo>
                  <a:pt x="78581" y="31895"/>
                  <a:pt x="157163" y="41420"/>
                  <a:pt x="238125" y="41420"/>
                </a:cubicBezTo>
                <a:cubicBezTo>
                  <a:pt x="319087" y="41420"/>
                  <a:pt x="438150" y="27132"/>
                  <a:pt x="485775" y="22370"/>
                </a:cubicBezTo>
                <a:cubicBezTo>
                  <a:pt x="533400" y="17608"/>
                  <a:pt x="501650" y="-18905"/>
                  <a:pt x="523875" y="12845"/>
                </a:cubicBezTo>
                <a:cubicBezTo>
                  <a:pt x="546100" y="44595"/>
                  <a:pt x="581025" y="174770"/>
                  <a:pt x="619125" y="212870"/>
                </a:cubicBezTo>
                <a:cubicBezTo>
                  <a:pt x="657225" y="250970"/>
                  <a:pt x="706437" y="235095"/>
                  <a:pt x="752475" y="241445"/>
                </a:cubicBezTo>
                <a:cubicBezTo>
                  <a:pt x="798513" y="247795"/>
                  <a:pt x="855663" y="243033"/>
                  <a:pt x="895350" y="250970"/>
                </a:cubicBezTo>
                <a:cubicBezTo>
                  <a:pt x="935037" y="258907"/>
                  <a:pt x="968375" y="281133"/>
                  <a:pt x="990600" y="289070"/>
                </a:cubicBezTo>
                <a:cubicBezTo>
                  <a:pt x="1012825" y="297008"/>
                  <a:pt x="1014413" y="311295"/>
                  <a:pt x="1028700" y="298595"/>
                </a:cubicBezTo>
                <a:cubicBezTo>
                  <a:pt x="1042988" y="285895"/>
                  <a:pt x="1049337" y="230333"/>
                  <a:pt x="1076325" y="212870"/>
                </a:cubicBezTo>
                <a:cubicBezTo>
                  <a:pt x="1103313" y="195407"/>
                  <a:pt x="1165225" y="190645"/>
                  <a:pt x="1190625" y="193820"/>
                </a:cubicBezTo>
                <a:cubicBezTo>
                  <a:pt x="1216025" y="196995"/>
                  <a:pt x="1208088" y="219220"/>
                  <a:pt x="1228725" y="231920"/>
                </a:cubicBezTo>
                <a:cubicBezTo>
                  <a:pt x="1249362" y="244620"/>
                  <a:pt x="1300163" y="255733"/>
                  <a:pt x="1314450" y="270020"/>
                </a:cubicBezTo>
                <a:cubicBezTo>
                  <a:pt x="1328737" y="284307"/>
                  <a:pt x="1308100" y="301770"/>
                  <a:pt x="1314450" y="317645"/>
                </a:cubicBezTo>
                <a:cubicBezTo>
                  <a:pt x="1320800" y="333520"/>
                  <a:pt x="1331913" y="362095"/>
                  <a:pt x="1352550" y="365270"/>
                </a:cubicBezTo>
                <a:cubicBezTo>
                  <a:pt x="1373188" y="368445"/>
                  <a:pt x="1412875" y="338283"/>
                  <a:pt x="1438275" y="336695"/>
                </a:cubicBezTo>
                <a:cubicBezTo>
                  <a:pt x="1463675" y="335108"/>
                  <a:pt x="1504950" y="355745"/>
                  <a:pt x="1504950" y="355745"/>
                </a:cubicBezTo>
                <a:lnTo>
                  <a:pt x="1571625" y="374795"/>
                </a:lnTo>
                <a:cubicBezTo>
                  <a:pt x="1589088" y="379558"/>
                  <a:pt x="1584325" y="382733"/>
                  <a:pt x="1609725" y="384320"/>
                </a:cubicBezTo>
                <a:cubicBezTo>
                  <a:pt x="1635125" y="385908"/>
                  <a:pt x="1695450" y="370033"/>
                  <a:pt x="1724025" y="384320"/>
                </a:cubicBezTo>
                <a:cubicBezTo>
                  <a:pt x="1752600" y="398607"/>
                  <a:pt x="1771650" y="452583"/>
                  <a:pt x="1781175" y="470045"/>
                </a:cubicBezTo>
                <a:cubicBezTo>
                  <a:pt x="1790700" y="487508"/>
                  <a:pt x="1771650" y="477983"/>
                  <a:pt x="1781175" y="489095"/>
                </a:cubicBezTo>
                <a:cubicBezTo>
                  <a:pt x="1790700" y="500208"/>
                  <a:pt x="1827213" y="517670"/>
                  <a:pt x="1838325" y="536720"/>
                </a:cubicBezTo>
                <a:cubicBezTo>
                  <a:pt x="1849437" y="555770"/>
                  <a:pt x="1835150" y="592283"/>
                  <a:pt x="1847850" y="603395"/>
                </a:cubicBezTo>
                <a:cubicBezTo>
                  <a:pt x="1860550" y="614507"/>
                  <a:pt x="1874838" y="600220"/>
                  <a:pt x="1914525" y="603395"/>
                </a:cubicBezTo>
                <a:cubicBezTo>
                  <a:pt x="1954212" y="606570"/>
                  <a:pt x="2033588" y="619270"/>
                  <a:pt x="2085975" y="622445"/>
                </a:cubicBezTo>
                <a:cubicBezTo>
                  <a:pt x="2138362" y="625620"/>
                  <a:pt x="2228850" y="622445"/>
                  <a:pt x="2228850" y="622445"/>
                </a:cubicBezTo>
                <a:cubicBezTo>
                  <a:pt x="2276475" y="622445"/>
                  <a:pt x="2312988" y="636733"/>
                  <a:pt x="2371725" y="622445"/>
                </a:cubicBezTo>
                <a:cubicBezTo>
                  <a:pt x="2430463" y="608158"/>
                  <a:pt x="2524125" y="562120"/>
                  <a:pt x="2581275" y="536720"/>
                </a:cubicBezTo>
                <a:cubicBezTo>
                  <a:pt x="2638425" y="511320"/>
                  <a:pt x="2714625" y="470045"/>
                  <a:pt x="2714625" y="470045"/>
                </a:cubicBezTo>
                <a:cubicBezTo>
                  <a:pt x="2752725" y="450995"/>
                  <a:pt x="2779713" y="444645"/>
                  <a:pt x="2809875" y="422420"/>
                </a:cubicBezTo>
                <a:cubicBezTo>
                  <a:pt x="2840037" y="400195"/>
                  <a:pt x="2887663" y="358920"/>
                  <a:pt x="2895600" y="336695"/>
                </a:cubicBezTo>
                <a:cubicBezTo>
                  <a:pt x="2903538" y="314470"/>
                  <a:pt x="2865438" y="319233"/>
                  <a:pt x="2857500" y="289070"/>
                </a:cubicBezTo>
                <a:cubicBezTo>
                  <a:pt x="2849562" y="258907"/>
                  <a:pt x="2849562" y="192232"/>
                  <a:pt x="2847975" y="155720"/>
                </a:cubicBezTo>
                <a:cubicBezTo>
                  <a:pt x="2846388" y="119208"/>
                  <a:pt x="2832100" y="74757"/>
                  <a:pt x="2847975" y="69995"/>
                </a:cubicBezTo>
                <a:cubicBezTo>
                  <a:pt x="2863850" y="65233"/>
                  <a:pt x="2906713" y="114445"/>
                  <a:pt x="2943225" y="127145"/>
                </a:cubicBezTo>
                <a:cubicBezTo>
                  <a:pt x="2979738" y="139845"/>
                  <a:pt x="3038475" y="131908"/>
                  <a:pt x="3067050" y="146195"/>
                </a:cubicBezTo>
                <a:cubicBezTo>
                  <a:pt x="3095625" y="160482"/>
                  <a:pt x="3114675" y="212870"/>
                  <a:pt x="3114675" y="212870"/>
                </a:cubicBezTo>
                <a:lnTo>
                  <a:pt x="3114675" y="212870"/>
                </a:lnTo>
              </a:path>
            </a:pathLst>
          </a:custGeom>
          <a:noFill/>
          <a:ln w="5080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2" name="Ellipse 11">
            <a:extLst>
              <a:ext uri="{FF2B5EF4-FFF2-40B4-BE49-F238E27FC236}">
                <a16:creationId xmlns:a16="http://schemas.microsoft.com/office/drawing/2014/main" id="{6BBF0838-0BEA-C00A-5E3F-37FC673C37D2}"/>
              </a:ext>
            </a:extLst>
          </p:cNvPr>
          <p:cNvSpPr/>
          <p:nvPr/>
        </p:nvSpPr>
        <p:spPr>
          <a:xfrm rot="280295">
            <a:off x="3168650" y="3354388"/>
            <a:ext cx="1331913" cy="247650"/>
          </a:xfrm>
          <a:prstGeom prst="ellipse">
            <a:avLst/>
          </a:prstGeom>
          <a:noFill/>
          <a:ln w="6350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7175" name="Textfeld 12">
            <a:extLst>
              <a:ext uri="{FF2B5EF4-FFF2-40B4-BE49-F238E27FC236}">
                <a16:creationId xmlns:a16="http://schemas.microsoft.com/office/drawing/2014/main" id="{E2578AE6-DE97-696A-31B1-3FA56B39F1E9}"/>
              </a:ext>
            </a:extLst>
          </p:cNvPr>
          <p:cNvSpPr txBox="1">
            <a:spLocks noChangeArrowheads="1"/>
          </p:cNvSpPr>
          <p:nvPr/>
        </p:nvSpPr>
        <p:spPr bwMode="auto">
          <a:xfrm>
            <a:off x="5622925" y="1422400"/>
            <a:ext cx="2895600"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dirty="0">
                <a:solidFill>
                  <a:schemeClr val="tx1"/>
                </a:solidFill>
                <a:latin typeface="Calibri" panose="020F0502020204030204" pitchFamily="34" charset="0"/>
              </a:rPr>
              <a:t>Legende</a:t>
            </a:r>
          </a:p>
          <a:p>
            <a:pPr eaLnBrk="1" hangingPunct="1">
              <a:spcBef>
                <a:spcPct val="0"/>
              </a:spcBef>
              <a:buFontTx/>
              <a:buNone/>
            </a:pPr>
            <a:endParaRPr lang="de-AT" altLang="de-DE" sz="1400" b="0" dirty="0">
              <a:solidFill>
                <a:schemeClr val="tx1"/>
              </a:solidFill>
              <a:latin typeface="Calibri" panose="020F0502020204030204" pitchFamily="34" charset="0"/>
            </a:endParaRPr>
          </a:p>
          <a:p>
            <a:pPr eaLnBrk="1" hangingPunct="1">
              <a:spcBef>
                <a:spcPct val="0"/>
              </a:spcBef>
              <a:buFontTx/>
              <a:buNone/>
            </a:pPr>
            <a:r>
              <a:rPr lang="de-AT" altLang="de-DE" sz="1400" b="0" dirty="0">
                <a:solidFill>
                  <a:schemeClr val="tx1"/>
                </a:solidFill>
                <a:latin typeface="Calibri" panose="020F0502020204030204" pitchFamily="34" charset="0"/>
              </a:rPr>
              <a:t>              	Abgrenzung mittels der 	Linie Triest – Odessa </a:t>
            </a:r>
          </a:p>
          <a:p>
            <a:pPr eaLnBrk="1" hangingPunct="1">
              <a:spcBef>
                <a:spcPct val="0"/>
              </a:spcBef>
              <a:buFontTx/>
              <a:buNone/>
            </a:pPr>
            <a:endParaRPr lang="de-AT" altLang="de-DE" sz="1400" b="0" dirty="0">
              <a:solidFill>
                <a:schemeClr val="tx1"/>
              </a:solidFill>
              <a:latin typeface="Calibri" panose="020F0502020204030204" pitchFamily="34" charset="0"/>
            </a:endParaRPr>
          </a:p>
          <a:p>
            <a:pPr eaLnBrk="1" hangingPunct="1">
              <a:spcBef>
                <a:spcPct val="0"/>
              </a:spcBef>
              <a:buFontTx/>
              <a:buNone/>
            </a:pPr>
            <a:r>
              <a:rPr lang="de-AT" altLang="de-DE" sz="1400" b="0" dirty="0">
                <a:solidFill>
                  <a:schemeClr val="tx1"/>
                </a:solidFill>
                <a:latin typeface="Calibri" panose="020F0502020204030204" pitchFamily="34" charset="0"/>
              </a:rPr>
              <a:t>	Abgrenzung durch den  	serbischen Geographen </a:t>
            </a:r>
          </a:p>
          <a:p>
            <a:pPr eaLnBrk="1" hangingPunct="1">
              <a:spcBef>
                <a:spcPct val="0"/>
              </a:spcBef>
              <a:buFontTx/>
              <a:buNone/>
            </a:pPr>
            <a:r>
              <a:rPr lang="de-AT" altLang="de-DE" sz="1400" b="0" dirty="0">
                <a:solidFill>
                  <a:schemeClr val="tx1"/>
                </a:solidFill>
                <a:latin typeface="Calibri" panose="020F0502020204030204" pitchFamily="34" charset="0"/>
              </a:rPr>
              <a:t>	</a:t>
            </a:r>
            <a:r>
              <a:rPr lang="de-AT" altLang="de-DE" sz="1400" b="0" dirty="0" err="1">
                <a:solidFill>
                  <a:schemeClr val="tx1"/>
                </a:solidFill>
                <a:latin typeface="Calibri" panose="020F0502020204030204" pitchFamily="34" charset="0"/>
              </a:rPr>
              <a:t>Cvijic</a:t>
            </a:r>
            <a:endParaRPr lang="de-AT" altLang="de-DE" sz="1400" b="0" dirty="0">
              <a:solidFill>
                <a:schemeClr val="tx1"/>
              </a:solidFill>
              <a:latin typeface="Calibri" panose="020F0502020204030204" pitchFamily="34" charset="0"/>
            </a:endParaRPr>
          </a:p>
          <a:p>
            <a:pPr eaLnBrk="1" hangingPunct="1">
              <a:spcBef>
                <a:spcPct val="0"/>
              </a:spcBef>
              <a:buFontTx/>
              <a:buNone/>
            </a:pPr>
            <a:endParaRPr lang="de-AT" altLang="de-DE" sz="1400" b="0" dirty="0">
              <a:solidFill>
                <a:schemeClr val="tx1"/>
              </a:solidFill>
              <a:latin typeface="Calibri" panose="020F0502020204030204" pitchFamily="34" charset="0"/>
            </a:endParaRPr>
          </a:p>
          <a:p>
            <a:pPr eaLnBrk="1" hangingPunct="1">
              <a:spcBef>
                <a:spcPct val="0"/>
              </a:spcBef>
              <a:buFontTx/>
              <a:buNone/>
            </a:pPr>
            <a:r>
              <a:rPr lang="de-AT" altLang="de-DE" sz="1400" b="0" dirty="0">
                <a:solidFill>
                  <a:schemeClr val="tx1"/>
                </a:solidFill>
                <a:latin typeface="Calibri" panose="020F0502020204030204" pitchFamily="34" charset="0"/>
              </a:rPr>
              <a:t>	Balkangebirge</a:t>
            </a:r>
          </a:p>
          <a:p>
            <a:pPr eaLnBrk="1" hangingPunct="1">
              <a:spcBef>
                <a:spcPct val="0"/>
              </a:spcBef>
              <a:buFontTx/>
              <a:buNone/>
            </a:pPr>
            <a:endParaRPr lang="de-AT" altLang="de-DE" sz="1400" b="0" dirty="0">
              <a:solidFill>
                <a:schemeClr val="tx1"/>
              </a:solidFill>
              <a:latin typeface="Calibri" panose="020F0502020204030204" pitchFamily="34" charset="0"/>
            </a:endParaRPr>
          </a:p>
          <a:p>
            <a:pPr eaLnBrk="1" hangingPunct="1">
              <a:spcBef>
                <a:spcPct val="0"/>
              </a:spcBef>
              <a:buFontTx/>
              <a:buNone/>
            </a:pPr>
            <a:endParaRPr lang="de-AT" altLang="de-DE" sz="1400" b="0" dirty="0">
              <a:solidFill>
                <a:schemeClr val="tx1"/>
              </a:solidFill>
              <a:latin typeface="Calibri" panose="020F0502020204030204" pitchFamily="34" charset="0"/>
            </a:endParaRPr>
          </a:p>
          <a:p>
            <a:pPr eaLnBrk="1" hangingPunct="1">
              <a:spcBef>
                <a:spcPct val="0"/>
              </a:spcBef>
              <a:buFontTx/>
              <a:buNone/>
            </a:pPr>
            <a:endParaRPr lang="de-AT" altLang="de-DE" sz="1400" b="0" dirty="0">
              <a:solidFill>
                <a:schemeClr val="tx1"/>
              </a:solidFill>
              <a:latin typeface="Calibri" panose="020F0502020204030204" pitchFamily="34" charset="0"/>
            </a:endParaRPr>
          </a:p>
          <a:p>
            <a:pPr eaLnBrk="1" hangingPunct="1">
              <a:spcBef>
                <a:spcPct val="0"/>
              </a:spcBef>
              <a:buFontTx/>
              <a:buNone/>
            </a:pPr>
            <a:r>
              <a:rPr lang="de-AT" altLang="de-DE" sz="1200" b="0" dirty="0">
                <a:solidFill>
                  <a:schemeClr val="tx1"/>
                </a:solidFill>
                <a:latin typeface="Calibri" panose="020F0502020204030204" pitchFamily="34" charset="0"/>
              </a:rPr>
              <a:t>Kartengrundlage: </a:t>
            </a:r>
          </a:p>
          <a:p>
            <a:pPr eaLnBrk="1" hangingPunct="1">
              <a:spcBef>
                <a:spcPct val="0"/>
              </a:spcBef>
              <a:buFontTx/>
              <a:buNone/>
            </a:pPr>
            <a:r>
              <a:rPr lang="de-AT" altLang="de-DE" sz="1200" b="0" dirty="0">
                <a:solidFill>
                  <a:schemeClr val="tx1"/>
                </a:solidFill>
                <a:latin typeface="Calibri" panose="020F0502020204030204" pitchFamily="34" charset="0"/>
              </a:rPr>
              <a:t>öbv – </a:t>
            </a:r>
            <a:r>
              <a:rPr lang="de-AT" altLang="de-DE" sz="1200" b="0" dirty="0" err="1">
                <a:solidFill>
                  <a:schemeClr val="tx1"/>
                </a:solidFill>
                <a:latin typeface="Calibri" panose="020F0502020204030204" pitchFamily="34" charset="0"/>
              </a:rPr>
              <a:t>freytag</a:t>
            </a:r>
            <a:r>
              <a:rPr lang="de-AT" altLang="de-DE" sz="1200" b="0" dirty="0">
                <a:solidFill>
                  <a:schemeClr val="tx1"/>
                </a:solidFill>
                <a:latin typeface="Calibri" panose="020F0502020204030204" pitchFamily="34" charset="0"/>
              </a:rPr>
              <a:t> &amp; </a:t>
            </a:r>
            <a:r>
              <a:rPr lang="de-AT" altLang="de-DE" sz="1200" b="0" dirty="0" err="1">
                <a:solidFill>
                  <a:schemeClr val="tx1"/>
                </a:solidFill>
                <a:latin typeface="Calibri" panose="020F0502020204030204" pitchFamily="34" charset="0"/>
              </a:rPr>
              <a:t>berndt</a:t>
            </a:r>
            <a:r>
              <a:rPr lang="de-AT" altLang="de-DE" sz="1200" b="0" dirty="0">
                <a:solidFill>
                  <a:schemeClr val="tx1"/>
                </a:solidFill>
                <a:latin typeface="Calibri" panose="020F0502020204030204" pitchFamily="34" charset="0"/>
              </a:rPr>
              <a:t> Schulatlas</a:t>
            </a:r>
          </a:p>
        </p:txBody>
      </p:sp>
      <p:pic>
        <p:nvPicPr>
          <p:cNvPr id="7176" name="Picture 5">
            <a:extLst>
              <a:ext uri="{FF2B5EF4-FFF2-40B4-BE49-F238E27FC236}">
                <a16:creationId xmlns:a16="http://schemas.microsoft.com/office/drawing/2014/main" id="{4753FE1A-B3FB-572F-7D47-EF208E107D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7538" y="4981575"/>
            <a:ext cx="1357312" cy="157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5" name="Gerade Verbindung 14">
            <a:extLst>
              <a:ext uri="{FF2B5EF4-FFF2-40B4-BE49-F238E27FC236}">
                <a16:creationId xmlns:a16="http://schemas.microsoft.com/office/drawing/2014/main" id="{F94AA71E-3BC5-08C1-D30D-9DAD6BE795E3}"/>
              </a:ext>
            </a:extLst>
          </p:cNvPr>
          <p:cNvCxnSpPr/>
          <p:nvPr/>
        </p:nvCxnSpPr>
        <p:spPr>
          <a:xfrm>
            <a:off x="5773738" y="1978025"/>
            <a:ext cx="731837" cy="0"/>
          </a:xfrm>
          <a:prstGeom prst="line">
            <a:avLst/>
          </a:prstGeom>
          <a:ln w="50800">
            <a:solidFill>
              <a:schemeClr val="tx1">
                <a:lumMod val="95000"/>
                <a:lumOff val="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6" name="Freihandform 15">
            <a:extLst>
              <a:ext uri="{FF2B5EF4-FFF2-40B4-BE49-F238E27FC236}">
                <a16:creationId xmlns:a16="http://schemas.microsoft.com/office/drawing/2014/main" id="{77EED414-1C6E-5CB9-DDB1-F3F5FACAEA44}"/>
              </a:ext>
            </a:extLst>
          </p:cNvPr>
          <p:cNvSpPr/>
          <p:nvPr/>
        </p:nvSpPr>
        <p:spPr>
          <a:xfrm>
            <a:off x="5762625" y="2638425"/>
            <a:ext cx="723900" cy="96838"/>
          </a:xfrm>
          <a:custGeom>
            <a:avLst/>
            <a:gdLst>
              <a:gd name="connsiteX0" fmla="*/ 0 w 723900"/>
              <a:gd name="connsiteY0" fmla="*/ 57198 h 96896"/>
              <a:gd name="connsiteX1" fmla="*/ 161925 w 723900"/>
              <a:gd name="connsiteY1" fmla="*/ 95298 h 96896"/>
              <a:gd name="connsiteX2" fmla="*/ 390525 w 723900"/>
              <a:gd name="connsiteY2" fmla="*/ 9573 h 96896"/>
              <a:gd name="connsiteX3" fmla="*/ 514350 w 723900"/>
              <a:gd name="connsiteY3" fmla="*/ 47673 h 96896"/>
              <a:gd name="connsiteX4" fmla="*/ 571500 w 723900"/>
              <a:gd name="connsiteY4" fmla="*/ 48 h 96896"/>
              <a:gd name="connsiteX5" fmla="*/ 666750 w 723900"/>
              <a:gd name="connsiteY5" fmla="*/ 38148 h 96896"/>
              <a:gd name="connsiteX6" fmla="*/ 723900 w 723900"/>
              <a:gd name="connsiteY6" fmla="*/ 9573 h 9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900" h="96896">
                <a:moveTo>
                  <a:pt x="0" y="57198"/>
                </a:moveTo>
                <a:cubicBezTo>
                  <a:pt x="48419" y="80216"/>
                  <a:pt x="96838" y="103235"/>
                  <a:pt x="161925" y="95298"/>
                </a:cubicBezTo>
                <a:cubicBezTo>
                  <a:pt x="227012" y="87361"/>
                  <a:pt x="331788" y="17510"/>
                  <a:pt x="390525" y="9573"/>
                </a:cubicBezTo>
                <a:cubicBezTo>
                  <a:pt x="449263" y="1635"/>
                  <a:pt x="484188" y="49260"/>
                  <a:pt x="514350" y="47673"/>
                </a:cubicBezTo>
                <a:cubicBezTo>
                  <a:pt x="544512" y="46086"/>
                  <a:pt x="546100" y="1635"/>
                  <a:pt x="571500" y="48"/>
                </a:cubicBezTo>
                <a:cubicBezTo>
                  <a:pt x="596900" y="-1540"/>
                  <a:pt x="641350" y="36560"/>
                  <a:pt x="666750" y="38148"/>
                </a:cubicBezTo>
                <a:cubicBezTo>
                  <a:pt x="692150" y="39735"/>
                  <a:pt x="708025" y="24654"/>
                  <a:pt x="723900" y="9573"/>
                </a:cubicBezTo>
              </a:path>
            </a:pathLst>
          </a:custGeom>
          <a:noFill/>
          <a:ln w="50800">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
        <p:nvSpPr>
          <p:cNvPr id="17" name="Ellipse 16">
            <a:extLst>
              <a:ext uri="{FF2B5EF4-FFF2-40B4-BE49-F238E27FC236}">
                <a16:creationId xmlns:a16="http://schemas.microsoft.com/office/drawing/2014/main" id="{88961349-B6A0-B6AA-32B0-E2E9B3D37F91}"/>
              </a:ext>
            </a:extLst>
          </p:cNvPr>
          <p:cNvSpPr/>
          <p:nvPr/>
        </p:nvSpPr>
        <p:spPr>
          <a:xfrm>
            <a:off x="5711825" y="3419475"/>
            <a:ext cx="855663" cy="160338"/>
          </a:xfrm>
          <a:prstGeom prst="ellipse">
            <a:avLst/>
          </a:prstGeom>
          <a:noFill/>
          <a:ln w="50800">
            <a:solidFill>
              <a:srgbClr val="FFC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hteck 35">
            <a:extLst>
              <a:ext uri="{FF2B5EF4-FFF2-40B4-BE49-F238E27FC236}">
                <a16:creationId xmlns:a16="http://schemas.microsoft.com/office/drawing/2014/main" id="{87078597-1A08-FFE0-087D-7F1BF4C84B89}"/>
              </a:ext>
            </a:extLst>
          </p:cNvPr>
          <p:cNvSpPr>
            <a:spLocks noChangeArrowheads="1"/>
          </p:cNvSpPr>
          <p:nvPr/>
        </p:nvSpPr>
        <p:spPr bwMode="auto">
          <a:xfrm>
            <a:off x="611188" y="5675313"/>
            <a:ext cx="828129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Wenn Menschen aus Österreich über den Balkan sprechen, verbinden sie diesen oft mit Chaos, Gewalt, Krieg, Brutalität, Korruption, Rückständigkeit und so weiter. Das sind viele Vorurteile und ausschließlich </a:t>
            </a:r>
            <a:r>
              <a:rPr lang="de-AT" altLang="de-DE" sz="1400" dirty="0">
                <a:solidFill>
                  <a:schemeClr val="tx1"/>
                </a:solidFill>
                <a:latin typeface="Arial" panose="020B0604020202020204" pitchFamily="34" charset="0"/>
              </a:rPr>
              <a:t>negative Zuschreibungen</a:t>
            </a:r>
            <a:r>
              <a:rPr lang="de-AT" altLang="de-DE" sz="1400" b="0" dirty="0">
                <a:solidFill>
                  <a:schemeClr val="tx1"/>
                </a:solidFill>
                <a:latin typeface="Arial" panose="020B0604020202020204" pitchFamily="34" charset="0"/>
              </a:rPr>
              <a:t>. Wir machen nun einen kleinen Streifzug durch den Balkan.</a:t>
            </a:r>
            <a:endParaRPr lang="de-DE" altLang="de-DE" sz="1400" b="0" dirty="0">
              <a:solidFill>
                <a:schemeClr val="tx1"/>
              </a:solidFill>
              <a:latin typeface="Arial" panose="020B0604020202020204" pitchFamily="34" charset="0"/>
            </a:endParaRPr>
          </a:p>
        </p:txBody>
      </p:sp>
      <p:pic>
        <p:nvPicPr>
          <p:cNvPr id="8195" name="Grafik 1">
            <a:extLst>
              <a:ext uri="{FF2B5EF4-FFF2-40B4-BE49-F238E27FC236}">
                <a16:creationId xmlns:a16="http://schemas.microsoft.com/office/drawing/2014/main" id="{8A7016E0-4710-AD8F-B197-1ABBF0CEBD0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96975"/>
            <a:ext cx="4597400"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Grafik 2">
            <a:extLst>
              <a:ext uri="{FF2B5EF4-FFF2-40B4-BE49-F238E27FC236}">
                <a16:creationId xmlns:a16="http://schemas.microsoft.com/office/drawing/2014/main" id="{79601708-5C79-4396-9A24-1619094891C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70525" y="1196975"/>
            <a:ext cx="3005138"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Textfeld 3">
            <a:extLst>
              <a:ext uri="{FF2B5EF4-FFF2-40B4-BE49-F238E27FC236}">
                <a16:creationId xmlns:a16="http://schemas.microsoft.com/office/drawing/2014/main" id="{4E5DD042-0585-58D8-3A71-BDF70933B0D0}"/>
              </a:ext>
            </a:extLst>
          </p:cNvPr>
          <p:cNvSpPr txBox="1">
            <a:spLocks noChangeArrowheads="1"/>
          </p:cNvSpPr>
          <p:nvPr/>
        </p:nvSpPr>
        <p:spPr bwMode="auto">
          <a:xfrm>
            <a:off x="539552" y="4959350"/>
            <a:ext cx="7864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Alter Traktor in </a:t>
            </a:r>
            <a:r>
              <a:rPr lang="de-AT" altLang="de-DE" sz="1200" b="0" dirty="0" err="1">
                <a:solidFill>
                  <a:schemeClr val="tx1"/>
                </a:solidFill>
                <a:latin typeface="Calibri" panose="020F0502020204030204" pitchFamily="34" charset="0"/>
              </a:rPr>
              <a:t>Brodilovo</a:t>
            </a:r>
            <a:r>
              <a:rPr lang="de-AT" altLang="de-DE" sz="1200" b="0" dirty="0">
                <a:solidFill>
                  <a:schemeClr val="tx1"/>
                </a:solidFill>
                <a:latin typeface="Calibri" panose="020F0502020204030204" pitchFamily="34" charset="0"/>
              </a:rPr>
              <a:t> (BG)			         Schild an einer Eingangstür in Warna (BG)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hteck 35">
            <a:extLst>
              <a:ext uri="{FF2B5EF4-FFF2-40B4-BE49-F238E27FC236}">
                <a16:creationId xmlns:a16="http://schemas.microsoft.com/office/drawing/2014/main" id="{1E5CD0E7-1913-C8AF-C5BB-1C7DE2629B21}"/>
              </a:ext>
            </a:extLst>
          </p:cNvPr>
          <p:cNvSpPr>
            <a:spLocks noChangeArrowheads="1"/>
          </p:cNvSpPr>
          <p:nvPr/>
        </p:nvSpPr>
        <p:spPr bwMode="auto">
          <a:xfrm>
            <a:off x="611188" y="5608638"/>
            <a:ext cx="799326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Auf dem Balkan gibt es zahlreiche </a:t>
            </a:r>
            <a:r>
              <a:rPr lang="de-AT" altLang="de-DE" sz="1400" dirty="0">
                <a:solidFill>
                  <a:schemeClr val="tx1"/>
                </a:solidFill>
                <a:latin typeface="Arial" panose="020B0604020202020204" pitchFamily="34" charset="0"/>
              </a:rPr>
              <a:t>kulturell interessante </a:t>
            </a:r>
            <a:r>
              <a:rPr lang="de-AT" altLang="de-DE" sz="1400" b="0" dirty="0">
                <a:solidFill>
                  <a:schemeClr val="tx1"/>
                </a:solidFill>
                <a:latin typeface="Arial" panose="020B0604020202020204" pitchFamily="34" charset="0"/>
              </a:rPr>
              <a:t>Gebäude und Städte. </a:t>
            </a:r>
            <a:br>
              <a:rPr lang="de-AT" altLang="de-DE" sz="1400" b="0" dirty="0">
                <a:solidFill>
                  <a:schemeClr val="tx1"/>
                </a:solidFill>
                <a:latin typeface="Arial" panose="020B0604020202020204" pitchFamily="34" charset="0"/>
              </a:rPr>
            </a:br>
            <a:r>
              <a:rPr lang="de-AT" altLang="de-DE" sz="1400" b="0" dirty="0">
                <a:solidFill>
                  <a:schemeClr val="tx1"/>
                </a:solidFill>
                <a:latin typeface="Arial" panose="020B0604020202020204" pitchFamily="34" charset="0"/>
              </a:rPr>
              <a:t>Historische Staaten wie Österreich-Ungarn, das Byzantinische Reich, Russland und das Osmanische Reich haben hier abwechslungsreiche Spuren hinterlassen. In den letzten Jahren wurden sie leider teilweise durch Kriege zerstört.</a:t>
            </a:r>
            <a:endParaRPr lang="de-DE" altLang="de-DE" sz="1400" b="0" dirty="0">
              <a:solidFill>
                <a:schemeClr val="tx1"/>
              </a:solidFill>
              <a:latin typeface="Arial" panose="020B0604020202020204" pitchFamily="34" charset="0"/>
            </a:endParaRPr>
          </a:p>
        </p:txBody>
      </p:sp>
      <p:sp>
        <p:nvSpPr>
          <p:cNvPr id="9219" name="Textfeld 3">
            <a:extLst>
              <a:ext uri="{FF2B5EF4-FFF2-40B4-BE49-F238E27FC236}">
                <a16:creationId xmlns:a16="http://schemas.microsoft.com/office/drawing/2014/main" id="{9648B02B-4A78-5BB7-2E8B-B09D09EBC70A}"/>
              </a:ext>
            </a:extLst>
          </p:cNvPr>
          <p:cNvSpPr txBox="1">
            <a:spLocks noChangeArrowheads="1"/>
          </p:cNvSpPr>
          <p:nvPr/>
        </p:nvSpPr>
        <p:spPr bwMode="auto">
          <a:xfrm>
            <a:off x="539552" y="4868863"/>
            <a:ext cx="7864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Oper in Odessa, von österreichischen Architekten geplant (UA)	       Haus aus osmanischer Zeit in </a:t>
            </a:r>
            <a:r>
              <a:rPr lang="de-AT" altLang="de-DE" sz="1200" b="0" dirty="0" err="1">
                <a:solidFill>
                  <a:schemeClr val="tx1"/>
                </a:solidFill>
                <a:latin typeface="Calibri" panose="020F0502020204030204" pitchFamily="34" charset="0"/>
              </a:rPr>
              <a:t>Nessebar</a:t>
            </a:r>
            <a:r>
              <a:rPr lang="de-AT" altLang="de-DE" sz="1200" b="0" dirty="0">
                <a:solidFill>
                  <a:schemeClr val="tx1"/>
                </a:solidFill>
                <a:latin typeface="Calibri" panose="020F0502020204030204" pitchFamily="34" charset="0"/>
              </a:rPr>
              <a:t> (BG)</a:t>
            </a:r>
          </a:p>
        </p:txBody>
      </p:sp>
      <p:pic>
        <p:nvPicPr>
          <p:cNvPr id="9220" name="Grafik 4">
            <a:extLst>
              <a:ext uri="{FF2B5EF4-FFF2-40B4-BE49-F238E27FC236}">
                <a16:creationId xmlns:a16="http://schemas.microsoft.com/office/drawing/2014/main" id="{5B592304-BBB4-5849-984F-3612A5790AB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58875"/>
            <a:ext cx="4429125" cy="370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Grafik 8">
            <a:extLst>
              <a:ext uri="{FF2B5EF4-FFF2-40B4-BE49-F238E27FC236}">
                <a16:creationId xmlns:a16="http://schemas.microsoft.com/office/drawing/2014/main" id="{7FC4ACA7-C8E2-556A-FE81-91BC360636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48300" y="2301875"/>
            <a:ext cx="2806700"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hteck 35">
            <a:extLst>
              <a:ext uri="{FF2B5EF4-FFF2-40B4-BE49-F238E27FC236}">
                <a16:creationId xmlns:a16="http://schemas.microsoft.com/office/drawing/2014/main" id="{8C22BBC0-C566-3B51-A095-DE13F906EA00}"/>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Auf dem Balkan existiert auch eine Vielfalt an </a:t>
            </a:r>
            <a:r>
              <a:rPr lang="de-AT" altLang="de-DE" sz="1400" dirty="0">
                <a:solidFill>
                  <a:schemeClr val="tx1"/>
                </a:solidFill>
                <a:latin typeface="Arial" panose="020B0604020202020204" pitchFamily="34" charset="0"/>
              </a:rPr>
              <a:t>Religionen</a:t>
            </a:r>
            <a:r>
              <a:rPr lang="de-AT" altLang="de-DE" sz="1400" b="0" dirty="0">
                <a:solidFill>
                  <a:schemeClr val="tx1"/>
                </a:solidFill>
                <a:latin typeface="Arial" panose="020B0604020202020204" pitchFamily="34" charset="0"/>
              </a:rPr>
              <a:t>. Der westliche Teil des Balkans wird vom römisch-katholischen Christentum dominiert. In anderen Teilen des Balkans sind das orthodoxe Christentum und der Islam anzutreffen. </a:t>
            </a:r>
            <a:endParaRPr lang="de-DE" altLang="de-DE" sz="1400" b="0" dirty="0">
              <a:solidFill>
                <a:schemeClr val="tx1"/>
              </a:solidFill>
              <a:latin typeface="Arial" panose="020B0604020202020204" pitchFamily="34" charset="0"/>
            </a:endParaRPr>
          </a:p>
        </p:txBody>
      </p:sp>
      <p:sp>
        <p:nvSpPr>
          <p:cNvPr id="10243" name="Textfeld 3">
            <a:extLst>
              <a:ext uri="{FF2B5EF4-FFF2-40B4-BE49-F238E27FC236}">
                <a16:creationId xmlns:a16="http://schemas.microsoft.com/office/drawing/2014/main" id="{8CFE78FE-B747-DB8A-428F-A684C9B1DAAC}"/>
              </a:ext>
            </a:extLst>
          </p:cNvPr>
          <p:cNvSpPr txBox="1">
            <a:spLocks noChangeArrowheads="1"/>
          </p:cNvSpPr>
          <p:nvPr/>
        </p:nvSpPr>
        <p:spPr bwMode="auto">
          <a:xfrm>
            <a:off x="539750" y="4847431"/>
            <a:ext cx="7864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Historische römisch-katholische Kirche in Porec (HR)                              Moschee in Podgorica (MNE)                </a:t>
            </a:r>
          </a:p>
        </p:txBody>
      </p:sp>
      <p:pic>
        <p:nvPicPr>
          <p:cNvPr id="10244" name="Grafik 1">
            <a:extLst>
              <a:ext uri="{FF2B5EF4-FFF2-40B4-BE49-F238E27FC236}">
                <a16:creationId xmlns:a16="http://schemas.microsoft.com/office/drawing/2014/main" id="{E6D8C1B5-C91A-4991-2155-32B183657D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4525" y="1052513"/>
            <a:ext cx="4032250" cy="378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Grafik 12">
            <a:extLst>
              <a:ext uri="{FF2B5EF4-FFF2-40B4-BE49-F238E27FC236}">
                <a16:creationId xmlns:a16="http://schemas.microsoft.com/office/drawing/2014/main" id="{26B1330E-47F9-CEA0-2287-034C7789B15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5213" y="1071563"/>
            <a:ext cx="3529012" cy="376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hteck 35">
            <a:extLst>
              <a:ext uri="{FF2B5EF4-FFF2-40B4-BE49-F238E27FC236}">
                <a16:creationId xmlns:a16="http://schemas.microsoft.com/office/drawing/2014/main" id="{80A92EE9-C32F-16FE-CC95-63B128D4CEBF}"/>
              </a:ext>
            </a:extLst>
          </p:cNvPr>
          <p:cNvSpPr>
            <a:spLocks noChangeArrowheads="1"/>
          </p:cNvSpPr>
          <p:nvPr/>
        </p:nvSpPr>
        <p:spPr bwMode="auto">
          <a:xfrm>
            <a:off x="611188" y="5675313"/>
            <a:ext cx="799306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Für den Tourismus und die Einheimischen sind die zahlreichen historischen </a:t>
            </a:r>
            <a:r>
              <a:rPr lang="de-AT" altLang="de-DE" sz="1400" dirty="0">
                <a:solidFill>
                  <a:schemeClr val="tx1"/>
                </a:solidFill>
                <a:latin typeface="Arial" panose="020B0604020202020204" pitchFamily="34" charset="0"/>
              </a:rPr>
              <a:t>Stadtbilder</a:t>
            </a:r>
            <a:r>
              <a:rPr lang="de-AT" altLang="de-DE" sz="1400" b="0" dirty="0">
                <a:solidFill>
                  <a:schemeClr val="tx1"/>
                </a:solidFill>
                <a:latin typeface="Arial" panose="020B0604020202020204" pitchFamily="34" charset="0"/>
              </a:rPr>
              <a:t> interessant, die von der ethnischen Vielfalt des Balkans zeugen.</a:t>
            </a:r>
            <a:endParaRPr lang="de-DE" altLang="de-DE" sz="1400" b="0" dirty="0">
              <a:solidFill>
                <a:schemeClr val="tx1"/>
              </a:solidFill>
              <a:latin typeface="Arial" panose="020B0604020202020204" pitchFamily="34" charset="0"/>
            </a:endParaRPr>
          </a:p>
        </p:txBody>
      </p:sp>
      <p:sp>
        <p:nvSpPr>
          <p:cNvPr id="11267" name="Textfeld 3">
            <a:extLst>
              <a:ext uri="{FF2B5EF4-FFF2-40B4-BE49-F238E27FC236}">
                <a16:creationId xmlns:a16="http://schemas.microsoft.com/office/drawing/2014/main" id="{1F1FF06C-EF6B-1FF3-1F2A-BA064F3B1BB9}"/>
              </a:ext>
            </a:extLst>
          </p:cNvPr>
          <p:cNvSpPr txBox="1">
            <a:spLocks noChangeArrowheads="1"/>
          </p:cNvSpPr>
          <p:nvPr/>
        </p:nvSpPr>
        <p:spPr bwMode="auto">
          <a:xfrm>
            <a:off x="546100" y="4956175"/>
            <a:ext cx="7864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Teil der Altstadt von Zagreb (HR)                                                         Fußgängerzone in </a:t>
            </a:r>
            <a:r>
              <a:rPr lang="de-AT" altLang="de-DE" sz="1200" b="0" dirty="0" err="1">
                <a:solidFill>
                  <a:schemeClr val="tx1"/>
                </a:solidFill>
                <a:latin typeface="Calibri" panose="020F0502020204030204" pitchFamily="34" charset="0"/>
              </a:rPr>
              <a:t>Shkoder</a:t>
            </a:r>
            <a:r>
              <a:rPr lang="de-AT" altLang="de-DE" sz="1200" b="0" dirty="0">
                <a:solidFill>
                  <a:schemeClr val="tx1"/>
                </a:solidFill>
                <a:latin typeface="Calibri" panose="020F0502020204030204" pitchFamily="34" charset="0"/>
              </a:rPr>
              <a:t> (AL)</a:t>
            </a:r>
          </a:p>
        </p:txBody>
      </p:sp>
      <p:pic>
        <p:nvPicPr>
          <p:cNvPr id="11268" name="Grafik 2">
            <a:extLst>
              <a:ext uri="{FF2B5EF4-FFF2-40B4-BE49-F238E27FC236}">
                <a16:creationId xmlns:a16="http://schemas.microsoft.com/office/drawing/2014/main" id="{6BA0F918-61DC-E3EC-9CCE-65762D45C71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052513"/>
            <a:ext cx="3867150" cy="390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Grafik 5">
            <a:extLst>
              <a:ext uri="{FF2B5EF4-FFF2-40B4-BE49-F238E27FC236}">
                <a16:creationId xmlns:a16="http://schemas.microsoft.com/office/drawing/2014/main" id="{A2B8396D-5DF8-4DAB-2CE0-2F71BDE065E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08513" y="1047750"/>
            <a:ext cx="3995737"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hteck 35">
            <a:extLst>
              <a:ext uri="{FF2B5EF4-FFF2-40B4-BE49-F238E27FC236}">
                <a16:creationId xmlns:a16="http://schemas.microsoft.com/office/drawing/2014/main" id="{4577CFE8-DCEC-11EF-0580-8426A554A67E}"/>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Auch die </a:t>
            </a:r>
            <a:r>
              <a:rPr lang="de-AT" altLang="de-DE" sz="1400" dirty="0">
                <a:solidFill>
                  <a:schemeClr val="tx1"/>
                </a:solidFill>
                <a:latin typeface="Arial" panose="020B0604020202020204" pitchFamily="34" charset="0"/>
              </a:rPr>
              <a:t>landschaftliche Vielfalt </a:t>
            </a:r>
            <a:r>
              <a:rPr lang="de-AT" altLang="de-DE" sz="1400" b="0" dirty="0">
                <a:solidFill>
                  <a:schemeClr val="tx1"/>
                </a:solidFill>
                <a:latin typeface="Arial" panose="020B0604020202020204" pitchFamily="34" charset="0"/>
              </a:rPr>
              <a:t>des Balkans ist für den Tourismus interessant: Meeresstrände, Karstlandschaften, Gebirge und Flüsse. Zahlreiche Gebiete sind aufgrund ihrer Einzigartigkeit zu Nationalparks ernannt worden.</a:t>
            </a:r>
            <a:endParaRPr lang="de-DE" altLang="de-DE" sz="1400" b="0" dirty="0">
              <a:solidFill>
                <a:schemeClr val="tx1"/>
              </a:solidFill>
              <a:latin typeface="Arial" panose="020B0604020202020204" pitchFamily="34" charset="0"/>
            </a:endParaRPr>
          </a:p>
        </p:txBody>
      </p:sp>
      <p:sp>
        <p:nvSpPr>
          <p:cNvPr id="12291" name="Textfeld 3">
            <a:extLst>
              <a:ext uri="{FF2B5EF4-FFF2-40B4-BE49-F238E27FC236}">
                <a16:creationId xmlns:a16="http://schemas.microsoft.com/office/drawing/2014/main" id="{CD2E9C0F-9D84-7CF9-1CA6-3B3A6061E475}"/>
              </a:ext>
            </a:extLst>
          </p:cNvPr>
          <p:cNvSpPr txBox="1">
            <a:spLocks noChangeArrowheads="1"/>
          </p:cNvSpPr>
          <p:nvPr/>
        </p:nvSpPr>
        <p:spPr bwMode="auto">
          <a:xfrm>
            <a:off x="539552" y="4943475"/>
            <a:ext cx="7864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Albanische Alpen im Nationalpark Theth (AL)                                  Badebucht auf der Insel Lesbos (GR)                </a:t>
            </a:r>
          </a:p>
        </p:txBody>
      </p:sp>
      <p:pic>
        <p:nvPicPr>
          <p:cNvPr id="12292" name="Grafik 1">
            <a:extLst>
              <a:ext uri="{FF2B5EF4-FFF2-40B4-BE49-F238E27FC236}">
                <a16:creationId xmlns:a16="http://schemas.microsoft.com/office/drawing/2014/main" id="{C7D9095E-8D34-B76F-9FA2-14D183CF8F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022350"/>
            <a:ext cx="3744912" cy="392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Grafik 4">
            <a:extLst>
              <a:ext uri="{FF2B5EF4-FFF2-40B4-BE49-F238E27FC236}">
                <a16:creationId xmlns:a16="http://schemas.microsoft.com/office/drawing/2014/main" id="{D632DB9B-2BA2-5F91-1362-786B055942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54538" y="1022350"/>
            <a:ext cx="3921125" cy="392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hteck 35">
            <a:extLst>
              <a:ext uri="{FF2B5EF4-FFF2-40B4-BE49-F238E27FC236}">
                <a16:creationId xmlns:a16="http://schemas.microsoft.com/office/drawing/2014/main" id="{89F6AE89-88FF-4A11-D454-0E0B1BF45E18}"/>
              </a:ext>
            </a:extLst>
          </p:cNvPr>
          <p:cNvSpPr>
            <a:spLocks noChangeArrowheads="1"/>
          </p:cNvSpPr>
          <p:nvPr/>
        </p:nvSpPr>
        <p:spPr bwMode="auto">
          <a:xfrm>
            <a:off x="611188" y="5675313"/>
            <a:ext cx="786447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chemeClr val="tx1"/>
                </a:solidFill>
                <a:latin typeface="Arial" panose="020B0604020202020204" pitchFamily="34" charset="0"/>
              </a:rPr>
              <a:t>Nach dem Zerfall des ehemaligen Staates Jugoslawien in unabhängige Staaten wurden in den 1990er Jahren mehrere </a:t>
            </a:r>
            <a:r>
              <a:rPr lang="de-AT" altLang="de-DE" sz="1400" dirty="0">
                <a:solidFill>
                  <a:schemeClr val="tx1"/>
                </a:solidFill>
                <a:latin typeface="Arial" panose="020B0604020202020204" pitchFamily="34" charset="0"/>
              </a:rPr>
              <a:t>Kriege</a:t>
            </a:r>
            <a:r>
              <a:rPr lang="de-AT" altLang="de-DE" sz="1400" b="0" dirty="0">
                <a:solidFill>
                  <a:schemeClr val="tx1"/>
                </a:solidFill>
                <a:latin typeface="Arial" panose="020B0604020202020204" pitchFamily="34" charset="0"/>
              </a:rPr>
              <a:t> geführt. Es kam dabei zu zahlreichen Gräueltaten. Zehntausende Menschen wurden ermordet, viele aus ihrer Heimat vertrieben. Unzählige Gebäude wurden zerstört.</a:t>
            </a:r>
            <a:endParaRPr lang="de-DE" altLang="de-DE" sz="1400" b="0" dirty="0">
              <a:solidFill>
                <a:schemeClr val="tx1"/>
              </a:solidFill>
              <a:latin typeface="Arial" panose="020B0604020202020204" pitchFamily="34" charset="0"/>
            </a:endParaRPr>
          </a:p>
        </p:txBody>
      </p:sp>
      <p:sp>
        <p:nvSpPr>
          <p:cNvPr id="13315" name="Textfeld 3">
            <a:extLst>
              <a:ext uri="{FF2B5EF4-FFF2-40B4-BE49-F238E27FC236}">
                <a16:creationId xmlns:a16="http://schemas.microsoft.com/office/drawing/2014/main" id="{2758DA5B-0451-A77F-FABD-4C0E5BDE0A66}"/>
              </a:ext>
            </a:extLst>
          </p:cNvPr>
          <p:cNvSpPr txBox="1">
            <a:spLocks noChangeArrowheads="1"/>
          </p:cNvSpPr>
          <p:nvPr/>
        </p:nvSpPr>
        <p:spPr bwMode="auto">
          <a:xfrm>
            <a:off x="539552" y="5004915"/>
            <a:ext cx="84185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200" b="0" dirty="0">
                <a:solidFill>
                  <a:schemeClr val="tx1"/>
                </a:solidFill>
                <a:latin typeface="Calibri" panose="020F0502020204030204" pitchFamily="34" charset="0"/>
              </a:rPr>
              <a:t>Einzelne Häuser in  Vukovar sind noch zerstört (HR)                                                 Zerstörter Wasserturm von Vukovar als Mahnmal (HR)                 </a:t>
            </a:r>
          </a:p>
        </p:txBody>
      </p:sp>
      <p:pic>
        <p:nvPicPr>
          <p:cNvPr id="13316" name="Grafik 1">
            <a:extLst>
              <a:ext uri="{FF2B5EF4-FFF2-40B4-BE49-F238E27FC236}">
                <a16:creationId xmlns:a16="http://schemas.microsoft.com/office/drawing/2014/main" id="{71D9C572-EDD3-EFB5-60E7-C585026A0A6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2300" y="1196975"/>
            <a:ext cx="4473575" cy="377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Grafik 4">
            <a:extLst>
              <a:ext uri="{FF2B5EF4-FFF2-40B4-BE49-F238E27FC236}">
                <a16:creationId xmlns:a16="http://schemas.microsoft.com/office/drawing/2014/main" id="{922D8C4E-43FC-A38A-9EF8-5C2E1C390C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29263" y="1114425"/>
            <a:ext cx="2894012"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913</Words>
  <Application>Microsoft Office PowerPoint</Application>
  <PresentationFormat>Bildschirmpräsentation (4:3)</PresentationFormat>
  <Paragraphs>72</Paragraphs>
  <Slides>14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Arial</vt:lpstr>
      <vt:lpstr>Calibri</vt:lpstr>
      <vt:lpstr>PoloBasisTB</vt:lpstr>
      <vt:lpstr>Syntax LT Std</vt:lpstr>
      <vt:lpstr>Wingdings</vt: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254</cp:revision>
  <dcterms:created xsi:type="dcterms:W3CDTF">2013-10-08T07:58:50Z</dcterms:created>
  <dcterms:modified xsi:type="dcterms:W3CDTF">2026-03-23T11:59:28Z</dcterms:modified>
</cp:coreProperties>
</file>