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80" r:id="rId3"/>
    <p:sldId id="281" r:id="rId4"/>
    <p:sldId id="284" r:id="rId5"/>
    <p:sldId id="286" r:id="rId6"/>
    <p:sldId id="288" r:id="rId7"/>
    <p:sldId id="283" r:id="rId8"/>
    <p:sldId id="289" r:id="rId9"/>
    <p:sldId id="290" r:id="rId10"/>
    <p:sldId id="285" r:id="rId11"/>
    <p:sldId id="282" r:id="rId12"/>
    <p:sldId id="279" r:id="rId1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277789" y="2459504"/>
            <a:ext cx="658842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Wichtige Gebäude unserer Demokratie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Oberste Gerichtshof in Wien ist neben Verfassungs- und Verwaltungsgerichtshof eines der drei Höchstgerichte. Ihm untergeordnet sind vier Oberlandesgerichte, 18 Landesgerichte und 116 Bezirksgerichte. Sein Sitz ist im Justizpalast in Wien.</a:t>
            </a:r>
          </a:p>
        </p:txBody>
      </p:sp>
      <p:pic>
        <p:nvPicPr>
          <p:cNvPr id="5" name="Grafik 4" descr="Ein Bild, das draußen, Gebäude, Himmel, Palast enthält.&#10;&#10;Automatisch generierte Beschreibung">
            <a:extLst>
              <a:ext uri="{FF2B5EF4-FFF2-40B4-BE49-F238E27FC236}">
                <a16:creationId xmlns:a16="http://schemas.microsoft.com/office/drawing/2014/main" id="{04035A09-C0E8-98F1-4BEE-F49D02D2ED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318" b="5055"/>
          <a:stretch/>
        </p:blipFill>
        <p:spPr>
          <a:xfrm>
            <a:off x="528928" y="620689"/>
            <a:ext cx="8111248" cy="5202698"/>
          </a:xfrm>
          <a:prstGeom prst="rect">
            <a:avLst/>
          </a:prstGeom>
        </p:spPr>
      </p:pic>
    </p:spTree>
    <p:extLst>
      <p:ext uri="{BB962C8B-B14F-4D97-AF65-F5344CB8AC3E}">
        <p14:creationId xmlns:p14="http://schemas.microsoft.com/office/powerpoint/2010/main" val="1358833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Vienna International Center, auch „UNO-City“ genannt, wurde von 1973 bis 1979 gebaut und ist einer von vier offiziellen Amtssitzen der UNO. Es beherbergt zum Beispiel das Büro der Vereinten Nationen für Drogen- und Verbrechensbekämpfung (UNODC) und ist Sitz der Internationalen Atomenergie-Organisation.</a:t>
            </a:r>
          </a:p>
        </p:txBody>
      </p:sp>
      <p:pic>
        <p:nvPicPr>
          <p:cNvPr id="3" name="Grafik 2" descr="Ein Bild, das draußen, Himmel, Gewerbegebäude, Gebäude enthält.&#10;&#10;Automatisch generierte Beschreibung">
            <a:extLst>
              <a:ext uri="{FF2B5EF4-FFF2-40B4-BE49-F238E27FC236}">
                <a16:creationId xmlns:a16="http://schemas.microsoft.com/office/drawing/2014/main" id="{3631BAE9-A045-FDE3-AE2F-38996E4004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74" b="5013"/>
          <a:stretch/>
        </p:blipFill>
        <p:spPr>
          <a:xfrm>
            <a:off x="532574" y="620687"/>
            <a:ext cx="8111248" cy="5202699"/>
          </a:xfrm>
          <a:prstGeom prst="rect">
            <a:avLst/>
          </a:prstGeom>
        </p:spPr>
      </p:pic>
    </p:spTree>
    <p:extLst>
      <p:ext uri="{BB962C8B-B14F-4D97-AF65-F5344CB8AC3E}">
        <p14:creationId xmlns:p14="http://schemas.microsoft.com/office/powerpoint/2010/main" val="1314062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„Wichtige Gebäude unserer Demokratie“ bietet sich als anschaulicher Einstieg zu Schulbuch </a:t>
            </a:r>
            <a:r>
              <a:rPr lang="de-DE" altLang="de-DE" sz="1100" b="0">
                <a:solidFill>
                  <a:schemeClr val="tx1"/>
                </a:solidFill>
                <a:latin typeface="Arial" charset="0"/>
                <a:cs typeface="Arial" charset="0"/>
              </a:rPr>
              <a:t>Seite 114/115 </a:t>
            </a:r>
            <a:r>
              <a:rPr lang="de-DE" altLang="de-DE" sz="1100" b="0" dirty="0">
                <a:solidFill>
                  <a:schemeClr val="tx1"/>
                </a:solidFill>
                <a:latin typeface="Arial" charset="0"/>
                <a:cs typeface="Arial" charset="0"/>
              </a:rPr>
              <a:t>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Hermsdorf / istockphoto.com; Folie 3: pressdigital / istockphoto.com; Folie 4: Mikhail </a:t>
            </a:r>
            <a:r>
              <a:rPr lang="de-DE" altLang="de-DE" sz="1200" b="0" dirty="0" err="1">
                <a:solidFill>
                  <a:schemeClr val="tx1"/>
                </a:solidFill>
              </a:rPr>
              <a:t>Markovskiy</a:t>
            </a:r>
            <a:r>
              <a:rPr lang="de-DE" altLang="de-DE" sz="1200" b="0" dirty="0">
                <a:solidFill>
                  <a:schemeClr val="tx1"/>
                </a:solidFill>
              </a:rPr>
              <a:t> / istockphoto.com; Folie 5+7: Andreas Stroh / shutterstock.com; Folie 6: ARK NEYMAN / shutterstock.com; Folie 8: Stephan </a:t>
            </a:r>
            <a:r>
              <a:rPr lang="de-DE" altLang="de-DE" sz="1200" b="0" dirty="0" err="1">
                <a:solidFill>
                  <a:schemeClr val="tx1"/>
                </a:solidFill>
              </a:rPr>
              <a:t>Walochnik</a:t>
            </a:r>
            <a:r>
              <a:rPr lang="de-DE" altLang="de-DE" sz="1200" b="0" dirty="0">
                <a:solidFill>
                  <a:schemeClr val="tx1"/>
                </a:solidFill>
              </a:rPr>
              <a:t> / shutterstock.com; Folie 9: Johannes Fuchsberger, Bürmoos; Folie 10: </a:t>
            </a:r>
            <a:r>
              <a:rPr lang="de-DE" altLang="de-DE" sz="1200" b="0" dirty="0" err="1">
                <a:solidFill>
                  <a:schemeClr val="tx1"/>
                </a:solidFill>
              </a:rPr>
              <a:t>Damira</a:t>
            </a:r>
            <a:r>
              <a:rPr lang="de-DE" altLang="de-DE" sz="1200" b="0" dirty="0">
                <a:solidFill>
                  <a:schemeClr val="tx1"/>
                </a:solidFill>
              </a:rPr>
              <a:t> / shutterstock.com; Folie 11: Sasha </a:t>
            </a:r>
            <a:r>
              <a:rPr lang="de-DE" altLang="de-DE" sz="1200" b="0" dirty="0" err="1">
                <a:solidFill>
                  <a:schemeClr val="tx1"/>
                </a:solidFill>
              </a:rPr>
              <a:t>Vasyliuk</a:t>
            </a:r>
            <a:r>
              <a:rPr lang="de-DE" altLang="de-DE" sz="1200" b="0" dirty="0">
                <a:solidFill>
                  <a:schemeClr val="tx1"/>
                </a:solidFill>
              </a:rPr>
              <a:t> / istockphoto.com;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Bundeskanzleramt liegt am Ballhausplatz in Wien. Das Gebäude wurde zwischen 1717 und 1719 erbaut. Es ist der Amtssitz der Bundeskanzlerin oder des Bundeskanzlers und anderer Regierungsmitglieder. Bis 1918 war hier das </a:t>
            </a:r>
            <a:r>
              <a:rPr lang="de-DE" altLang="de-DE" sz="1400" dirty="0" err="1">
                <a:solidFill>
                  <a:srgbClr val="333333"/>
                </a:solidFill>
              </a:rPr>
              <a:t>k.u.k</a:t>
            </a:r>
            <a:r>
              <a:rPr lang="de-DE" altLang="de-DE" sz="1400" dirty="0">
                <a:solidFill>
                  <a:srgbClr val="333333"/>
                </a:solidFill>
              </a:rPr>
              <a:t>. Außenministerium untergebracht.</a:t>
            </a:r>
          </a:p>
        </p:txBody>
      </p:sp>
      <p:pic>
        <p:nvPicPr>
          <p:cNvPr id="3" name="Grafik 2" descr="Ein Bild, das draußen, Himmel, Stadt, Palast enthält.&#10;&#10;Automatisch generierte Beschreibung">
            <a:extLst>
              <a:ext uri="{FF2B5EF4-FFF2-40B4-BE49-F238E27FC236}">
                <a16:creationId xmlns:a16="http://schemas.microsoft.com/office/drawing/2014/main" id="{2B01A304-D0A2-5F9E-B417-D0D04E664D0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855" t="20212" r="4255" b="2924"/>
          <a:stretch/>
        </p:blipFill>
        <p:spPr>
          <a:xfrm>
            <a:off x="515302" y="620688"/>
            <a:ext cx="8111248" cy="5202698"/>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Gegenüber befindet sich im Leopoldinischen Trakt der Wiener Hofburg seit Ende 1946 die Präsidentschaftskanzlei. Das ist der Amtssitz der Bundespräsidentin bzw. des Bundespräsidenten. Ein wichtiger Raum ist das Maria-Theresien-Zimmer, in dem zum Beispiel die Bundesregierung angelobt wird.</a:t>
            </a:r>
          </a:p>
        </p:txBody>
      </p:sp>
      <p:pic>
        <p:nvPicPr>
          <p:cNvPr id="6" name="Grafik 5" descr="Ein Bild, das draußen, Himmel, Gebäude, Baum enthält.&#10;&#10;Automatisch generierte Beschreibung">
            <a:extLst>
              <a:ext uri="{FF2B5EF4-FFF2-40B4-BE49-F238E27FC236}">
                <a16:creationId xmlns:a16="http://schemas.microsoft.com/office/drawing/2014/main" id="{74881012-185F-82BF-02BD-589322330D5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128" t="7790"/>
          <a:stretch/>
        </p:blipFill>
        <p:spPr>
          <a:xfrm>
            <a:off x="528928" y="620688"/>
            <a:ext cx="8113886" cy="5202698"/>
          </a:xfrm>
          <a:prstGeom prst="rect">
            <a:avLst/>
          </a:prstGeom>
        </p:spPr>
      </p:pic>
    </p:spTree>
    <p:extLst>
      <p:ext uri="{BB962C8B-B14F-4D97-AF65-F5344CB8AC3E}">
        <p14:creationId xmlns:p14="http://schemas.microsoft.com/office/powerpoint/2010/main" val="3926256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Parlamentsgebäude am Dr.-Karl-Renner-Ring wurde nach dem Vorbild griechischer Tempel gebaut und 1883 fertiggestellt. Hier tagen der Nationalrat, der Bundesrat und die Bundesversammlung. Davor steht eine Statue der Pallas Athene, der griechischen Göttin der Weisheit.</a:t>
            </a:r>
          </a:p>
        </p:txBody>
      </p:sp>
      <p:pic>
        <p:nvPicPr>
          <p:cNvPr id="3" name="Grafik 2" descr="Ein Bild, das draußen, Gebäude, Klassische Architektur, Himmel enthält.&#10;&#10;Automatisch generierte Beschreibung">
            <a:extLst>
              <a:ext uri="{FF2B5EF4-FFF2-40B4-BE49-F238E27FC236}">
                <a16:creationId xmlns:a16="http://schemas.microsoft.com/office/drawing/2014/main" id="{0CCCB29E-8FE7-29E3-DA87-2AA88A2E8A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87"/>
          <a:stretch/>
        </p:blipFill>
        <p:spPr>
          <a:xfrm>
            <a:off x="528928" y="620689"/>
            <a:ext cx="8111248" cy="5202698"/>
          </a:xfrm>
          <a:prstGeom prst="rect">
            <a:avLst/>
          </a:prstGeom>
        </p:spPr>
      </p:pic>
    </p:spTree>
    <p:extLst>
      <p:ext uri="{BB962C8B-B14F-4D97-AF65-F5344CB8AC3E}">
        <p14:creationId xmlns:p14="http://schemas.microsoft.com/office/powerpoint/2010/main" val="409503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Nationalrat mit seinen 183 Abgeordneten wird alle fünf Jahre gewählt. Der Sitzungssaal des Nationalrats wurde 1945 zerstört, in den 1950er Jahren neu aufgebaut und zwischen 2017 und 2023 renoviert. Unterhalb des Adlers befindet sich die Regierungsbank für die Mitglieder der Bundesregierung. Davor ist das Rednerpult. </a:t>
            </a:r>
          </a:p>
        </p:txBody>
      </p:sp>
      <p:pic>
        <p:nvPicPr>
          <p:cNvPr id="3" name="Grafik 2" descr="Ein Bild, das Im Haus, Computer, computer, Konferenzsaal enthält.&#10;&#10;Automatisch generierte Beschreibung">
            <a:extLst>
              <a:ext uri="{FF2B5EF4-FFF2-40B4-BE49-F238E27FC236}">
                <a16:creationId xmlns:a16="http://schemas.microsoft.com/office/drawing/2014/main" id="{25FA3875-8FA7-BA01-6099-803BFBC3086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765" r="608" b="3217"/>
          <a:stretch/>
        </p:blipFill>
        <p:spPr>
          <a:xfrm>
            <a:off x="528930" y="620688"/>
            <a:ext cx="8111248" cy="5203664"/>
          </a:xfrm>
          <a:prstGeom prst="rect">
            <a:avLst/>
          </a:prstGeom>
        </p:spPr>
      </p:pic>
    </p:spTree>
    <p:extLst>
      <p:ext uri="{BB962C8B-B14F-4D97-AF65-F5344CB8AC3E}">
        <p14:creationId xmlns:p14="http://schemas.microsoft.com/office/powerpoint/2010/main" val="2629328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Bundesrat ist die zweite Kammer des Parlaments und besitzt gegenüber dem Nationalrat ein Vetorecht. Die 60 Abgeordneten werden von den einzelnen Landtagen entsandt. Das Foto zeigt den alten, von 1920 bis 2023 genutzten, Sitzungssaal. Der neue Sitzungssaal befindet sich an der Rückseite des Parlamentsgebäudes.</a:t>
            </a:r>
          </a:p>
        </p:txBody>
      </p:sp>
      <p:pic>
        <p:nvPicPr>
          <p:cNvPr id="3" name="Grafik 2" descr="Ein Bild, das Im Haus, Mobiliar, Regierung, Zimmer enthält.&#10;&#10;Automatisch generierte Beschreibung">
            <a:extLst>
              <a:ext uri="{FF2B5EF4-FFF2-40B4-BE49-F238E27FC236}">
                <a16:creationId xmlns:a16="http://schemas.microsoft.com/office/drawing/2014/main" id="{4C509678-AD05-C1CF-72C3-A28C05608C0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510" b="1611"/>
          <a:stretch/>
        </p:blipFill>
        <p:spPr>
          <a:xfrm>
            <a:off x="516376" y="618840"/>
            <a:ext cx="8123800" cy="5192645"/>
          </a:xfrm>
          <a:prstGeom prst="rect">
            <a:avLst/>
          </a:prstGeom>
        </p:spPr>
      </p:pic>
    </p:spTree>
    <p:extLst>
      <p:ext uri="{BB962C8B-B14F-4D97-AF65-F5344CB8AC3E}">
        <p14:creationId xmlns:p14="http://schemas.microsoft.com/office/powerpoint/2010/main" val="122838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ehemalige Sitzungssaal des Abgeordnetenhauses der Monarchie wird heute nur noch für besondere Staatsakte genutzt. So trifft sich hier die Bundesversammlung, die sich aus den Mitgliedern des Nationalrats und des Bundesrats zusammensetzt, zur Angelobung der Bundespräsidentin bzw. des Bundespräsidenten. </a:t>
            </a:r>
          </a:p>
        </p:txBody>
      </p:sp>
      <p:pic>
        <p:nvPicPr>
          <p:cNvPr id="5" name="Grafik 4" descr="Ein Bild, das Im Haus, Halle, Zimmer, Groß enthält.&#10;&#10;Automatisch generierte Beschreibung">
            <a:extLst>
              <a:ext uri="{FF2B5EF4-FFF2-40B4-BE49-F238E27FC236}">
                <a16:creationId xmlns:a16="http://schemas.microsoft.com/office/drawing/2014/main" id="{C523AC87-8041-B3FF-5A54-126C3237AB1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477"/>
          <a:stretch/>
        </p:blipFill>
        <p:spPr>
          <a:xfrm>
            <a:off x="528929" y="620688"/>
            <a:ext cx="8111248" cy="5202698"/>
          </a:xfrm>
          <a:prstGeom prst="rect">
            <a:avLst/>
          </a:prstGeom>
        </p:spPr>
      </p:pic>
    </p:spTree>
    <p:extLst>
      <p:ext uri="{BB962C8B-B14F-4D97-AF65-F5344CB8AC3E}">
        <p14:creationId xmlns:p14="http://schemas.microsoft.com/office/powerpoint/2010/main" val="534629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Verfassungsgerichtshof überwacht die Einhaltung der Verfassung. Sein Sitz ist seit 2012 ein Gebäude im 1. Bezirk in Wien. Er besteht aus 14 Richterinnen und Richtern, die von der Bundesregierung, dem Nationalrat und dem Bundesrat ernannt werden. Sie müssen jedoch unabhängig von Parteiinteressen urteilen. </a:t>
            </a:r>
          </a:p>
        </p:txBody>
      </p:sp>
      <p:pic>
        <p:nvPicPr>
          <p:cNvPr id="3" name="Grafik 2" descr="Ein Bild, das draußen, Himmel, Stadt, Wolke enthält.&#10;&#10;Automatisch generierte Beschreibung">
            <a:extLst>
              <a:ext uri="{FF2B5EF4-FFF2-40B4-BE49-F238E27FC236}">
                <a16:creationId xmlns:a16="http://schemas.microsoft.com/office/drawing/2014/main" id="{DC665A4D-34DF-B20A-071A-60C3F49ABD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334" t="10182" r="2098" b="4472"/>
          <a:stretch/>
        </p:blipFill>
        <p:spPr>
          <a:xfrm>
            <a:off x="528928" y="620688"/>
            <a:ext cx="8098696" cy="5202698"/>
          </a:xfrm>
          <a:prstGeom prst="rect">
            <a:avLst/>
          </a:prstGeom>
        </p:spPr>
      </p:pic>
    </p:spTree>
    <p:extLst>
      <p:ext uri="{BB962C8B-B14F-4D97-AF65-F5344CB8AC3E}">
        <p14:creationId xmlns:p14="http://schemas.microsoft.com/office/powerpoint/2010/main" val="4105346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Verwaltungsgerichtshof kontrolliert, ob sich die gesamte öffentliche Verwaltung an die Gesetze hält. Seine 68 Richterinnen und Richter werden von der Bundespräsidentin bzw. dem Bundespräsidenten ernannt. Sitz ist die ehemalige Böhmische Hofkanzlei am Judenplatz in Wien, auf dem auch das Holocaust-Mahnmal steht. </a:t>
            </a:r>
          </a:p>
        </p:txBody>
      </p:sp>
      <p:pic>
        <p:nvPicPr>
          <p:cNvPr id="7" name="Grafik 6" descr="Ein Bild, das draußen, Wolke, Himmel, Gebäude enthält.&#10;&#10;Automatisch generierte Beschreibung">
            <a:extLst>
              <a:ext uri="{FF2B5EF4-FFF2-40B4-BE49-F238E27FC236}">
                <a16:creationId xmlns:a16="http://schemas.microsoft.com/office/drawing/2014/main" id="{01F975B7-25A9-40F1-C714-707DF8866677}"/>
              </a:ext>
            </a:extLst>
          </p:cNvPr>
          <p:cNvPicPr>
            <a:picLocks noChangeAspect="1"/>
          </p:cNvPicPr>
          <p:nvPr/>
        </p:nvPicPr>
        <p:blipFill rotWithShape="1">
          <a:blip r:embed="rId2">
            <a:extLst>
              <a:ext uri="{28A0092B-C50C-407E-A947-70E740481C1C}">
                <a14:useLocalDpi xmlns:a14="http://schemas.microsoft.com/office/drawing/2010/main" val="0"/>
              </a:ext>
            </a:extLst>
          </a:blip>
          <a:srcRect l="13680" t="11954" b="12613"/>
          <a:stretch/>
        </p:blipFill>
        <p:spPr>
          <a:xfrm>
            <a:off x="528928" y="620688"/>
            <a:ext cx="8111248" cy="5202698"/>
          </a:xfrm>
          <a:prstGeom prst="rect">
            <a:avLst/>
          </a:prstGeom>
        </p:spPr>
      </p:pic>
      <p:pic>
        <p:nvPicPr>
          <p:cNvPr id="6" name="Grafik 5" descr="Ein Bild, das draußen, Gebäude, Fenster, Himmel enthält.&#10;&#10;Automatisch generierte Beschreibung">
            <a:extLst>
              <a:ext uri="{FF2B5EF4-FFF2-40B4-BE49-F238E27FC236}">
                <a16:creationId xmlns:a16="http://schemas.microsoft.com/office/drawing/2014/main" id="{0715CCC0-1218-063E-6566-F2F8C39616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597" b="9880"/>
          <a:stretch/>
        </p:blipFill>
        <p:spPr>
          <a:xfrm>
            <a:off x="528928" y="620687"/>
            <a:ext cx="8111248" cy="5202699"/>
          </a:xfrm>
          <a:prstGeom prst="rect">
            <a:avLst/>
          </a:prstGeom>
        </p:spPr>
      </p:pic>
    </p:spTree>
    <p:extLst>
      <p:ext uri="{BB962C8B-B14F-4D97-AF65-F5344CB8AC3E}">
        <p14:creationId xmlns:p14="http://schemas.microsoft.com/office/powerpoint/2010/main" val="428721743"/>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721</Words>
  <Application>Microsoft Office PowerPoint</Application>
  <PresentationFormat>Bildschirmpräsentation (4:3)</PresentationFormat>
  <Paragraphs>30</Paragraphs>
  <Slides>12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100</cp:revision>
  <dcterms:created xsi:type="dcterms:W3CDTF">2011-07-14T19:54:09Z</dcterms:created>
  <dcterms:modified xsi:type="dcterms:W3CDTF">2026-07-16T10:05:21Z</dcterms:modified>
</cp:coreProperties>
</file>