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3" r:id="rId2"/>
    <p:sldId id="294" r:id="rId3"/>
    <p:sldId id="292" r:id="rId4"/>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55" d="100"/>
          <a:sy n="155" d="100"/>
        </p:scale>
        <p:origin x="1956" y="150"/>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16.01.2024</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16.01.2024</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16.01.2024</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16.01.2024</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16.01.2024</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16.01.2024</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16.01.2024</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16.01.2024</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16.01.2024</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16.01.2024</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16.01.2024</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16.01.2024</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16.01.2024</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0A26A003-459F-4C32-555F-C89F4168940D}"/>
              </a:ext>
            </a:extLst>
          </p:cNvPr>
          <p:cNvSpPr>
            <a:spLocks noGrp="1"/>
          </p:cNvSpPr>
          <p:nvPr>
            <p:ph type="title"/>
          </p:nvPr>
        </p:nvSpPr>
        <p:spPr>
          <a:xfrm>
            <a:off x="395288" y="2060575"/>
            <a:ext cx="8229600" cy="677863"/>
          </a:xfrm>
        </p:spPr>
        <p:txBody>
          <a:bodyPr/>
          <a:lstStyle/>
          <a:p>
            <a:r>
              <a:rPr lang="de-DE" altLang="de-DE"/>
              <a:t>Arten der Arbeitslosigkeit</a:t>
            </a:r>
            <a:endParaRPr lang="de-AT"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27E410E7-2299-305E-E6FC-4101CE24B6A0}"/>
              </a:ext>
            </a:extLst>
          </p:cNvPr>
          <p:cNvSpPr>
            <a:spLocks noGrp="1"/>
          </p:cNvSpPr>
          <p:nvPr>
            <p:ph type="title"/>
          </p:nvPr>
        </p:nvSpPr>
        <p:spPr>
          <a:xfrm>
            <a:off x="395288" y="836613"/>
            <a:ext cx="8229600" cy="677862"/>
          </a:xfrm>
        </p:spPr>
        <p:txBody>
          <a:bodyPr/>
          <a:lstStyle/>
          <a:p>
            <a:r>
              <a:rPr lang="de-DE" altLang="de-DE"/>
              <a:t>Arten der Arbeitslosigkeit</a:t>
            </a:r>
            <a:endParaRPr lang="de-AT" altLang="de-DE"/>
          </a:p>
        </p:txBody>
      </p:sp>
      <p:sp>
        <p:nvSpPr>
          <p:cNvPr id="14" name="Textfeld 13">
            <a:extLst>
              <a:ext uri="{FF2B5EF4-FFF2-40B4-BE49-F238E27FC236}">
                <a16:creationId xmlns:a16="http://schemas.microsoft.com/office/drawing/2014/main" id="{D04B1B8B-8905-E053-D1B7-D0F5F249BCB2}"/>
              </a:ext>
            </a:extLst>
          </p:cNvPr>
          <p:cNvSpPr txBox="1">
            <a:spLocks noChangeArrowheads="1"/>
          </p:cNvSpPr>
          <p:nvPr/>
        </p:nvSpPr>
        <p:spPr bwMode="auto">
          <a:xfrm>
            <a:off x="234156" y="2767511"/>
            <a:ext cx="84455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1800" b="0" dirty="0">
                <a:solidFill>
                  <a:schemeClr val="tx1"/>
                </a:solidFill>
                <a:latin typeface="Calibri" panose="020F0502020204030204" pitchFamily="34" charset="0"/>
              </a:rPr>
              <a:t>Wann?</a:t>
            </a:r>
            <a:endParaRPr lang="de-AT" altLang="de-DE" sz="1800" b="0" dirty="0">
              <a:solidFill>
                <a:schemeClr val="tx1"/>
              </a:solidFill>
              <a:latin typeface="Calibri" panose="020F0502020204030204" pitchFamily="34" charset="0"/>
            </a:endParaRPr>
          </a:p>
        </p:txBody>
      </p:sp>
      <p:sp>
        <p:nvSpPr>
          <p:cNvPr id="15" name="Textfeld 14">
            <a:extLst>
              <a:ext uri="{FF2B5EF4-FFF2-40B4-BE49-F238E27FC236}">
                <a16:creationId xmlns:a16="http://schemas.microsoft.com/office/drawing/2014/main" id="{76EE14CD-B04E-A6AE-8900-5A58B3F459CB}"/>
              </a:ext>
            </a:extLst>
          </p:cNvPr>
          <p:cNvSpPr txBox="1">
            <a:spLocks noChangeArrowheads="1"/>
          </p:cNvSpPr>
          <p:nvPr/>
        </p:nvSpPr>
        <p:spPr bwMode="auto">
          <a:xfrm>
            <a:off x="269875" y="4175125"/>
            <a:ext cx="773113"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1800" b="0">
                <a:solidFill>
                  <a:schemeClr val="tx1"/>
                </a:solidFill>
                <a:latin typeface="Calibri" panose="020F0502020204030204" pitchFamily="34" charset="0"/>
              </a:rPr>
              <a:t>Wo?</a:t>
            </a:r>
            <a:endParaRPr lang="de-AT" altLang="de-DE" sz="1800" b="0">
              <a:solidFill>
                <a:schemeClr val="tx1"/>
              </a:solidFill>
              <a:latin typeface="Calibri" panose="020F0502020204030204" pitchFamily="34" charset="0"/>
            </a:endParaRPr>
          </a:p>
        </p:txBody>
      </p:sp>
      <p:sp>
        <p:nvSpPr>
          <p:cNvPr id="16" name="Textfeld 15">
            <a:extLst>
              <a:ext uri="{FF2B5EF4-FFF2-40B4-BE49-F238E27FC236}">
                <a16:creationId xmlns:a16="http://schemas.microsoft.com/office/drawing/2014/main" id="{2932F87D-C9B3-D538-7026-C07A805BD4E8}"/>
              </a:ext>
            </a:extLst>
          </p:cNvPr>
          <p:cNvSpPr txBox="1"/>
          <p:nvPr/>
        </p:nvSpPr>
        <p:spPr>
          <a:xfrm>
            <a:off x="1503363" y="1787525"/>
            <a:ext cx="1800225" cy="646113"/>
          </a:xfrm>
          <a:prstGeom prst="rect">
            <a:avLst/>
          </a:prstGeom>
          <a:solidFill>
            <a:schemeClr val="accent1">
              <a:lumMod val="20000"/>
              <a:lumOff val="80000"/>
            </a:schemeClr>
          </a:solidFill>
          <a:ln>
            <a:solidFill>
              <a:schemeClr val="tx1"/>
            </a:solidFill>
          </a:ln>
        </p:spPr>
        <p:txBody>
          <a:bodyPr>
            <a:spAutoFit/>
          </a:bodyPr>
          <a:lstStyle/>
          <a:p>
            <a:pPr algn="ctr">
              <a:defRPr/>
            </a:pPr>
            <a:r>
              <a:rPr lang="de-DE" b="1" dirty="0">
                <a:cs typeface="Arial" charset="0"/>
              </a:rPr>
              <a:t>saisonale</a:t>
            </a:r>
            <a:br>
              <a:rPr lang="de-DE" dirty="0">
                <a:cs typeface="Arial" charset="0"/>
              </a:rPr>
            </a:br>
            <a:r>
              <a:rPr lang="de-DE" dirty="0">
                <a:cs typeface="Arial" charset="0"/>
              </a:rPr>
              <a:t>Arbeitslosigkeit</a:t>
            </a:r>
            <a:endParaRPr lang="de-AT" dirty="0">
              <a:cs typeface="Arial" charset="0"/>
            </a:endParaRPr>
          </a:p>
        </p:txBody>
      </p:sp>
      <p:sp>
        <p:nvSpPr>
          <p:cNvPr id="17" name="Textfeld 16">
            <a:extLst>
              <a:ext uri="{FF2B5EF4-FFF2-40B4-BE49-F238E27FC236}">
                <a16:creationId xmlns:a16="http://schemas.microsoft.com/office/drawing/2014/main" id="{A0E6469E-C8BC-F3A3-4FFD-03E384832DDE}"/>
              </a:ext>
            </a:extLst>
          </p:cNvPr>
          <p:cNvSpPr txBox="1"/>
          <p:nvPr/>
        </p:nvSpPr>
        <p:spPr>
          <a:xfrm>
            <a:off x="4086225" y="1787525"/>
            <a:ext cx="1622425" cy="646113"/>
          </a:xfrm>
          <a:prstGeom prst="rect">
            <a:avLst/>
          </a:prstGeom>
          <a:solidFill>
            <a:schemeClr val="accent2">
              <a:lumMod val="40000"/>
              <a:lumOff val="60000"/>
            </a:schemeClr>
          </a:solidFill>
          <a:ln>
            <a:solidFill>
              <a:schemeClr val="tx1"/>
            </a:solidFill>
          </a:ln>
        </p:spPr>
        <p:txBody>
          <a:bodyPr wrap="none">
            <a:spAutoFit/>
          </a:bodyPr>
          <a:lstStyle/>
          <a:p>
            <a:pPr algn="ctr">
              <a:defRPr/>
            </a:pPr>
            <a:r>
              <a:rPr lang="de-DE" b="1" dirty="0">
                <a:cs typeface="Arial" charset="0"/>
              </a:rPr>
              <a:t>konjunkturelle</a:t>
            </a:r>
            <a:br>
              <a:rPr lang="de-DE" dirty="0">
                <a:cs typeface="Arial" charset="0"/>
              </a:rPr>
            </a:br>
            <a:r>
              <a:rPr lang="de-DE" dirty="0">
                <a:cs typeface="Arial" charset="0"/>
              </a:rPr>
              <a:t>Arbeitslosigkeit</a:t>
            </a:r>
            <a:endParaRPr lang="de-AT" dirty="0">
              <a:cs typeface="Arial" charset="0"/>
            </a:endParaRPr>
          </a:p>
        </p:txBody>
      </p:sp>
      <p:sp>
        <p:nvSpPr>
          <p:cNvPr id="18" name="Textfeld 17">
            <a:extLst>
              <a:ext uri="{FF2B5EF4-FFF2-40B4-BE49-F238E27FC236}">
                <a16:creationId xmlns:a16="http://schemas.microsoft.com/office/drawing/2014/main" id="{5ADF3EE3-800D-7BDA-B8AE-F0240389FFDF}"/>
              </a:ext>
            </a:extLst>
          </p:cNvPr>
          <p:cNvSpPr txBox="1">
            <a:spLocks noChangeArrowheads="1"/>
          </p:cNvSpPr>
          <p:nvPr/>
        </p:nvSpPr>
        <p:spPr bwMode="auto">
          <a:xfrm>
            <a:off x="6697663" y="1787525"/>
            <a:ext cx="1624012" cy="646113"/>
          </a:xfrm>
          <a:prstGeom prst="rect">
            <a:avLst/>
          </a:prstGeom>
          <a:solidFill>
            <a:srgbClr val="FF8585"/>
          </a:solidFill>
          <a:ln w="9525">
            <a:solidFill>
              <a:schemeClr val="tx1"/>
            </a:solidFill>
            <a:miter lim="800000"/>
            <a:headEnd/>
            <a:tailEnd/>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1800">
                <a:solidFill>
                  <a:schemeClr val="tx1"/>
                </a:solidFill>
                <a:latin typeface="Calibri" panose="020F0502020204030204" pitchFamily="34" charset="0"/>
              </a:rPr>
              <a:t>strukturelle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Arbeitslosigkeit</a:t>
            </a:r>
            <a:endParaRPr lang="de-AT" altLang="de-DE" sz="1800" b="0">
              <a:solidFill>
                <a:schemeClr val="tx1"/>
              </a:solidFill>
              <a:latin typeface="Calibri" panose="020F0502020204030204" pitchFamily="34" charset="0"/>
            </a:endParaRPr>
          </a:p>
        </p:txBody>
      </p:sp>
      <p:sp>
        <p:nvSpPr>
          <p:cNvPr id="19" name="Textfeld 18">
            <a:extLst>
              <a:ext uri="{FF2B5EF4-FFF2-40B4-BE49-F238E27FC236}">
                <a16:creationId xmlns:a16="http://schemas.microsoft.com/office/drawing/2014/main" id="{76BC6D92-D8CE-F1F5-6817-57061ED33418}"/>
              </a:ext>
            </a:extLst>
          </p:cNvPr>
          <p:cNvSpPr txBox="1">
            <a:spLocks noChangeArrowheads="1"/>
          </p:cNvSpPr>
          <p:nvPr/>
        </p:nvSpPr>
        <p:spPr bwMode="auto">
          <a:xfrm>
            <a:off x="1503363" y="2670175"/>
            <a:ext cx="1598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zu bestimmten</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Jahreszeiten</a:t>
            </a:r>
            <a:endParaRPr lang="de-AT" altLang="de-DE" sz="1800" b="0" dirty="0">
              <a:solidFill>
                <a:schemeClr val="tx1"/>
              </a:solidFill>
              <a:latin typeface="Calibri" panose="020F0502020204030204" pitchFamily="34" charset="0"/>
            </a:endParaRPr>
          </a:p>
        </p:txBody>
      </p:sp>
      <p:sp>
        <p:nvSpPr>
          <p:cNvPr id="20" name="Textfeld 19">
            <a:extLst>
              <a:ext uri="{FF2B5EF4-FFF2-40B4-BE49-F238E27FC236}">
                <a16:creationId xmlns:a16="http://schemas.microsoft.com/office/drawing/2014/main" id="{2ED7398E-AD1B-FDD4-5F9B-36F777D9A43C}"/>
              </a:ext>
            </a:extLst>
          </p:cNvPr>
          <p:cNvSpPr txBox="1">
            <a:spLocks noChangeArrowheads="1"/>
          </p:cNvSpPr>
          <p:nvPr/>
        </p:nvSpPr>
        <p:spPr bwMode="auto">
          <a:xfrm>
            <a:off x="1503363" y="4090988"/>
            <a:ext cx="144866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besonders im</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Baugewerbe</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und im </a:t>
            </a:r>
          </a:p>
          <a:p>
            <a:pPr eaLnBrk="1" hangingPunct="1">
              <a:spcBef>
                <a:spcPct val="0"/>
              </a:spcBef>
              <a:buFontTx/>
              <a:buNone/>
            </a:pPr>
            <a:r>
              <a:rPr lang="de-DE" altLang="de-DE" sz="1800" b="0" dirty="0">
                <a:solidFill>
                  <a:schemeClr val="tx1"/>
                </a:solidFill>
                <a:latin typeface="Calibri" panose="020F0502020204030204" pitchFamily="34" charset="0"/>
              </a:rPr>
              <a:t>Tourismus</a:t>
            </a:r>
            <a:endParaRPr lang="de-AT" altLang="de-DE" sz="1800" b="0" dirty="0">
              <a:solidFill>
                <a:schemeClr val="tx1"/>
              </a:solidFill>
              <a:latin typeface="Calibri" panose="020F0502020204030204" pitchFamily="34" charset="0"/>
            </a:endParaRPr>
          </a:p>
        </p:txBody>
      </p:sp>
      <p:sp>
        <p:nvSpPr>
          <p:cNvPr id="21" name="Textfeld 20">
            <a:extLst>
              <a:ext uri="{FF2B5EF4-FFF2-40B4-BE49-F238E27FC236}">
                <a16:creationId xmlns:a16="http://schemas.microsoft.com/office/drawing/2014/main" id="{581EA49E-6589-37DE-2AF8-943A56A78B5F}"/>
              </a:ext>
            </a:extLst>
          </p:cNvPr>
          <p:cNvSpPr txBox="1">
            <a:spLocks noChangeArrowheads="1"/>
          </p:cNvSpPr>
          <p:nvPr/>
        </p:nvSpPr>
        <p:spPr bwMode="auto">
          <a:xfrm>
            <a:off x="4017963" y="2670175"/>
            <a:ext cx="15551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in Krisenzeiten</a:t>
            </a:r>
            <a:endParaRPr lang="de-AT" altLang="de-DE" sz="1800" b="0" dirty="0">
              <a:solidFill>
                <a:schemeClr val="tx1"/>
              </a:solidFill>
              <a:latin typeface="Calibri" panose="020F0502020204030204" pitchFamily="34" charset="0"/>
            </a:endParaRPr>
          </a:p>
        </p:txBody>
      </p:sp>
      <p:sp>
        <p:nvSpPr>
          <p:cNvPr id="22" name="Textfeld 21">
            <a:extLst>
              <a:ext uri="{FF2B5EF4-FFF2-40B4-BE49-F238E27FC236}">
                <a16:creationId xmlns:a16="http://schemas.microsoft.com/office/drawing/2014/main" id="{CADBFCF7-DDD0-A5C2-5509-45E12CA5B17C}"/>
              </a:ext>
            </a:extLst>
          </p:cNvPr>
          <p:cNvSpPr txBox="1">
            <a:spLocks noChangeArrowheads="1"/>
          </p:cNvSpPr>
          <p:nvPr/>
        </p:nvSpPr>
        <p:spPr bwMode="auto">
          <a:xfrm>
            <a:off x="4017963" y="4090988"/>
            <a:ext cx="17722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in vielen Berufen</a:t>
            </a:r>
            <a:endParaRPr lang="de-AT" altLang="de-DE" sz="1800" b="0" dirty="0">
              <a:solidFill>
                <a:schemeClr val="tx1"/>
              </a:solidFill>
              <a:latin typeface="Calibri" panose="020F0502020204030204" pitchFamily="34" charset="0"/>
            </a:endParaRPr>
          </a:p>
        </p:txBody>
      </p:sp>
      <p:sp>
        <p:nvSpPr>
          <p:cNvPr id="23" name="Textfeld 22">
            <a:extLst>
              <a:ext uri="{FF2B5EF4-FFF2-40B4-BE49-F238E27FC236}">
                <a16:creationId xmlns:a16="http://schemas.microsoft.com/office/drawing/2014/main" id="{1F285701-98BB-251B-4733-86E578CEADB5}"/>
              </a:ext>
            </a:extLst>
          </p:cNvPr>
          <p:cNvSpPr txBox="1">
            <a:spLocks noChangeArrowheads="1"/>
          </p:cNvSpPr>
          <p:nvPr/>
        </p:nvSpPr>
        <p:spPr bwMode="auto">
          <a:xfrm>
            <a:off x="6600825" y="2670175"/>
            <a:ext cx="22443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wenn Arbeitskräfte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durch Maschinen / PC</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ersetzt werden</a:t>
            </a:r>
            <a:endParaRPr lang="de-AT" altLang="de-DE" sz="1800" b="0" dirty="0">
              <a:solidFill>
                <a:schemeClr val="tx1"/>
              </a:solidFill>
              <a:latin typeface="Calibri" panose="020F0502020204030204" pitchFamily="34" charset="0"/>
            </a:endParaRPr>
          </a:p>
        </p:txBody>
      </p:sp>
      <p:sp>
        <p:nvSpPr>
          <p:cNvPr id="24" name="Textfeld 23">
            <a:extLst>
              <a:ext uri="{FF2B5EF4-FFF2-40B4-BE49-F238E27FC236}">
                <a16:creationId xmlns:a16="http://schemas.microsoft.com/office/drawing/2014/main" id="{06F45E26-A6D7-F86B-1EFF-A5C6E444C3A1}"/>
              </a:ext>
            </a:extLst>
          </p:cNvPr>
          <p:cNvSpPr txBox="1">
            <a:spLocks noChangeArrowheads="1"/>
          </p:cNvSpPr>
          <p:nvPr/>
        </p:nvSpPr>
        <p:spPr bwMode="auto">
          <a:xfrm>
            <a:off x="6515100" y="4090988"/>
            <a:ext cx="17722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in vielen Berufen</a:t>
            </a:r>
            <a:endParaRPr lang="de-AT" altLang="de-DE" sz="1800" b="0" dirty="0">
              <a:solidFill>
                <a:schemeClr val="tx1"/>
              </a:solidFill>
              <a:latin typeface="Calibri" panose="020F0502020204030204" pitchFamily="34" charset="0"/>
            </a:endParaRPr>
          </a:p>
        </p:txBody>
      </p:sp>
      <p:sp>
        <p:nvSpPr>
          <p:cNvPr id="2" name="Textfeld 1">
            <a:extLst>
              <a:ext uri="{FF2B5EF4-FFF2-40B4-BE49-F238E27FC236}">
                <a16:creationId xmlns:a16="http://schemas.microsoft.com/office/drawing/2014/main" id="{09C47D29-9236-8B0B-72D1-904998C4AE8B}"/>
              </a:ext>
            </a:extLst>
          </p:cNvPr>
          <p:cNvSpPr txBox="1">
            <a:spLocks noChangeArrowheads="1"/>
          </p:cNvSpPr>
          <p:nvPr/>
        </p:nvSpPr>
        <p:spPr bwMode="auto">
          <a:xfrm>
            <a:off x="334492" y="5684174"/>
            <a:ext cx="83062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Auch bei einem </a:t>
            </a:r>
            <a:r>
              <a:rPr lang="de-DE" altLang="de-DE" sz="1800" dirty="0">
                <a:solidFill>
                  <a:schemeClr val="tx1"/>
                </a:solidFill>
                <a:latin typeface="Calibri" panose="020F0502020204030204" pitchFamily="34" charset="0"/>
              </a:rPr>
              <a:t>Jobwechsel</a:t>
            </a:r>
            <a:r>
              <a:rPr lang="de-DE" altLang="de-DE" sz="1800" b="0" dirty="0">
                <a:solidFill>
                  <a:schemeClr val="tx1"/>
                </a:solidFill>
                <a:latin typeface="Calibri" panose="020F0502020204030204" pitchFamily="34" charset="0"/>
              </a:rPr>
              <a:t> oder nach </a:t>
            </a:r>
            <a:r>
              <a:rPr lang="de-DE" altLang="de-DE" sz="1800" dirty="0">
                <a:solidFill>
                  <a:schemeClr val="tx1"/>
                </a:solidFill>
                <a:latin typeface="Calibri" panose="020F0502020204030204" pitchFamily="34" charset="0"/>
              </a:rPr>
              <a:t>Abschluss der Ausbildung</a:t>
            </a:r>
            <a:r>
              <a:rPr lang="de-DE" altLang="de-DE" sz="1800" b="0" dirty="0">
                <a:solidFill>
                  <a:schemeClr val="tx1"/>
                </a:solidFill>
                <a:latin typeface="Calibri" panose="020F0502020204030204" pitchFamily="34" charset="0"/>
              </a:rPr>
              <a:t> sind viele Menschen arbeitslos, meist aber nur eine kurze Zeit.</a:t>
            </a:r>
            <a:endParaRPr lang="de-AT" altLang="de-DE" sz="18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77915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p:bldP spid="20" grpId="0"/>
      <p:bldP spid="21" grpId="0"/>
      <p:bldP spid="22" grpId="0"/>
      <p:bldP spid="23" grpId="0"/>
      <p:bldP spid="2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a:t>
            </a:r>
            <a:r>
              <a:rPr lang="de-DE" altLang="de-DE" sz="1200" kern="0" dirty="0">
                <a:latin typeface="Arial" pitchFamily="34" charset="0"/>
              </a:rPr>
              <a:t>Thema „Arbeitswelt – immer Veränderungen“ auf den Seiten 50 und 51 im Schulbuch </a:t>
            </a:r>
            <a:r>
              <a:rPr lang="de-DE" altLang="de-DE" sz="1200" i="1" kern="0" dirty="0">
                <a:latin typeface="Arial" pitchFamily="34" charset="0"/>
              </a:rPr>
              <a:t>unterwegs 2</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Vertiefung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br>
              <a:rPr lang="de-DE" altLang="de-DE" sz="1200" kern="0" dirty="0"/>
            </a:br>
            <a:br>
              <a:rPr lang="de-DE" altLang="de-DE" sz="1200" kern="0" dirty="0"/>
            </a:b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Bildschirmpräsentation (4:3)</PresentationFormat>
  <Paragraphs>32</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PoloBasisTB</vt:lpstr>
      <vt:lpstr>Syntax LT Std</vt:lpstr>
      <vt:lpstr>Wingdings</vt:lpstr>
      <vt:lpstr>Larissa</vt:lpstr>
      <vt:lpstr>Arten der Arbeitslosigkeit</vt:lpstr>
      <vt:lpstr>Arten der Arbeitslosigkeit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204</cp:revision>
  <dcterms:created xsi:type="dcterms:W3CDTF">2013-10-08T07:58:50Z</dcterms:created>
  <dcterms:modified xsi:type="dcterms:W3CDTF">2024-01-16T09:46:02Z</dcterms:modified>
</cp:coreProperties>
</file>