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Wie funktioniert die EU?</a:t>
            </a:r>
          </a:p>
        </p:txBody>
      </p:sp>
      <p:sp>
        <p:nvSpPr>
          <p:cNvPr id="9" name="Text Box 10">
            <a:extLst>
              <a:ext uri="{FF2B5EF4-FFF2-40B4-BE49-F238E27FC236}">
                <a16:creationId xmlns:a16="http://schemas.microsoft.com/office/drawing/2014/main" id="{3AE1A07D-E343-4C2B-B54A-1317CF995BFC}"/>
              </a:ext>
            </a:extLst>
          </p:cNvPr>
          <p:cNvSpPr txBox="1">
            <a:spLocks noChangeArrowheads="1"/>
          </p:cNvSpPr>
          <p:nvPr/>
        </p:nvSpPr>
        <p:spPr bwMode="auto">
          <a:xfrm>
            <a:off x="3040943" y="1956869"/>
            <a:ext cx="32400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sym typeface="Wingdings" panose="05000000000000000000" pitchFamily="2" charset="2"/>
              </a:rPr>
              <a:t>Europäischer Rat</a:t>
            </a:r>
          </a:p>
        </p:txBody>
      </p:sp>
      <p:sp>
        <p:nvSpPr>
          <p:cNvPr id="10" name="Rechteck 16">
            <a:extLst>
              <a:ext uri="{FF2B5EF4-FFF2-40B4-BE49-F238E27FC236}">
                <a16:creationId xmlns:a16="http://schemas.microsoft.com/office/drawing/2014/main" id="{F57803ED-7026-4B2A-968F-F5B28E5F65A2}"/>
              </a:ext>
            </a:extLst>
          </p:cNvPr>
          <p:cNvSpPr>
            <a:spLocks noChangeArrowheads="1"/>
          </p:cNvSpPr>
          <p:nvPr/>
        </p:nvSpPr>
        <p:spPr bwMode="auto">
          <a:xfrm>
            <a:off x="2537706" y="1453631"/>
            <a:ext cx="4248150" cy="1655763"/>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Text Box 10">
            <a:extLst>
              <a:ext uri="{FF2B5EF4-FFF2-40B4-BE49-F238E27FC236}">
                <a16:creationId xmlns:a16="http://schemas.microsoft.com/office/drawing/2014/main" id="{83670406-4029-42F8-B618-4F04684612B0}"/>
              </a:ext>
            </a:extLst>
          </p:cNvPr>
          <p:cNvSpPr txBox="1">
            <a:spLocks noChangeArrowheads="1"/>
          </p:cNvSpPr>
          <p:nvPr/>
        </p:nvSpPr>
        <p:spPr bwMode="auto">
          <a:xfrm>
            <a:off x="2537706" y="1453631"/>
            <a:ext cx="42481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sym typeface="Wingdings" panose="05000000000000000000" pitchFamily="2" charset="2"/>
              </a:rPr>
              <a:t>Richtlinien</a:t>
            </a:r>
          </a:p>
        </p:txBody>
      </p:sp>
      <p:sp>
        <p:nvSpPr>
          <p:cNvPr id="12" name="Rechteck 20">
            <a:extLst>
              <a:ext uri="{FF2B5EF4-FFF2-40B4-BE49-F238E27FC236}">
                <a16:creationId xmlns:a16="http://schemas.microsoft.com/office/drawing/2014/main" id="{42EFE9FA-E4B9-4013-99B4-E158FFD75922}"/>
              </a:ext>
            </a:extLst>
          </p:cNvPr>
          <p:cNvSpPr>
            <a:spLocks noChangeArrowheads="1"/>
          </p:cNvSpPr>
          <p:nvPr/>
        </p:nvSpPr>
        <p:spPr bwMode="auto">
          <a:xfrm>
            <a:off x="135818" y="3193531"/>
            <a:ext cx="4248150" cy="1655763"/>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Text Box 10">
            <a:extLst>
              <a:ext uri="{FF2B5EF4-FFF2-40B4-BE49-F238E27FC236}">
                <a16:creationId xmlns:a16="http://schemas.microsoft.com/office/drawing/2014/main" id="{FA8DB4D7-9F06-41ED-95E2-553AD53E6B71}"/>
              </a:ext>
            </a:extLst>
          </p:cNvPr>
          <p:cNvSpPr txBox="1">
            <a:spLocks noChangeArrowheads="1"/>
          </p:cNvSpPr>
          <p:nvPr/>
        </p:nvSpPr>
        <p:spPr bwMode="auto">
          <a:xfrm>
            <a:off x="135818" y="3193531"/>
            <a:ext cx="4248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sym typeface="Wingdings" panose="05000000000000000000" pitchFamily="2" charset="2"/>
              </a:rPr>
              <a:t>Vorschläge und  Ausführung der Beschlüsse</a:t>
            </a:r>
          </a:p>
        </p:txBody>
      </p:sp>
      <p:sp>
        <p:nvSpPr>
          <p:cNvPr id="14" name="Rechteck 22">
            <a:extLst>
              <a:ext uri="{FF2B5EF4-FFF2-40B4-BE49-F238E27FC236}">
                <a16:creationId xmlns:a16="http://schemas.microsoft.com/office/drawing/2014/main" id="{A921869B-79A4-4907-9FD5-41C479A890F3}"/>
              </a:ext>
            </a:extLst>
          </p:cNvPr>
          <p:cNvSpPr>
            <a:spLocks noChangeArrowheads="1"/>
          </p:cNvSpPr>
          <p:nvPr/>
        </p:nvSpPr>
        <p:spPr bwMode="auto">
          <a:xfrm>
            <a:off x="4709406" y="3195119"/>
            <a:ext cx="4249737" cy="1655762"/>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5" name="Text Box 10">
            <a:extLst>
              <a:ext uri="{FF2B5EF4-FFF2-40B4-BE49-F238E27FC236}">
                <a16:creationId xmlns:a16="http://schemas.microsoft.com/office/drawing/2014/main" id="{46504015-6050-426B-8217-51BC1C252C4F}"/>
              </a:ext>
            </a:extLst>
          </p:cNvPr>
          <p:cNvSpPr txBox="1">
            <a:spLocks noChangeArrowheads="1"/>
          </p:cNvSpPr>
          <p:nvPr/>
        </p:nvSpPr>
        <p:spPr bwMode="auto">
          <a:xfrm>
            <a:off x="4709406" y="3195119"/>
            <a:ext cx="42481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9999FF"/>
                </a:solidFill>
                <a:latin typeface="Calibri" panose="020F0502020204030204" pitchFamily="34" charset="0"/>
                <a:sym typeface="Wingdings" panose="05000000000000000000" pitchFamily="2" charset="2"/>
              </a:rPr>
              <a:t>Gesetzesbeschlüsse und  Kontrolle</a:t>
            </a:r>
          </a:p>
        </p:txBody>
      </p:sp>
      <p:sp>
        <p:nvSpPr>
          <p:cNvPr id="20" name="Rechteck 24">
            <a:extLst>
              <a:ext uri="{FF2B5EF4-FFF2-40B4-BE49-F238E27FC236}">
                <a16:creationId xmlns:a16="http://schemas.microsoft.com/office/drawing/2014/main" id="{CB65FD99-E26F-486B-9019-931B56F7BF9B}"/>
              </a:ext>
            </a:extLst>
          </p:cNvPr>
          <p:cNvSpPr>
            <a:spLocks noChangeArrowheads="1"/>
          </p:cNvSpPr>
          <p:nvPr/>
        </p:nvSpPr>
        <p:spPr bwMode="auto">
          <a:xfrm>
            <a:off x="2537706" y="4927081"/>
            <a:ext cx="4248150" cy="1655763"/>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Text Box 10">
            <a:extLst>
              <a:ext uri="{FF2B5EF4-FFF2-40B4-BE49-F238E27FC236}">
                <a16:creationId xmlns:a16="http://schemas.microsoft.com/office/drawing/2014/main" id="{0D26448F-2B90-4972-B184-6EB920DDADB1}"/>
              </a:ext>
            </a:extLst>
          </p:cNvPr>
          <p:cNvSpPr txBox="1">
            <a:spLocks noChangeArrowheads="1"/>
          </p:cNvSpPr>
          <p:nvPr/>
        </p:nvSpPr>
        <p:spPr bwMode="auto">
          <a:xfrm>
            <a:off x="2536912" y="5020417"/>
            <a:ext cx="42481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sym typeface="Wingdings" panose="05000000000000000000" pitchFamily="2" charset="2"/>
              </a:rPr>
              <a:t>Kontrolle</a:t>
            </a:r>
          </a:p>
        </p:txBody>
      </p:sp>
      <p:sp>
        <p:nvSpPr>
          <p:cNvPr id="22" name="Text Box 10">
            <a:extLst>
              <a:ext uri="{FF2B5EF4-FFF2-40B4-BE49-F238E27FC236}">
                <a16:creationId xmlns:a16="http://schemas.microsoft.com/office/drawing/2014/main" id="{09FAD18D-5BC5-41DB-A395-9E2B4769276B}"/>
              </a:ext>
            </a:extLst>
          </p:cNvPr>
          <p:cNvSpPr txBox="1">
            <a:spLocks noChangeArrowheads="1"/>
          </p:cNvSpPr>
          <p:nvPr/>
        </p:nvSpPr>
        <p:spPr bwMode="auto">
          <a:xfrm>
            <a:off x="3042531" y="2509951"/>
            <a:ext cx="32400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sym typeface="Wingdings" panose="05000000000000000000" pitchFamily="2" charset="2"/>
              </a:rPr>
              <a:t>Ministerrat der EU</a:t>
            </a:r>
          </a:p>
        </p:txBody>
      </p:sp>
      <p:sp>
        <p:nvSpPr>
          <p:cNvPr id="25" name="Text Box 10">
            <a:extLst>
              <a:ext uri="{FF2B5EF4-FFF2-40B4-BE49-F238E27FC236}">
                <a16:creationId xmlns:a16="http://schemas.microsoft.com/office/drawing/2014/main" id="{C0A3B136-00FA-444A-9BFE-7FFE3DE2B0A6}"/>
              </a:ext>
            </a:extLst>
          </p:cNvPr>
          <p:cNvSpPr txBox="1">
            <a:spLocks noChangeArrowheads="1"/>
          </p:cNvSpPr>
          <p:nvPr/>
        </p:nvSpPr>
        <p:spPr bwMode="auto">
          <a:xfrm>
            <a:off x="4841168" y="4117456"/>
            <a:ext cx="39608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sym typeface="Wingdings" panose="05000000000000000000" pitchFamily="2" charset="2"/>
              </a:rPr>
              <a:t>Europäisches Parlament</a:t>
            </a:r>
          </a:p>
        </p:txBody>
      </p:sp>
      <p:sp>
        <p:nvSpPr>
          <p:cNvPr id="26" name="Text Box 10">
            <a:extLst>
              <a:ext uri="{FF2B5EF4-FFF2-40B4-BE49-F238E27FC236}">
                <a16:creationId xmlns:a16="http://schemas.microsoft.com/office/drawing/2014/main" id="{48E509DF-B53F-483C-B3B7-9B15CF403BA6}"/>
              </a:ext>
            </a:extLst>
          </p:cNvPr>
          <p:cNvSpPr txBox="1">
            <a:spLocks noChangeArrowheads="1"/>
          </p:cNvSpPr>
          <p:nvPr/>
        </p:nvSpPr>
        <p:spPr bwMode="auto">
          <a:xfrm>
            <a:off x="304093" y="4128569"/>
            <a:ext cx="39608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sym typeface="Wingdings" panose="05000000000000000000" pitchFamily="2" charset="2"/>
              </a:rPr>
              <a:t>Europäische Kommission</a:t>
            </a:r>
          </a:p>
        </p:txBody>
      </p:sp>
      <p:sp>
        <p:nvSpPr>
          <p:cNvPr id="27" name="Text Box 10">
            <a:extLst>
              <a:ext uri="{FF2B5EF4-FFF2-40B4-BE49-F238E27FC236}">
                <a16:creationId xmlns:a16="http://schemas.microsoft.com/office/drawing/2014/main" id="{C0697D97-037D-4D02-A8D0-BA51EF7E86CC}"/>
              </a:ext>
            </a:extLst>
          </p:cNvPr>
          <p:cNvSpPr txBox="1">
            <a:spLocks noChangeArrowheads="1"/>
          </p:cNvSpPr>
          <p:nvPr/>
        </p:nvSpPr>
        <p:spPr bwMode="auto">
          <a:xfrm>
            <a:off x="2664983" y="5544174"/>
            <a:ext cx="391027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Europäischer Gerichtshof</a:t>
            </a:r>
          </a:p>
        </p:txBody>
      </p:sp>
      <p:sp>
        <p:nvSpPr>
          <p:cNvPr id="28" name="Text Box 10">
            <a:extLst>
              <a:ext uri="{FF2B5EF4-FFF2-40B4-BE49-F238E27FC236}">
                <a16:creationId xmlns:a16="http://schemas.microsoft.com/office/drawing/2014/main" id="{E7E76072-476F-49B2-9F4A-4D0C5AAECB83}"/>
              </a:ext>
            </a:extLst>
          </p:cNvPr>
          <p:cNvSpPr txBox="1">
            <a:spLocks noChangeArrowheads="1"/>
          </p:cNvSpPr>
          <p:nvPr/>
        </p:nvSpPr>
        <p:spPr bwMode="auto">
          <a:xfrm>
            <a:off x="2466753" y="6047780"/>
            <a:ext cx="43884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Europäischer Rechnungshof</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P spid="21" grpId="0"/>
      <p:bldP spid="22" grpId="0"/>
      <p:bldP spid="25" grpId="0"/>
      <p:bldP spid="26" grpId="0"/>
      <p:bldP spid="27" grpId="0"/>
      <p:bldP spid="2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„Wie funktioniert die EU?“ auf den Seiten 40 bis 41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a:t>
            </a:r>
            <a:r>
              <a:rPr lang="de-DE" altLang="de-DE" sz="1200" b="0">
                <a:solidFill>
                  <a:schemeClr val="tx1"/>
                </a:solidFill>
                <a:cs typeface="Arial" charset="0"/>
              </a:rPr>
              <a:t>: Johannes </a:t>
            </a:r>
            <a:r>
              <a:rPr lang="de-DE" altLang="de-DE" sz="1200" b="0" dirty="0">
                <a:solidFill>
                  <a:schemeClr val="tx1"/>
                </a:solidFill>
                <a:cs typeface="Arial" charset="0"/>
              </a:rPr>
              <a:t>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207</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24</cp:revision>
  <dcterms:created xsi:type="dcterms:W3CDTF">2020-01-22T09:57:49Z</dcterms:created>
  <dcterms:modified xsi:type="dcterms:W3CDTF">2020-03-13T14:15:57Z</dcterms:modified>
</cp:coreProperties>
</file>