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Lst>
  <p:sldIdLst>
    <p:sldId id="256" r:id="rId2"/>
    <p:sldId id="257" r:id="rId3"/>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99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010" autoAdjust="0"/>
    <p:restoredTop sz="94660"/>
  </p:normalViewPr>
  <p:slideViewPr>
    <p:cSldViewPr snapToGrid="0">
      <p:cViewPr varScale="1">
        <p:scale>
          <a:sx n="86" d="100"/>
          <a:sy n="86" d="100"/>
        </p:scale>
        <p:origin x="1200"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de-DE"/>
              <a:t>Mastertitelformat bearbeiten</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endParaRPr lang="en-US" dirty="0"/>
          </a:p>
        </p:txBody>
      </p:sp>
      <p:sp>
        <p:nvSpPr>
          <p:cNvPr id="4" name="Date Placeholder 3"/>
          <p:cNvSpPr>
            <a:spLocks noGrp="1"/>
          </p:cNvSpPr>
          <p:nvPr>
            <p:ph type="dt" sz="half" idx="10"/>
          </p:nvPr>
        </p:nvSpPr>
        <p:spPr/>
        <p:txBody>
          <a:bodyPr/>
          <a:lstStyle/>
          <a:p>
            <a:fld id="{B0731A03-36E0-481A-AB61-4D20F0B56373}" type="datetimeFigureOut">
              <a:rPr lang="de-DE" smtClean="0"/>
              <a:t>13.03.2020</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206689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Vertical Text Placeholder 2"/>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B0731A03-36E0-481A-AB61-4D20F0B56373}" type="datetimeFigureOut">
              <a:rPr lang="de-DE" smtClean="0"/>
              <a:t>13.03.2020</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4656889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de-DE"/>
              <a:t>Mastertitelformat bearbeiten</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B0731A03-36E0-481A-AB61-4D20F0B56373}" type="datetimeFigureOut">
              <a:rPr lang="de-DE" smtClean="0"/>
              <a:t>13.03.2020</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35849058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enutzerdefiniertes Layou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A2A1247-B0D5-4841-8982-A53B011B0B4F}"/>
              </a:ext>
            </a:extLst>
          </p:cNvPr>
          <p:cNvSpPr>
            <a:spLocks noGrp="1"/>
          </p:cNvSpPr>
          <p:nvPr>
            <p:ph type="title"/>
          </p:nvPr>
        </p:nvSpPr>
        <p:spPr>
          <a:xfrm>
            <a:off x="628650" y="890420"/>
            <a:ext cx="7886700" cy="1325563"/>
          </a:xfrm>
        </p:spPr>
        <p:txBody>
          <a:bodyPr/>
          <a:lstStyle/>
          <a:p>
            <a:r>
              <a:rPr lang="de-DE" dirty="0"/>
              <a:t>Mastertitelformat bearbeiten</a:t>
            </a:r>
          </a:p>
        </p:txBody>
      </p:sp>
      <p:sp>
        <p:nvSpPr>
          <p:cNvPr id="3" name="Datumsplatzhalter 2">
            <a:extLst>
              <a:ext uri="{FF2B5EF4-FFF2-40B4-BE49-F238E27FC236}">
                <a16:creationId xmlns:a16="http://schemas.microsoft.com/office/drawing/2014/main" id="{B7BECFEC-BB7F-4B58-9C9B-C50896AC779C}"/>
              </a:ext>
            </a:extLst>
          </p:cNvPr>
          <p:cNvSpPr>
            <a:spLocks noGrp="1"/>
          </p:cNvSpPr>
          <p:nvPr>
            <p:ph type="dt" sz="half" idx="10"/>
          </p:nvPr>
        </p:nvSpPr>
        <p:spPr/>
        <p:txBody>
          <a:bodyPr/>
          <a:lstStyle/>
          <a:p>
            <a:fld id="{B0731A03-36E0-481A-AB61-4D20F0B56373}" type="datetimeFigureOut">
              <a:rPr lang="de-DE" smtClean="0"/>
              <a:t>13.03.2020</a:t>
            </a:fld>
            <a:endParaRPr lang="de-DE"/>
          </a:p>
        </p:txBody>
      </p:sp>
      <p:sp>
        <p:nvSpPr>
          <p:cNvPr id="4" name="Fußzeilenplatzhalter 3">
            <a:extLst>
              <a:ext uri="{FF2B5EF4-FFF2-40B4-BE49-F238E27FC236}">
                <a16:creationId xmlns:a16="http://schemas.microsoft.com/office/drawing/2014/main" id="{758CE2E4-2E36-41A6-8422-C79C07F0C67D}"/>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A58572B2-5D03-4751-9BD0-C931752E63D3}"/>
              </a:ext>
            </a:extLst>
          </p:cNvPr>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41635399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Content Placeholder 2"/>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B0731A03-36E0-481A-AB61-4D20F0B56373}" type="datetimeFigureOut">
              <a:rPr lang="de-DE" smtClean="0"/>
              <a:t>13.03.2020</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13022720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de-DE"/>
              <a:t>Mastertitelformat bearbeiten</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a:t>
            </a:r>
          </a:p>
        </p:txBody>
      </p:sp>
      <p:sp>
        <p:nvSpPr>
          <p:cNvPr id="4" name="Date Placeholder 3"/>
          <p:cNvSpPr>
            <a:spLocks noGrp="1"/>
          </p:cNvSpPr>
          <p:nvPr>
            <p:ph type="dt" sz="half" idx="10"/>
          </p:nvPr>
        </p:nvSpPr>
        <p:spPr/>
        <p:txBody>
          <a:bodyPr/>
          <a:lstStyle/>
          <a:p>
            <a:fld id="{B0731A03-36E0-481A-AB61-4D20F0B56373}" type="datetimeFigureOut">
              <a:rPr lang="de-DE" smtClean="0"/>
              <a:t>13.03.2020</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11950754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Date Placeholder 4"/>
          <p:cNvSpPr>
            <a:spLocks noGrp="1"/>
          </p:cNvSpPr>
          <p:nvPr>
            <p:ph type="dt" sz="half" idx="10"/>
          </p:nvPr>
        </p:nvSpPr>
        <p:spPr/>
        <p:txBody>
          <a:bodyPr/>
          <a:lstStyle/>
          <a:p>
            <a:fld id="{B0731A03-36E0-481A-AB61-4D20F0B56373}" type="datetimeFigureOut">
              <a:rPr lang="de-DE" smtClean="0"/>
              <a:t>13.03.2020</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24775270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de-DE"/>
              <a:t>Mastertitelformat bearbeiten</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Content Placeholder 3"/>
          <p:cNvSpPr>
            <a:spLocks noGrp="1"/>
          </p:cNvSpPr>
          <p:nvPr>
            <p:ph sz="half" idx="2"/>
          </p:nvPr>
        </p:nvSpPr>
        <p:spPr>
          <a:xfrm>
            <a:off x="629842" y="2505075"/>
            <a:ext cx="3868340"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Content Placeholder 5"/>
          <p:cNvSpPr>
            <a:spLocks noGrp="1"/>
          </p:cNvSpPr>
          <p:nvPr>
            <p:ph sz="quarter" idx="4"/>
          </p:nvPr>
        </p:nvSpPr>
        <p:spPr>
          <a:xfrm>
            <a:off x="4629150" y="2505075"/>
            <a:ext cx="3887391"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7" name="Date Placeholder 6"/>
          <p:cNvSpPr>
            <a:spLocks noGrp="1"/>
          </p:cNvSpPr>
          <p:nvPr>
            <p:ph type="dt" sz="half" idx="10"/>
          </p:nvPr>
        </p:nvSpPr>
        <p:spPr/>
        <p:txBody>
          <a:bodyPr/>
          <a:lstStyle/>
          <a:p>
            <a:fld id="{B0731A03-36E0-481A-AB61-4D20F0B56373}" type="datetimeFigureOut">
              <a:rPr lang="de-DE" smtClean="0"/>
              <a:t>13.03.2020</a:t>
            </a:fld>
            <a:endParaRPr lang="de-DE"/>
          </a:p>
        </p:txBody>
      </p:sp>
      <p:sp>
        <p:nvSpPr>
          <p:cNvPr id="8" name="Footer Placeholder 7"/>
          <p:cNvSpPr>
            <a:spLocks noGrp="1"/>
          </p:cNvSpPr>
          <p:nvPr>
            <p:ph type="ftr" sz="quarter" idx="11"/>
          </p:nvPr>
        </p:nvSpPr>
        <p:spPr/>
        <p:txBody>
          <a:bodyPr/>
          <a:lstStyle/>
          <a:p>
            <a:endParaRPr lang="de-DE"/>
          </a:p>
        </p:txBody>
      </p:sp>
      <p:sp>
        <p:nvSpPr>
          <p:cNvPr id="9" name="Slide Number Placeholder 8"/>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10383434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Date Placeholder 2"/>
          <p:cNvSpPr>
            <a:spLocks noGrp="1"/>
          </p:cNvSpPr>
          <p:nvPr>
            <p:ph type="dt" sz="half" idx="10"/>
          </p:nvPr>
        </p:nvSpPr>
        <p:spPr/>
        <p:txBody>
          <a:bodyPr/>
          <a:lstStyle/>
          <a:p>
            <a:fld id="{B0731A03-36E0-481A-AB61-4D20F0B56373}" type="datetimeFigureOut">
              <a:rPr lang="de-DE" smtClean="0"/>
              <a:t>13.03.2020</a:t>
            </a:fld>
            <a:endParaRPr lang="de-DE"/>
          </a:p>
        </p:txBody>
      </p:sp>
      <p:sp>
        <p:nvSpPr>
          <p:cNvPr id="4" name="Footer Placeholder 3"/>
          <p:cNvSpPr>
            <a:spLocks noGrp="1"/>
          </p:cNvSpPr>
          <p:nvPr>
            <p:ph type="ftr" sz="quarter" idx="11"/>
          </p:nvPr>
        </p:nvSpPr>
        <p:spPr/>
        <p:txBody>
          <a:bodyPr/>
          <a:lstStyle/>
          <a:p>
            <a:endParaRPr lang="de-DE"/>
          </a:p>
        </p:txBody>
      </p:sp>
      <p:sp>
        <p:nvSpPr>
          <p:cNvPr id="5" name="Slide Number Placeholder 4"/>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6019944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0731A03-36E0-481A-AB61-4D20F0B56373}" type="datetimeFigureOut">
              <a:rPr lang="de-DE" smtClean="0"/>
              <a:t>13.03.2020</a:t>
            </a:fld>
            <a:endParaRPr lang="de-DE"/>
          </a:p>
        </p:txBody>
      </p:sp>
      <p:sp>
        <p:nvSpPr>
          <p:cNvPr id="3" name="Footer Placeholder 2"/>
          <p:cNvSpPr>
            <a:spLocks noGrp="1"/>
          </p:cNvSpPr>
          <p:nvPr>
            <p:ph type="ftr" sz="quarter" idx="11"/>
          </p:nvPr>
        </p:nvSpPr>
        <p:spPr/>
        <p:txBody>
          <a:bodyPr/>
          <a:lstStyle/>
          <a:p>
            <a:endParaRPr lang="de-DE"/>
          </a:p>
        </p:txBody>
      </p:sp>
      <p:sp>
        <p:nvSpPr>
          <p:cNvPr id="4" name="Slide Number Placeholder 3"/>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28635742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de-DE"/>
              <a:t>Mastertitelformat bearbeiten</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e Placeholder 4"/>
          <p:cNvSpPr>
            <a:spLocks noGrp="1"/>
          </p:cNvSpPr>
          <p:nvPr>
            <p:ph type="dt" sz="half" idx="10"/>
          </p:nvPr>
        </p:nvSpPr>
        <p:spPr/>
        <p:txBody>
          <a:bodyPr/>
          <a:lstStyle/>
          <a:p>
            <a:fld id="{B0731A03-36E0-481A-AB61-4D20F0B56373}" type="datetimeFigureOut">
              <a:rPr lang="de-DE" smtClean="0"/>
              <a:t>13.03.2020</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6025918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de-DE"/>
              <a:t>Mastertitelformat bearbeiten</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e Placeholder 4"/>
          <p:cNvSpPr>
            <a:spLocks noGrp="1"/>
          </p:cNvSpPr>
          <p:nvPr>
            <p:ph type="dt" sz="half" idx="10"/>
          </p:nvPr>
        </p:nvSpPr>
        <p:spPr/>
        <p:txBody>
          <a:bodyPr/>
          <a:lstStyle/>
          <a:p>
            <a:fld id="{B0731A03-36E0-481A-AB61-4D20F0B56373}" type="datetimeFigureOut">
              <a:rPr lang="de-DE" smtClean="0"/>
              <a:t>13.03.2020</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28933580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de-DE"/>
              <a:t>Mastertitelformat bearbeiten</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0731A03-36E0-481A-AB61-4D20F0B56373}" type="datetimeFigureOut">
              <a:rPr lang="de-DE" smtClean="0"/>
              <a:t>13.03.2020</a:t>
            </a:fld>
            <a:endParaRPr lang="de-DE"/>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7A349DF-6C13-4A2B-82CC-A58F9C08095E}" type="slidenum">
              <a:rPr lang="de-DE" smtClean="0"/>
              <a:t>‹Nr.›</a:t>
            </a:fld>
            <a:endParaRPr lang="de-DE"/>
          </a:p>
        </p:txBody>
      </p:sp>
    </p:spTree>
    <p:extLst>
      <p:ext uri="{BB962C8B-B14F-4D97-AF65-F5344CB8AC3E}">
        <p14:creationId xmlns:p14="http://schemas.microsoft.com/office/powerpoint/2010/main" val="1894585154"/>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hyperlink" Target="http://www.oebv.at/" TargetMode="Externa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enkblase: wolkenförmig 2">
            <a:extLst>
              <a:ext uri="{FF2B5EF4-FFF2-40B4-BE49-F238E27FC236}">
                <a16:creationId xmlns:a16="http://schemas.microsoft.com/office/drawing/2014/main" id="{6973FAAE-9E72-4F1E-9A32-8603FD6F1B52}"/>
              </a:ext>
            </a:extLst>
          </p:cNvPr>
          <p:cNvSpPr/>
          <p:nvPr/>
        </p:nvSpPr>
        <p:spPr>
          <a:xfrm>
            <a:off x="4081936" y="1514374"/>
            <a:ext cx="1745169" cy="1281735"/>
          </a:xfrm>
          <a:prstGeom prst="cloudCallout">
            <a:avLst>
              <a:gd name="adj1" fmla="val -18798"/>
              <a:gd name="adj2" fmla="val 78431"/>
            </a:avLst>
          </a:prstGeom>
          <a:solidFill>
            <a:srgbClr val="9999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AT"/>
          </a:p>
        </p:txBody>
      </p:sp>
      <p:sp>
        <p:nvSpPr>
          <p:cNvPr id="4" name="Text Box 10">
            <a:extLst>
              <a:ext uri="{FF2B5EF4-FFF2-40B4-BE49-F238E27FC236}">
                <a16:creationId xmlns:a16="http://schemas.microsoft.com/office/drawing/2014/main" id="{BA8C49FF-4A4F-4D82-9131-1087055598F8}"/>
              </a:ext>
            </a:extLst>
          </p:cNvPr>
          <p:cNvSpPr txBox="1">
            <a:spLocks noChangeArrowheads="1"/>
          </p:cNvSpPr>
          <p:nvPr/>
        </p:nvSpPr>
        <p:spPr bwMode="auto">
          <a:xfrm>
            <a:off x="248575" y="837266"/>
            <a:ext cx="8743091"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3800" dirty="0">
                <a:solidFill>
                  <a:srgbClr val="333333"/>
                </a:solidFill>
                <a:latin typeface="Calibri" panose="020F0502020204030204" pitchFamily="34" charset="0"/>
              </a:rPr>
              <a:t>Was bewirken Vorurteile?</a:t>
            </a:r>
          </a:p>
        </p:txBody>
      </p:sp>
      <p:sp>
        <p:nvSpPr>
          <p:cNvPr id="24" name="Text Box 10">
            <a:extLst>
              <a:ext uri="{FF2B5EF4-FFF2-40B4-BE49-F238E27FC236}">
                <a16:creationId xmlns:a16="http://schemas.microsoft.com/office/drawing/2014/main" id="{D891B895-B8D9-4866-A5B5-C3293F01C15E}"/>
              </a:ext>
            </a:extLst>
          </p:cNvPr>
          <p:cNvSpPr txBox="1">
            <a:spLocks noChangeArrowheads="1"/>
          </p:cNvSpPr>
          <p:nvPr/>
        </p:nvSpPr>
        <p:spPr bwMode="auto">
          <a:xfrm>
            <a:off x="4079564" y="1878958"/>
            <a:ext cx="1747541"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333333"/>
                </a:solidFill>
                <a:latin typeface="Calibri" panose="020F0502020204030204" pitchFamily="34" charset="0"/>
              </a:rPr>
              <a:t>Vorurteile</a:t>
            </a:r>
          </a:p>
        </p:txBody>
      </p:sp>
      <p:sp>
        <p:nvSpPr>
          <p:cNvPr id="13" name="Text Box 10">
            <a:extLst>
              <a:ext uri="{FF2B5EF4-FFF2-40B4-BE49-F238E27FC236}">
                <a16:creationId xmlns:a16="http://schemas.microsoft.com/office/drawing/2014/main" id="{6B13E1D7-AC6B-4974-843B-69AC89420C71}"/>
              </a:ext>
            </a:extLst>
          </p:cNvPr>
          <p:cNvSpPr txBox="1">
            <a:spLocks noChangeArrowheads="1"/>
          </p:cNvSpPr>
          <p:nvPr/>
        </p:nvSpPr>
        <p:spPr bwMode="auto">
          <a:xfrm>
            <a:off x="451301" y="3621249"/>
            <a:ext cx="2868947"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333333"/>
                </a:solidFill>
                <a:latin typeface="Calibri" panose="020F0502020204030204" pitchFamily="34" charset="0"/>
              </a:rPr>
              <a:t>Verstoß gegen die Menschenrechte</a:t>
            </a:r>
          </a:p>
        </p:txBody>
      </p:sp>
      <p:sp>
        <p:nvSpPr>
          <p:cNvPr id="16" name="Text Box 10">
            <a:extLst>
              <a:ext uri="{FF2B5EF4-FFF2-40B4-BE49-F238E27FC236}">
                <a16:creationId xmlns:a16="http://schemas.microsoft.com/office/drawing/2014/main" id="{E675DCAD-A20A-4C6A-A55C-F06D17370C15}"/>
              </a:ext>
            </a:extLst>
          </p:cNvPr>
          <p:cNvSpPr txBox="1">
            <a:spLocks noChangeArrowheads="1"/>
          </p:cNvSpPr>
          <p:nvPr/>
        </p:nvSpPr>
        <p:spPr bwMode="auto">
          <a:xfrm>
            <a:off x="5827105" y="3705448"/>
            <a:ext cx="2944764"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333333"/>
                </a:solidFill>
                <a:latin typeface="Calibri" panose="020F0502020204030204" pitchFamily="34" charset="0"/>
              </a:rPr>
              <a:t>Überlegenheits-gefühl</a:t>
            </a:r>
          </a:p>
        </p:txBody>
      </p:sp>
      <p:sp>
        <p:nvSpPr>
          <p:cNvPr id="17" name="Text Box 10">
            <a:extLst>
              <a:ext uri="{FF2B5EF4-FFF2-40B4-BE49-F238E27FC236}">
                <a16:creationId xmlns:a16="http://schemas.microsoft.com/office/drawing/2014/main" id="{9B410A79-2F1A-4EFB-86A6-6ACA342C011A}"/>
              </a:ext>
            </a:extLst>
          </p:cNvPr>
          <p:cNvSpPr txBox="1">
            <a:spLocks noChangeArrowheads="1"/>
          </p:cNvSpPr>
          <p:nvPr/>
        </p:nvSpPr>
        <p:spPr bwMode="auto">
          <a:xfrm>
            <a:off x="3428236" y="5732846"/>
            <a:ext cx="257690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333333"/>
                </a:solidFill>
                <a:latin typeface="Calibri" panose="020F0502020204030204" pitchFamily="34" charset="0"/>
              </a:rPr>
              <a:t>Diskriminierung</a:t>
            </a:r>
          </a:p>
        </p:txBody>
      </p:sp>
      <p:sp>
        <p:nvSpPr>
          <p:cNvPr id="2" name="Smiley 1">
            <a:extLst>
              <a:ext uri="{FF2B5EF4-FFF2-40B4-BE49-F238E27FC236}">
                <a16:creationId xmlns:a16="http://schemas.microsoft.com/office/drawing/2014/main" id="{F67388AE-419A-499B-80C0-46B9253A7B54}"/>
              </a:ext>
            </a:extLst>
          </p:cNvPr>
          <p:cNvSpPr/>
          <p:nvPr/>
        </p:nvSpPr>
        <p:spPr>
          <a:xfrm>
            <a:off x="3767863" y="3321507"/>
            <a:ext cx="1704513" cy="1553592"/>
          </a:xfrm>
          <a:prstGeom prst="smileyFace">
            <a:avLst>
              <a:gd name="adj" fmla="val 82"/>
            </a:avLst>
          </a:prstGeom>
          <a:solidFill>
            <a:srgbClr val="9999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AT"/>
          </a:p>
        </p:txBody>
      </p:sp>
      <p:sp>
        <p:nvSpPr>
          <p:cNvPr id="5" name="Pfeil: gebogen 4">
            <a:extLst>
              <a:ext uri="{FF2B5EF4-FFF2-40B4-BE49-F238E27FC236}">
                <a16:creationId xmlns:a16="http://schemas.microsoft.com/office/drawing/2014/main" id="{20E53A59-10BF-4334-83CF-1C127737F72C}"/>
              </a:ext>
            </a:extLst>
          </p:cNvPr>
          <p:cNvSpPr/>
          <p:nvPr/>
        </p:nvSpPr>
        <p:spPr>
          <a:xfrm rot="5400000">
            <a:off x="6292159" y="2039844"/>
            <a:ext cx="1606859" cy="1281735"/>
          </a:xfrm>
          <a:prstGeom prst="bentArrow">
            <a:avLst/>
          </a:prstGeom>
          <a:solidFill>
            <a:srgbClr val="9999FF"/>
          </a:solidFill>
          <a:ln>
            <a:solidFill>
              <a:srgbClr val="9999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AT">
              <a:solidFill>
                <a:schemeClr val="tx1"/>
              </a:solidFill>
            </a:endParaRPr>
          </a:p>
        </p:txBody>
      </p:sp>
      <p:sp>
        <p:nvSpPr>
          <p:cNvPr id="20" name="Pfeil: gebogen 19">
            <a:extLst>
              <a:ext uri="{FF2B5EF4-FFF2-40B4-BE49-F238E27FC236}">
                <a16:creationId xmlns:a16="http://schemas.microsoft.com/office/drawing/2014/main" id="{D1CAE838-C965-4E61-9873-421D0776FA73}"/>
              </a:ext>
            </a:extLst>
          </p:cNvPr>
          <p:cNvSpPr/>
          <p:nvPr/>
        </p:nvSpPr>
        <p:spPr>
          <a:xfrm rot="10800000">
            <a:off x="6010286" y="5034347"/>
            <a:ext cx="1606859" cy="1281735"/>
          </a:xfrm>
          <a:prstGeom prst="bentArrow">
            <a:avLst/>
          </a:prstGeom>
          <a:solidFill>
            <a:srgbClr val="9999FF"/>
          </a:solidFill>
          <a:ln>
            <a:solidFill>
              <a:srgbClr val="9999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AT">
              <a:solidFill>
                <a:schemeClr val="tx1"/>
              </a:solidFill>
            </a:endParaRPr>
          </a:p>
        </p:txBody>
      </p:sp>
      <p:sp>
        <p:nvSpPr>
          <p:cNvPr id="21" name="Pfeil: gebogen 20">
            <a:extLst>
              <a:ext uri="{FF2B5EF4-FFF2-40B4-BE49-F238E27FC236}">
                <a16:creationId xmlns:a16="http://schemas.microsoft.com/office/drawing/2014/main" id="{4B368243-B966-4856-8786-C2EC8214ABAB}"/>
              </a:ext>
            </a:extLst>
          </p:cNvPr>
          <p:cNvSpPr/>
          <p:nvPr/>
        </p:nvSpPr>
        <p:spPr>
          <a:xfrm rot="16200000">
            <a:off x="1585718" y="4737918"/>
            <a:ext cx="1606859" cy="1281735"/>
          </a:xfrm>
          <a:prstGeom prst="bentArrow">
            <a:avLst>
              <a:gd name="adj1" fmla="val 25000"/>
              <a:gd name="adj2" fmla="val 25000"/>
              <a:gd name="adj3" fmla="val 25000"/>
              <a:gd name="adj4" fmla="val 43750"/>
            </a:avLst>
          </a:prstGeom>
          <a:solidFill>
            <a:srgbClr val="9999FF"/>
          </a:solidFill>
          <a:ln>
            <a:solidFill>
              <a:srgbClr val="9999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AT">
              <a:solidFill>
                <a:schemeClr val="tx1"/>
              </a:solidFill>
            </a:endParaRPr>
          </a:p>
        </p:txBody>
      </p:sp>
    </p:spTree>
    <p:extLst>
      <p:ext uri="{BB962C8B-B14F-4D97-AF65-F5344CB8AC3E}">
        <p14:creationId xmlns:p14="http://schemas.microsoft.com/office/powerpoint/2010/main" val="9711283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22" presetClass="entr" presetSubtype="1"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wipe(up)">
                                      <p:cBhvr>
                                        <p:cTn id="13" dur="500"/>
                                        <p:tgtEl>
                                          <p:spTgt spid="5"/>
                                        </p:tgtEl>
                                      </p:cBhvr>
                                    </p:animEffec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16"/>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grpId="0" nodeType="clickEffect">
                                  <p:stCondLst>
                                    <p:cond delay="0"/>
                                  </p:stCondLst>
                                  <p:childTnLst>
                                    <p:set>
                                      <p:cBhvr>
                                        <p:cTn id="21" dur="1" fill="hold">
                                          <p:stCondLst>
                                            <p:cond delay="0"/>
                                          </p:stCondLst>
                                        </p:cTn>
                                        <p:tgtEl>
                                          <p:spTgt spid="20"/>
                                        </p:tgtEl>
                                        <p:attrNameLst>
                                          <p:attrName>style.visibility</p:attrName>
                                        </p:attrNameLst>
                                      </p:cBhvr>
                                      <p:to>
                                        <p:strVal val="visible"/>
                                      </p:to>
                                    </p:set>
                                    <p:animEffect transition="in" filter="wipe(up)">
                                      <p:cBhvr>
                                        <p:cTn id="22" dur="500"/>
                                        <p:tgtEl>
                                          <p:spTgt spid="20"/>
                                        </p:tgtEl>
                                      </p:cBhvr>
                                    </p:animEffec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22" presetClass="entr" presetSubtype="4" fill="hold" grpId="0" nodeType="clickEffect">
                                  <p:stCondLst>
                                    <p:cond delay="0"/>
                                  </p:stCondLst>
                                  <p:childTnLst>
                                    <p:set>
                                      <p:cBhvr>
                                        <p:cTn id="30" dur="1" fill="hold">
                                          <p:stCondLst>
                                            <p:cond delay="0"/>
                                          </p:stCondLst>
                                        </p:cTn>
                                        <p:tgtEl>
                                          <p:spTgt spid="21"/>
                                        </p:tgtEl>
                                        <p:attrNameLst>
                                          <p:attrName>style.visibility</p:attrName>
                                        </p:attrNameLst>
                                      </p:cBhvr>
                                      <p:to>
                                        <p:strVal val="visible"/>
                                      </p:to>
                                    </p:set>
                                    <p:animEffect transition="in" filter="wipe(down)">
                                      <p:cBhvr>
                                        <p:cTn id="31" dur="500"/>
                                        <p:tgtEl>
                                          <p:spTgt spid="21"/>
                                        </p:tgtEl>
                                      </p:cBhvr>
                                    </p:animEffect>
                                  </p:childTnLst>
                                </p:cTn>
                              </p:par>
                            </p:childTnLst>
                          </p:cTn>
                        </p:par>
                      </p:childTnLst>
                    </p:cTn>
                  </p:par>
                  <p:par>
                    <p:cTn id="32" fill="hold">
                      <p:stCondLst>
                        <p:cond delay="indefinite"/>
                      </p:stCondLst>
                      <p:childTnLst>
                        <p:par>
                          <p:cTn id="33" fill="hold">
                            <p:stCondLst>
                              <p:cond delay="0"/>
                            </p:stCondLst>
                            <p:childTnLst>
                              <p:par>
                                <p:cTn id="34" presetID="1" presetClass="entr" presetSubtype="0" fill="hold" grpId="0" nodeType="clickEffect">
                                  <p:stCondLst>
                                    <p:cond delay="0"/>
                                  </p:stCondLst>
                                  <p:childTnLst>
                                    <p:set>
                                      <p:cBhvr>
                                        <p:cTn id="35"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24" grpId="0"/>
      <p:bldP spid="13" grpId="0"/>
      <p:bldP spid="16" grpId="0"/>
      <p:bldP spid="17" grpId="0"/>
      <p:bldP spid="5" grpId="0" animBg="1"/>
      <p:bldP spid="20" grpId="0" animBg="1"/>
      <p:bldP spid="21"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6">
            <a:extLst>
              <a:ext uri="{FF2B5EF4-FFF2-40B4-BE49-F238E27FC236}">
                <a16:creationId xmlns:a16="http://schemas.microsoft.com/office/drawing/2014/main" id="{F1F7BB3A-56D4-4E63-9EF7-99C9B122B389}"/>
              </a:ext>
            </a:extLst>
          </p:cNvPr>
          <p:cNvSpPr>
            <a:spLocks noChangeArrowheads="1"/>
          </p:cNvSpPr>
          <p:nvPr/>
        </p:nvSpPr>
        <p:spPr bwMode="auto">
          <a:xfrm>
            <a:off x="468313" y="981075"/>
            <a:ext cx="3744912" cy="47529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ts val="1600"/>
              </a:lnSpc>
              <a:spcBef>
                <a:spcPts val="600"/>
              </a:spcBef>
            </a:pPr>
            <a:br>
              <a:rPr lang="de-DE" altLang="de-DE" sz="1100" dirty="0">
                <a:solidFill>
                  <a:schemeClr val="tx1"/>
                </a:solidFill>
              </a:rPr>
            </a:br>
            <a:r>
              <a:rPr lang="de-DE" altLang="de-DE" sz="1100" dirty="0">
                <a:solidFill>
                  <a:schemeClr val="tx1"/>
                </a:solidFill>
                <a:latin typeface="Arial" charset="0"/>
                <a:cs typeface="Arial" charset="0"/>
              </a:rPr>
              <a:t>Hinweise zum Einsatz</a:t>
            </a:r>
          </a:p>
          <a:p>
            <a:pPr eaLnBrk="1" hangingPunct="1">
              <a:lnSpc>
                <a:spcPts val="1600"/>
              </a:lnSpc>
              <a:spcBef>
                <a:spcPts val="600"/>
              </a:spcBef>
              <a:buClr>
                <a:schemeClr val="tx1"/>
              </a:buClr>
            </a:pPr>
            <a:r>
              <a:rPr lang="de-DE" altLang="de-DE" sz="1100" b="0" dirty="0">
                <a:solidFill>
                  <a:schemeClr val="tx1"/>
                </a:solidFill>
                <a:latin typeface="Arial" charset="0"/>
                <a:cs typeface="Arial" charset="0"/>
              </a:rPr>
              <a:t>Dieses Tafelbild bezieht sich auf das Kapitel „Was bewirken Vorurteile?“ auf den Seiten 56 bis 57 im Schulbuch Bausteine PTS.</a:t>
            </a:r>
            <a:br>
              <a:rPr lang="de-DE" altLang="de-DE" sz="1100" b="0" dirty="0">
                <a:solidFill>
                  <a:schemeClr val="tx1"/>
                </a:solidFill>
                <a:latin typeface="Arial" charset="0"/>
                <a:cs typeface="Arial" charset="0"/>
              </a:rPr>
            </a:br>
            <a:endParaRPr lang="de-DE" altLang="de-DE" sz="1200" b="0" dirty="0">
              <a:solidFill>
                <a:schemeClr val="tx1"/>
              </a:solidFill>
              <a:latin typeface="Arial" charset="0"/>
              <a:cs typeface="Arial" charset="0"/>
            </a:endParaRPr>
          </a:p>
          <a:p>
            <a:pPr eaLnBrk="1" hangingPunct="1">
              <a:lnSpc>
                <a:spcPts val="1600"/>
              </a:lnSpc>
              <a:spcBef>
                <a:spcPts val="600"/>
              </a:spcBef>
              <a:buClr>
                <a:schemeClr val="tx1"/>
              </a:buClr>
            </a:pPr>
            <a:br>
              <a:rPr lang="de-DE" altLang="de-DE" sz="1100" b="0" dirty="0">
                <a:solidFill>
                  <a:schemeClr val="tx1"/>
                </a:solidFill>
                <a:latin typeface="Arial" charset="0"/>
                <a:cs typeface="Arial" charset="0"/>
              </a:rPr>
            </a:b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r>
              <a:rPr lang="de-DE" altLang="de-DE" sz="1200" b="0" dirty="0">
                <a:solidFill>
                  <a:schemeClr val="tx1"/>
                </a:solidFill>
                <a:latin typeface="Arial" charset="0"/>
                <a:cs typeface="Arial" charset="0"/>
              </a:rPr>
              <a:t>Wir wünschen Ihnen einen erfolgreichen Unterricht!</a:t>
            </a:r>
          </a:p>
        </p:txBody>
      </p:sp>
      <p:sp>
        <p:nvSpPr>
          <p:cNvPr id="5" name="Rectangle 6">
            <a:extLst>
              <a:ext uri="{FF2B5EF4-FFF2-40B4-BE49-F238E27FC236}">
                <a16:creationId xmlns:a16="http://schemas.microsoft.com/office/drawing/2014/main" id="{AA268569-40F8-469D-99F0-783B9CED719C}"/>
              </a:ext>
            </a:extLst>
          </p:cNvPr>
          <p:cNvSpPr>
            <a:spLocks noChangeArrowheads="1"/>
          </p:cNvSpPr>
          <p:nvPr/>
        </p:nvSpPr>
        <p:spPr bwMode="auto">
          <a:xfrm>
            <a:off x="4284663" y="981075"/>
            <a:ext cx="4465637" cy="52578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ct val="80000"/>
              </a:lnSpc>
              <a:spcBef>
                <a:spcPct val="20000"/>
              </a:spcBef>
              <a:buClr>
                <a:schemeClr val="hlink"/>
              </a:buClr>
              <a:buFont typeface="Wingdings" pitchFamily="2" charset="2"/>
              <a:buNone/>
            </a:pPr>
            <a:r>
              <a:rPr lang="de-DE" altLang="de-DE" sz="1200" dirty="0"/>
              <a:t> </a:t>
            </a:r>
          </a:p>
          <a:p>
            <a:pPr eaLnBrk="1" hangingPunct="1"/>
            <a:r>
              <a:rPr lang="de-DE" altLang="de-DE" sz="1200" dirty="0">
                <a:solidFill>
                  <a:schemeClr val="tx1"/>
                </a:solidFill>
              </a:rPr>
              <a:t>Impressum</a:t>
            </a:r>
          </a:p>
          <a:p>
            <a:pPr eaLnBrk="1" fontAlgn="auto" hangingPunct="1">
              <a:spcBef>
                <a:spcPts val="0"/>
              </a:spcBef>
              <a:spcAft>
                <a:spcPts val="0"/>
              </a:spcAft>
              <a:defRPr/>
            </a:pPr>
            <a:r>
              <a:rPr lang="de-DE" altLang="de-DE" sz="1200" b="0" dirty="0">
                <a:solidFill>
                  <a:schemeClr val="tx1"/>
                </a:solidFill>
                <a:cs typeface="Arial" charset="0"/>
              </a:rPr>
              <a:t>© Österreichischer Bundesverlag Schulbuch GmbH &amp; Co. KG, Wien 2020</a:t>
            </a:r>
            <a:br>
              <a:rPr lang="de-DE" altLang="de-DE" sz="1200" b="0" dirty="0">
                <a:solidFill>
                  <a:schemeClr val="tx1"/>
                </a:solidFill>
                <a:cs typeface="Arial" charset="0"/>
              </a:rPr>
            </a:br>
            <a:br>
              <a:rPr lang="de-DE" altLang="de-DE" sz="1200" b="0" dirty="0">
                <a:solidFill>
                  <a:schemeClr val="tx1"/>
                </a:solidFill>
                <a:cs typeface="Arial" charset="0"/>
              </a:rPr>
            </a:br>
            <a:r>
              <a:rPr lang="de-DE" altLang="de-DE" sz="1200" b="0" dirty="0">
                <a:solidFill>
                  <a:schemeClr val="tx1"/>
                </a:solidFill>
                <a:cs typeface="Arial" charset="0"/>
              </a:rPr>
              <a:t>Autorinnen und Autoren: Franz Graf, Rudolf </a:t>
            </a:r>
            <a:r>
              <a:rPr lang="de-DE" altLang="de-DE" sz="1200" b="0" dirty="0" err="1">
                <a:solidFill>
                  <a:schemeClr val="tx1"/>
                </a:solidFill>
                <a:cs typeface="Arial" charset="0"/>
              </a:rPr>
              <a:t>Streihammer</a:t>
            </a:r>
            <a:r>
              <a:rPr lang="de-DE" altLang="de-DE" sz="1200" b="0" dirty="0">
                <a:solidFill>
                  <a:schemeClr val="tx1"/>
                </a:solidFill>
                <a:cs typeface="Arial" charset="0"/>
              </a:rPr>
              <a:t>, </a:t>
            </a:r>
          </a:p>
          <a:p>
            <a:pPr eaLnBrk="1" fontAlgn="auto" hangingPunct="1">
              <a:spcBef>
                <a:spcPts val="0"/>
              </a:spcBef>
              <a:spcAft>
                <a:spcPts val="0"/>
              </a:spcAft>
              <a:defRPr/>
            </a:pPr>
            <a:r>
              <a:rPr lang="de-DE" altLang="de-DE" sz="1200" b="0" dirty="0">
                <a:solidFill>
                  <a:schemeClr val="tx1"/>
                </a:solidFill>
                <a:cs typeface="Arial" charset="0"/>
              </a:rPr>
              <a:t>Lisa Steigenberger</a:t>
            </a:r>
          </a:p>
          <a:p>
            <a:pPr eaLnBrk="1" fontAlgn="auto" hangingPunct="1">
              <a:spcBef>
                <a:spcPts val="0"/>
              </a:spcBef>
              <a:spcAft>
                <a:spcPts val="0"/>
              </a:spcAft>
              <a:defRPr/>
            </a:pPr>
            <a:endParaRPr lang="de-DE" altLang="de-DE" sz="1200" b="0" dirty="0">
              <a:solidFill>
                <a:schemeClr val="tx1"/>
              </a:solidFill>
              <a:cs typeface="Arial" charset="0"/>
            </a:endParaRPr>
          </a:p>
          <a:p>
            <a:pPr eaLnBrk="1" fontAlgn="auto" hangingPunct="1">
              <a:spcBef>
                <a:spcPts val="0"/>
              </a:spcBef>
              <a:spcAft>
                <a:spcPts val="0"/>
              </a:spcAft>
              <a:defRPr/>
            </a:pPr>
            <a:r>
              <a:rPr lang="de-DE" altLang="de-DE" sz="1200" b="0">
                <a:solidFill>
                  <a:schemeClr val="tx1"/>
                </a:solidFill>
                <a:cs typeface="Arial" charset="0"/>
              </a:rPr>
              <a:t>Gestaltung: Johannes Fuchsberger, Salzburg</a:t>
            </a: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cs typeface="Arial" charset="0"/>
              </a:rPr>
              <a:t>Alle Rechte vorbehalten.</a:t>
            </a:r>
          </a:p>
          <a:p>
            <a:pPr eaLnBrk="1" hangingPunct="1"/>
            <a:endParaRPr lang="de-DE" altLang="de-DE" sz="1200" b="0" dirty="0">
              <a:solidFill>
                <a:schemeClr val="tx1"/>
              </a:solidFill>
            </a:endParaRPr>
          </a:p>
          <a:p>
            <a:pPr eaLnBrk="1" hangingPunct="1"/>
            <a:r>
              <a:rPr lang="de-DE" altLang="de-DE" sz="1200" b="0" dirty="0">
                <a:solidFill>
                  <a:schemeClr val="tx1"/>
                </a:solidFill>
                <a:hlinkClick r:id="rId2"/>
              </a:rPr>
              <a:t>www.oebv.at</a:t>
            </a:r>
            <a:r>
              <a:rPr lang="de-DE" altLang="de-DE" sz="1200" b="0" dirty="0">
                <a:solidFill>
                  <a:schemeClr val="tx1"/>
                </a:solidFill>
              </a:rPr>
              <a:t> </a:t>
            </a:r>
          </a:p>
          <a:p>
            <a:pPr eaLnBrk="1" hangingPunct="1"/>
            <a:endParaRPr lang="de-DE" altLang="de-DE" sz="1200" b="0" dirty="0">
              <a:solidFill>
                <a:schemeClr val="tx1"/>
              </a:solidFill>
            </a:endParaRPr>
          </a:p>
          <a:p>
            <a:pPr eaLnBrk="1" hangingPunct="1"/>
            <a:r>
              <a:rPr lang="de-DE" altLang="de-DE" sz="1200" b="0" dirty="0">
                <a:solidFill>
                  <a:schemeClr val="tx1"/>
                </a:solidFill>
              </a:rPr>
              <a:t>Das Werk und seine Teile sind urheberrechtlich geschützt. Der Verlag gewährt das Recht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hangingPunct="1"/>
            <a:endParaRPr lang="de-DE" altLang="de-DE" sz="1200" b="0" dirty="0">
              <a:solidFill>
                <a:schemeClr val="tx1"/>
              </a:solidFill>
            </a:endParaRPr>
          </a:p>
          <a:p>
            <a:pPr eaLnBrk="1" hangingPunct="1"/>
            <a:r>
              <a:rPr lang="de-DE" altLang="de-DE" sz="1200" b="0" dirty="0">
                <a:solidFill>
                  <a:schemeClr val="tx1"/>
                </a:solidFill>
              </a:rPr>
              <a:t>Jede Nutzung in anderen als den genannten Fällen bedarf der vorherigen schriftlichen Einwilligung des Verlages.</a:t>
            </a:r>
          </a:p>
        </p:txBody>
      </p:sp>
    </p:spTree>
    <p:extLst>
      <p:ext uri="{BB962C8B-B14F-4D97-AF65-F5344CB8AC3E}">
        <p14:creationId xmlns:p14="http://schemas.microsoft.com/office/powerpoint/2010/main" val="3468428633"/>
      </p:ext>
    </p:extLst>
  </p:cSld>
  <p:clrMapOvr>
    <a:masterClrMapping/>
  </p:clrMapOvr>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189</Words>
  <Application>Microsoft Office PowerPoint</Application>
  <PresentationFormat>Bildschirmpräsentation (4:3)</PresentationFormat>
  <Paragraphs>24</Paragraphs>
  <Slides>2</Slides>
  <Notes>0</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2</vt:i4>
      </vt:variant>
    </vt:vector>
  </HeadingPairs>
  <TitlesOfParts>
    <vt:vector size="8" baseType="lpstr">
      <vt:lpstr>Arial</vt:lpstr>
      <vt:lpstr>Calibri</vt:lpstr>
      <vt:lpstr>Calibri Light</vt:lpstr>
      <vt:lpstr>Syntax LT Std</vt:lpstr>
      <vt:lpstr>Wingdings</vt:lpstr>
      <vt:lpstr>Office</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Stolz, Oliver</dc:creator>
  <cp:lastModifiedBy>Peintinger MAS, Mag. Barbara</cp:lastModifiedBy>
  <cp:revision>20</cp:revision>
  <dcterms:created xsi:type="dcterms:W3CDTF">2020-01-22T09:57:49Z</dcterms:created>
  <dcterms:modified xsi:type="dcterms:W3CDTF">2020-03-13T14:21:51Z</dcterms:modified>
</cp:coreProperties>
</file>