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15.06.2020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15.06.2020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15.06.2020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15.06.2020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15.06.2020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15.06.2020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15.06.2020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15.06.2020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15.06.2020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15.06.2020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15.06.2020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15.06.2020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15.06.2020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Österreich nach 1955</a:t>
            </a:r>
          </a:p>
        </p:txBody>
      </p:sp>
      <p:sp>
        <p:nvSpPr>
          <p:cNvPr id="5" name="Text Box 10">
            <a:extLst>
              <a:ext uri="{FF2B5EF4-FFF2-40B4-BE49-F238E27FC236}">
                <a16:creationId xmlns:a16="http://schemas.microsoft.com/office/drawing/2014/main" id="{C8098526-4DF3-47F2-9B38-A1C8F7DE21F2}"/>
              </a:ext>
            </a:extLst>
          </p:cNvPr>
          <p:cNvSpPr txBox="1">
            <a:spLocks noChangeArrowheads="1"/>
          </p:cNvSpPr>
          <p:nvPr/>
        </p:nvSpPr>
        <p:spPr bwMode="auto">
          <a:xfrm>
            <a:off x="528357" y="1482491"/>
            <a:ext cx="84936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Staatsvertrag und immerwährende Neutralität (1955)</a:t>
            </a:r>
            <a:endParaRPr lang="de-DE" altLang="de-DE" sz="2400" dirty="0">
              <a:solidFill>
                <a:srgbClr val="333333"/>
              </a:solidFill>
              <a:latin typeface="Calibri" panose="020F0502020204030204" pitchFamily="34" charset="0"/>
              <a:sym typeface="Wingdings" panose="05000000000000000000" pitchFamily="2" charset="2"/>
            </a:endParaRPr>
          </a:p>
        </p:txBody>
      </p:sp>
      <p:sp>
        <p:nvSpPr>
          <p:cNvPr id="9" name="Pfeil nach unten 6">
            <a:extLst>
              <a:ext uri="{FF2B5EF4-FFF2-40B4-BE49-F238E27FC236}">
                <a16:creationId xmlns:a16="http://schemas.microsoft.com/office/drawing/2014/main" id="{150021FD-441E-4DA0-B676-B63AA470A37E}"/>
              </a:ext>
            </a:extLst>
          </p:cNvPr>
          <p:cNvSpPr>
            <a:spLocks noChangeArrowheads="1"/>
          </p:cNvSpPr>
          <p:nvPr/>
        </p:nvSpPr>
        <p:spPr bwMode="auto">
          <a:xfrm>
            <a:off x="4630738" y="1990014"/>
            <a:ext cx="288925" cy="3600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0" name="Text Box 10">
            <a:extLst>
              <a:ext uri="{FF2B5EF4-FFF2-40B4-BE49-F238E27FC236}">
                <a16:creationId xmlns:a16="http://schemas.microsoft.com/office/drawing/2014/main" id="{DEA409BF-2758-4489-9362-FF87AF734EDE}"/>
              </a:ext>
            </a:extLst>
          </p:cNvPr>
          <p:cNvSpPr txBox="1">
            <a:spLocks noChangeArrowheads="1"/>
          </p:cNvSpPr>
          <p:nvPr/>
        </p:nvSpPr>
        <p:spPr bwMode="auto">
          <a:xfrm>
            <a:off x="907854" y="2246330"/>
            <a:ext cx="793681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Vom Miteinander zum Nebeneinander der Parteien</a:t>
            </a:r>
          </a:p>
          <a:p>
            <a:pPr algn="ctr" eaLnBrk="1" hangingPunct="1"/>
            <a:r>
              <a:rPr lang="de-DE" altLang="de-DE" sz="2400" dirty="0">
                <a:solidFill>
                  <a:srgbClr val="333333"/>
                </a:solidFill>
                <a:latin typeface="Calibri" panose="020F0502020204030204" pitchFamily="34" charset="0"/>
                <a:sym typeface="Wingdings" panose="05000000000000000000" pitchFamily="2" charset="2"/>
              </a:rPr>
              <a:t>(1966: ÖVP-Alleinregierung</a:t>
            </a:r>
            <a:r>
              <a:rPr lang="de-DE" altLang="de-DE" sz="2400">
                <a:solidFill>
                  <a:srgbClr val="333333"/>
                </a:solidFill>
                <a:latin typeface="Calibri" panose="020F0502020204030204" pitchFamily="34" charset="0"/>
                <a:sym typeface="Wingdings" panose="05000000000000000000" pitchFamily="2" charset="2"/>
              </a:rPr>
              <a:t>; 1971-1983</a:t>
            </a:r>
            <a:r>
              <a:rPr lang="de-DE" altLang="de-DE" sz="2400" dirty="0">
                <a:solidFill>
                  <a:srgbClr val="333333"/>
                </a:solidFill>
                <a:latin typeface="Calibri" panose="020F0502020204030204" pitchFamily="34" charset="0"/>
                <a:sym typeface="Wingdings" panose="05000000000000000000" pitchFamily="2" charset="2"/>
              </a:rPr>
              <a:t>: SPÖ-Alleinregierung)</a:t>
            </a:r>
          </a:p>
        </p:txBody>
      </p:sp>
      <p:sp>
        <p:nvSpPr>
          <p:cNvPr id="31" name="Pfeil nach unten 6">
            <a:extLst>
              <a:ext uri="{FF2B5EF4-FFF2-40B4-BE49-F238E27FC236}">
                <a16:creationId xmlns:a16="http://schemas.microsoft.com/office/drawing/2014/main" id="{B4F4C1D8-388F-41F2-87EA-081BB8D6FCFB}"/>
              </a:ext>
            </a:extLst>
          </p:cNvPr>
          <p:cNvSpPr>
            <a:spLocks noChangeArrowheads="1"/>
          </p:cNvSpPr>
          <p:nvPr/>
        </p:nvSpPr>
        <p:spPr bwMode="auto">
          <a:xfrm>
            <a:off x="4630738" y="3116778"/>
            <a:ext cx="288925" cy="3600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2" name="Text Box 10">
            <a:extLst>
              <a:ext uri="{FF2B5EF4-FFF2-40B4-BE49-F238E27FC236}">
                <a16:creationId xmlns:a16="http://schemas.microsoft.com/office/drawing/2014/main" id="{6DCD3A48-6B6C-454D-965E-C8509EF034FD}"/>
              </a:ext>
            </a:extLst>
          </p:cNvPr>
          <p:cNvSpPr txBox="1">
            <a:spLocks noChangeArrowheads="1"/>
          </p:cNvSpPr>
          <p:nvPr/>
        </p:nvSpPr>
        <p:spPr bwMode="auto">
          <a:xfrm>
            <a:off x="806793" y="3405553"/>
            <a:ext cx="793681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Protest und Mitbestimmung</a:t>
            </a:r>
          </a:p>
          <a:p>
            <a:pPr algn="ctr" eaLnBrk="1" hangingPunct="1"/>
            <a:r>
              <a:rPr lang="de-DE" altLang="de-DE" sz="2400" dirty="0">
                <a:solidFill>
                  <a:srgbClr val="333333"/>
                </a:solidFill>
                <a:latin typeface="Calibri" panose="020F0502020204030204" pitchFamily="34" charset="0"/>
                <a:sym typeface="Wingdings" panose="05000000000000000000" pitchFamily="2" charset="2"/>
              </a:rPr>
              <a:t>(1966: Studierende, 1978: Zwentendorf, 1984: Hainburg)</a:t>
            </a:r>
          </a:p>
        </p:txBody>
      </p:sp>
      <p:sp>
        <p:nvSpPr>
          <p:cNvPr id="33" name="Pfeil nach unten 6">
            <a:extLst>
              <a:ext uri="{FF2B5EF4-FFF2-40B4-BE49-F238E27FC236}">
                <a16:creationId xmlns:a16="http://schemas.microsoft.com/office/drawing/2014/main" id="{2004D86F-8C21-4D0B-A8B0-85A684726869}"/>
              </a:ext>
            </a:extLst>
          </p:cNvPr>
          <p:cNvSpPr>
            <a:spLocks noChangeArrowheads="1"/>
          </p:cNvSpPr>
          <p:nvPr/>
        </p:nvSpPr>
        <p:spPr bwMode="auto">
          <a:xfrm>
            <a:off x="4630738" y="4312946"/>
            <a:ext cx="288925" cy="3600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4" name="Text Box 10">
            <a:extLst>
              <a:ext uri="{FF2B5EF4-FFF2-40B4-BE49-F238E27FC236}">
                <a16:creationId xmlns:a16="http://schemas.microsoft.com/office/drawing/2014/main" id="{D69172CB-9789-4738-88C7-E58188E5FBD5}"/>
              </a:ext>
            </a:extLst>
          </p:cNvPr>
          <p:cNvSpPr txBox="1">
            <a:spLocks noChangeArrowheads="1"/>
          </p:cNvSpPr>
          <p:nvPr/>
        </p:nvSpPr>
        <p:spPr bwMode="auto">
          <a:xfrm>
            <a:off x="471064" y="4592486"/>
            <a:ext cx="8442016"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Umgang mit der Vergangenheit</a:t>
            </a:r>
          </a:p>
          <a:p>
            <a:pPr algn="ctr" eaLnBrk="1" hangingPunct="1"/>
            <a:r>
              <a:rPr lang="de-DE" altLang="de-DE" sz="2400">
                <a:solidFill>
                  <a:srgbClr val="333333"/>
                </a:solidFill>
                <a:latin typeface="Calibri" panose="020F0502020204030204" pitchFamily="34" charset="0"/>
                <a:sym typeface="Wingdings" panose="05000000000000000000" pitchFamily="2" charset="2"/>
              </a:rPr>
              <a:t>(ab 1986: </a:t>
            </a:r>
            <a:r>
              <a:rPr lang="de-DE" altLang="de-DE" sz="2400" dirty="0">
                <a:solidFill>
                  <a:srgbClr val="333333"/>
                </a:solidFill>
                <a:latin typeface="Calibri" panose="020F0502020204030204" pitchFamily="34" charset="0"/>
                <a:sym typeface="Wingdings" panose="05000000000000000000" pitchFamily="2" charset="2"/>
              </a:rPr>
              <a:t>Eingeständnis der Mitschuld am Nationalsozialismus)</a:t>
            </a:r>
          </a:p>
        </p:txBody>
      </p:sp>
      <p:sp>
        <p:nvSpPr>
          <p:cNvPr id="35" name="Pfeil nach unten 6">
            <a:extLst>
              <a:ext uri="{FF2B5EF4-FFF2-40B4-BE49-F238E27FC236}">
                <a16:creationId xmlns:a16="http://schemas.microsoft.com/office/drawing/2014/main" id="{C6CC39A5-1214-407C-A3E9-27FCBEEEC655}"/>
              </a:ext>
            </a:extLst>
          </p:cNvPr>
          <p:cNvSpPr>
            <a:spLocks noChangeArrowheads="1"/>
          </p:cNvSpPr>
          <p:nvPr/>
        </p:nvSpPr>
        <p:spPr bwMode="auto">
          <a:xfrm>
            <a:off x="4630738" y="5472169"/>
            <a:ext cx="288925" cy="3600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6" name="Text Box 10">
            <a:extLst>
              <a:ext uri="{FF2B5EF4-FFF2-40B4-BE49-F238E27FC236}">
                <a16:creationId xmlns:a16="http://schemas.microsoft.com/office/drawing/2014/main" id="{A551D2F9-DA6B-4F09-B89F-56B188095D78}"/>
              </a:ext>
            </a:extLst>
          </p:cNvPr>
          <p:cNvSpPr txBox="1">
            <a:spLocks noChangeArrowheads="1"/>
          </p:cNvSpPr>
          <p:nvPr/>
        </p:nvSpPr>
        <p:spPr bwMode="auto">
          <a:xfrm>
            <a:off x="350982" y="5714765"/>
            <a:ext cx="8640684"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Europa wächst zusammen</a:t>
            </a:r>
          </a:p>
          <a:p>
            <a:pPr algn="ctr" eaLnBrk="1" hangingPunct="1"/>
            <a:r>
              <a:rPr lang="de-DE" altLang="de-DE" sz="2400" dirty="0">
                <a:solidFill>
                  <a:srgbClr val="333333"/>
                </a:solidFill>
                <a:latin typeface="Calibri" panose="020F0502020204030204" pitchFamily="34" charset="0"/>
                <a:sym typeface="Wingdings" panose="05000000000000000000" pitchFamily="2" charset="2"/>
              </a:rPr>
              <a:t>(1989: Fall des „Eisernen Vorhangs“, 1995: EU-Beitritt Österreichs)</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P spid="30" grpId="0"/>
      <p:bldP spid="31" grpId="0" animBg="1"/>
      <p:bldP spid="32" grpId="0"/>
      <p:bldP spid="33" grpId="0" animBg="1"/>
      <p:bldP spid="34" grpId="0"/>
      <p:bldP spid="35" grpId="0" animBg="1"/>
      <p:bldP spid="3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„Das freie und neutrale Österreich“ auf den Seiten 16 bis 17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257</Words>
  <Application>Microsoft Office PowerPoint</Application>
  <PresentationFormat>Bildschirmpräsentation (4:3)</PresentationFormat>
  <Paragraphs>29</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22</cp:revision>
  <dcterms:created xsi:type="dcterms:W3CDTF">2020-01-22T09:57:49Z</dcterms:created>
  <dcterms:modified xsi:type="dcterms:W3CDTF">2020-06-15T06:43:45Z</dcterms:modified>
</cp:coreProperties>
</file>