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93" r:id="rId2"/>
    <p:sldId id="294" r:id="rId3"/>
    <p:sldId id="295" r:id="rId4"/>
    <p:sldId id="296" r:id="rId5"/>
    <p:sldId id="292" r:id="rId6"/>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79" d="100"/>
          <a:sy n="79" d="100"/>
        </p:scale>
        <p:origin x="102" y="76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31.08.2023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31.08.2023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31.08.2023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31.08.2023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31.08.2023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31.08.2023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31.08.2023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31.08.2023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31.08.2023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31.08.2023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31.08.2023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31.08.2023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31.08.2023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017A0-8483-8421-1097-A2BA831DB6AD}"/>
              </a:ext>
            </a:extLst>
          </p:cNvPr>
          <p:cNvSpPr>
            <a:spLocks noGrp="1"/>
          </p:cNvSpPr>
          <p:nvPr>
            <p:ph type="title"/>
          </p:nvPr>
        </p:nvSpPr>
        <p:spPr>
          <a:xfrm>
            <a:off x="468313" y="2513013"/>
            <a:ext cx="8229600" cy="646112"/>
          </a:xfrm>
        </p:spPr>
        <p:txBody>
          <a:bodyPr/>
          <a:lstStyle/>
          <a:p>
            <a:r>
              <a:rPr lang="de-AT" altLang="de-DE" sz="3600"/>
              <a:t>Probleme der Stromgewinnung</a:t>
            </a:r>
            <a:endParaRPr lang="de-AT" altLang="de-DE"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09820-5269-9E2C-1F14-D26D834B99C5}"/>
              </a:ext>
            </a:extLst>
          </p:cNvPr>
          <p:cNvSpPr>
            <a:spLocks noGrp="1"/>
          </p:cNvSpPr>
          <p:nvPr>
            <p:ph type="title"/>
          </p:nvPr>
        </p:nvSpPr>
        <p:spPr>
          <a:xfrm>
            <a:off x="401638" y="765175"/>
            <a:ext cx="8229600" cy="576263"/>
          </a:xfrm>
        </p:spPr>
        <p:txBody>
          <a:bodyPr/>
          <a:lstStyle/>
          <a:p>
            <a:r>
              <a:rPr lang="de-AT" altLang="de-DE"/>
              <a:t>Probleme der Stromgewinnung</a:t>
            </a:r>
          </a:p>
        </p:txBody>
      </p:sp>
      <p:pic>
        <p:nvPicPr>
          <p:cNvPr id="3" name="Picture 48">
            <a:extLst>
              <a:ext uri="{FF2B5EF4-FFF2-40B4-BE49-F238E27FC236}">
                <a16:creationId xmlns:a16="http://schemas.microsoft.com/office/drawing/2014/main" id="{DC342168-C3A9-02B2-B5D6-E3BC9279E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844675"/>
            <a:ext cx="84359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98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F8BF4-3E07-E34B-DC9F-3C95A50D12CA}"/>
              </a:ext>
            </a:extLst>
          </p:cNvPr>
          <p:cNvSpPr>
            <a:spLocks noGrp="1"/>
          </p:cNvSpPr>
          <p:nvPr>
            <p:ph type="title"/>
          </p:nvPr>
        </p:nvSpPr>
        <p:spPr>
          <a:xfrm>
            <a:off x="401638" y="765175"/>
            <a:ext cx="8229600" cy="576263"/>
          </a:xfrm>
        </p:spPr>
        <p:txBody>
          <a:bodyPr/>
          <a:lstStyle/>
          <a:p>
            <a:r>
              <a:rPr lang="de-AT" altLang="de-DE"/>
              <a:t>Probleme der Stromgewinnung</a:t>
            </a:r>
          </a:p>
        </p:txBody>
      </p:sp>
      <p:pic>
        <p:nvPicPr>
          <p:cNvPr id="3" name="Picture 48">
            <a:extLst>
              <a:ext uri="{FF2B5EF4-FFF2-40B4-BE49-F238E27FC236}">
                <a16:creationId xmlns:a16="http://schemas.microsoft.com/office/drawing/2014/main" id="{9C287195-A4EE-4E13-D5CA-465B61CB3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1288"/>
            <a:ext cx="7980363"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49">
            <a:extLst>
              <a:ext uri="{FF2B5EF4-FFF2-40B4-BE49-F238E27FC236}">
                <a16:creationId xmlns:a16="http://schemas.microsoft.com/office/drawing/2014/main" id="{1E7E5A91-B876-0AD5-12C4-EAE9A82C4A95}"/>
              </a:ext>
            </a:extLst>
          </p:cNvPr>
          <p:cNvSpPr txBox="1">
            <a:spLocks noChangeArrowheads="1"/>
          </p:cNvSpPr>
          <p:nvPr/>
        </p:nvSpPr>
        <p:spPr bwMode="auto">
          <a:xfrm>
            <a:off x="900113" y="4652963"/>
            <a:ext cx="4606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0">
                <a:solidFill>
                  <a:srgbClr val="000000"/>
                </a:solidFill>
                <a:latin typeface="Arial" panose="020B0604020202020204" pitchFamily="34" charset="0"/>
              </a:rPr>
              <a:t>Starkstromleitungen durchziehen die Landschaft.</a:t>
            </a:r>
          </a:p>
        </p:txBody>
      </p:sp>
      <p:sp>
        <p:nvSpPr>
          <p:cNvPr id="5" name="Textfeld 50">
            <a:extLst>
              <a:ext uri="{FF2B5EF4-FFF2-40B4-BE49-F238E27FC236}">
                <a16:creationId xmlns:a16="http://schemas.microsoft.com/office/drawing/2014/main" id="{10995FB3-AB60-0969-CE7E-F0F702854322}"/>
              </a:ext>
            </a:extLst>
          </p:cNvPr>
          <p:cNvSpPr txBox="1">
            <a:spLocks noChangeArrowheads="1"/>
          </p:cNvSpPr>
          <p:nvPr/>
        </p:nvSpPr>
        <p:spPr bwMode="auto">
          <a:xfrm>
            <a:off x="900113" y="5445125"/>
            <a:ext cx="654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0">
                <a:solidFill>
                  <a:srgbClr val="000000"/>
                </a:solidFill>
                <a:latin typeface="Arial" panose="020B0604020202020204" pitchFamily="34" charset="0"/>
              </a:rPr>
              <a:t>Besonders in Wohngebieten können Starkstromleitungen störend sein.</a:t>
            </a:r>
          </a:p>
        </p:txBody>
      </p:sp>
      <p:sp>
        <p:nvSpPr>
          <p:cNvPr id="6" name="Textfeld 51">
            <a:extLst>
              <a:ext uri="{FF2B5EF4-FFF2-40B4-BE49-F238E27FC236}">
                <a16:creationId xmlns:a16="http://schemas.microsoft.com/office/drawing/2014/main" id="{DE40D0E0-19FB-C276-BBF4-CF77EAF13FD0}"/>
              </a:ext>
            </a:extLst>
          </p:cNvPr>
          <p:cNvSpPr txBox="1">
            <a:spLocks noChangeArrowheads="1"/>
          </p:cNvSpPr>
          <p:nvPr/>
        </p:nvSpPr>
        <p:spPr bwMode="auto">
          <a:xfrm>
            <a:off x="900113" y="5049838"/>
            <a:ext cx="724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0">
                <a:solidFill>
                  <a:srgbClr val="000000"/>
                </a:solidFill>
                <a:latin typeface="Arial" panose="020B0604020202020204" pitchFamily="34" charset="0"/>
              </a:rPr>
              <a:t>Durch das Absinken des Grundwasserspiegels verschwinden Aulandschaften.</a:t>
            </a:r>
          </a:p>
        </p:txBody>
      </p:sp>
      <p:sp>
        <p:nvSpPr>
          <p:cNvPr id="7" name="Textfeld 55">
            <a:extLst>
              <a:ext uri="{FF2B5EF4-FFF2-40B4-BE49-F238E27FC236}">
                <a16:creationId xmlns:a16="http://schemas.microsoft.com/office/drawing/2014/main" id="{F2EE4DEF-1236-55F9-1055-5B85A693ED24}"/>
              </a:ext>
            </a:extLst>
          </p:cNvPr>
          <p:cNvSpPr txBox="1">
            <a:spLocks noChangeArrowheads="1"/>
          </p:cNvSpPr>
          <p:nvPr/>
        </p:nvSpPr>
        <p:spPr bwMode="auto">
          <a:xfrm>
            <a:off x="900113" y="5842000"/>
            <a:ext cx="7227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0">
                <a:solidFill>
                  <a:srgbClr val="000000"/>
                </a:solidFill>
                <a:latin typeface="Arial" panose="020B0604020202020204" pitchFamily="34" charset="0"/>
              </a:rPr>
              <a:t>Flüsse werden reguliert, viele Tiere und Pflanzen verlieren ihren Lebensraum.</a:t>
            </a:r>
          </a:p>
        </p:txBody>
      </p:sp>
      <p:sp>
        <p:nvSpPr>
          <p:cNvPr id="8" name="Textfeld 56">
            <a:extLst>
              <a:ext uri="{FF2B5EF4-FFF2-40B4-BE49-F238E27FC236}">
                <a16:creationId xmlns:a16="http://schemas.microsoft.com/office/drawing/2014/main" id="{72D46E0A-0903-D3FE-6302-E4658C12C626}"/>
              </a:ext>
            </a:extLst>
          </p:cNvPr>
          <p:cNvSpPr txBox="1">
            <a:spLocks noChangeArrowheads="1"/>
          </p:cNvSpPr>
          <p:nvPr/>
        </p:nvSpPr>
        <p:spPr bwMode="auto">
          <a:xfrm>
            <a:off x="900113" y="6237288"/>
            <a:ext cx="5430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0">
                <a:solidFill>
                  <a:srgbClr val="000000"/>
                </a:solidFill>
                <a:latin typeface="Arial" panose="020B0604020202020204" pitchFamily="34" charset="0"/>
              </a:rPr>
              <a:t>Krafthaus und Staumauer verändern das Landschaftsbild.</a:t>
            </a:r>
          </a:p>
        </p:txBody>
      </p:sp>
      <p:grpSp>
        <p:nvGrpSpPr>
          <p:cNvPr id="9" name="Gruppieren 58">
            <a:extLst>
              <a:ext uri="{FF2B5EF4-FFF2-40B4-BE49-F238E27FC236}">
                <a16:creationId xmlns:a16="http://schemas.microsoft.com/office/drawing/2014/main" id="{6C935181-4291-7F4A-F3C2-43390FF89B8D}"/>
              </a:ext>
            </a:extLst>
          </p:cNvPr>
          <p:cNvGrpSpPr>
            <a:grpSpLocks/>
          </p:cNvGrpSpPr>
          <p:nvPr/>
        </p:nvGrpSpPr>
        <p:grpSpPr bwMode="auto">
          <a:xfrm>
            <a:off x="539750" y="4652963"/>
            <a:ext cx="288925" cy="338137"/>
            <a:chOff x="6588125" y="4556125"/>
            <a:chExt cx="288925" cy="338138"/>
          </a:xfrm>
        </p:grpSpPr>
        <p:sp>
          <p:nvSpPr>
            <p:cNvPr id="10" name="Ellipse 53">
              <a:extLst>
                <a:ext uri="{FF2B5EF4-FFF2-40B4-BE49-F238E27FC236}">
                  <a16:creationId xmlns:a16="http://schemas.microsoft.com/office/drawing/2014/main" id="{05EA5A99-9B5D-DD13-442C-142D3EA50AE4}"/>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11" name="Textfeld 39">
              <a:extLst>
                <a:ext uri="{FF2B5EF4-FFF2-40B4-BE49-F238E27FC236}">
                  <a16:creationId xmlns:a16="http://schemas.microsoft.com/office/drawing/2014/main" id="{F07E6B37-34A7-5CD5-2070-E70243F2BE57}"/>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1</a:t>
              </a:r>
            </a:p>
          </p:txBody>
        </p:sp>
      </p:grpSp>
      <p:grpSp>
        <p:nvGrpSpPr>
          <p:cNvPr id="12" name="Gruppieren 61">
            <a:extLst>
              <a:ext uri="{FF2B5EF4-FFF2-40B4-BE49-F238E27FC236}">
                <a16:creationId xmlns:a16="http://schemas.microsoft.com/office/drawing/2014/main" id="{9FC9CD70-70D1-3476-3A8D-154EF5DB9E84}"/>
              </a:ext>
            </a:extLst>
          </p:cNvPr>
          <p:cNvGrpSpPr>
            <a:grpSpLocks/>
          </p:cNvGrpSpPr>
          <p:nvPr/>
        </p:nvGrpSpPr>
        <p:grpSpPr bwMode="auto">
          <a:xfrm>
            <a:off x="539750" y="5049838"/>
            <a:ext cx="288925" cy="338137"/>
            <a:chOff x="6588125" y="4556125"/>
            <a:chExt cx="288925" cy="338138"/>
          </a:xfrm>
        </p:grpSpPr>
        <p:sp>
          <p:nvSpPr>
            <p:cNvPr id="13" name="Ellipse 53">
              <a:extLst>
                <a:ext uri="{FF2B5EF4-FFF2-40B4-BE49-F238E27FC236}">
                  <a16:creationId xmlns:a16="http://schemas.microsoft.com/office/drawing/2014/main" id="{90DEFF82-3F7E-3C98-6351-CCCB53CBA77E}"/>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14" name="Textfeld 39">
              <a:extLst>
                <a:ext uri="{FF2B5EF4-FFF2-40B4-BE49-F238E27FC236}">
                  <a16:creationId xmlns:a16="http://schemas.microsoft.com/office/drawing/2014/main" id="{6971B676-1ED4-E26F-372B-5722428E83CB}"/>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2</a:t>
              </a:r>
            </a:p>
          </p:txBody>
        </p:sp>
      </p:grpSp>
      <p:grpSp>
        <p:nvGrpSpPr>
          <p:cNvPr id="15" name="Gruppieren 64">
            <a:extLst>
              <a:ext uri="{FF2B5EF4-FFF2-40B4-BE49-F238E27FC236}">
                <a16:creationId xmlns:a16="http://schemas.microsoft.com/office/drawing/2014/main" id="{3C246671-EC5D-0731-1062-D9C093FCF699}"/>
              </a:ext>
            </a:extLst>
          </p:cNvPr>
          <p:cNvGrpSpPr>
            <a:grpSpLocks/>
          </p:cNvGrpSpPr>
          <p:nvPr/>
        </p:nvGrpSpPr>
        <p:grpSpPr bwMode="auto">
          <a:xfrm>
            <a:off x="539750" y="5445125"/>
            <a:ext cx="288925" cy="338138"/>
            <a:chOff x="6588125" y="4556125"/>
            <a:chExt cx="288925" cy="338138"/>
          </a:xfrm>
        </p:grpSpPr>
        <p:sp>
          <p:nvSpPr>
            <p:cNvPr id="16" name="Ellipse 53">
              <a:extLst>
                <a:ext uri="{FF2B5EF4-FFF2-40B4-BE49-F238E27FC236}">
                  <a16:creationId xmlns:a16="http://schemas.microsoft.com/office/drawing/2014/main" id="{E866FCB0-930F-6E5B-6683-8EE9C2A8F794}"/>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17" name="Textfeld 39">
              <a:extLst>
                <a:ext uri="{FF2B5EF4-FFF2-40B4-BE49-F238E27FC236}">
                  <a16:creationId xmlns:a16="http://schemas.microsoft.com/office/drawing/2014/main" id="{5D885C19-D80B-3AC1-D075-28138F6EF1D6}"/>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3</a:t>
              </a:r>
            </a:p>
          </p:txBody>
        </p:sp>
      </p:grpSp>
      <p:grpSp>
        <p:nvGrpSpPr>
          <p:cNvPr id="18" name="Gruppieren 68">
            <a:extLst>
              <a:ext uri="{FF2B5EF4-FFF2-40B4-BE49-F238E27FC236}">
                <a16:creationId xmlns:a16="http://schemas.microsoft.com/office/drawing/2014/main" id="{18DB24B5-9131-B23B-C197-6E6EBA6252CD}"/>
              </a:ext>
            </a:extLst>
          </p:cNvPr>
          <p:cNvGrpSpPr>
            <a:grpSpLocks/>
          </p:cNvGrpSpPr>
          <p:nvPr/>
        </p:nvGrpSpPr>
        <p:grpSpPr bwMode="auto">
          <a:xfrm>
            <a:off x="539750" y="5842000"/>
            <a:ext cx="288925" cy="338138"/>
            <a:chOff x="6588125" y="4556125"/>
            <a:chExt cx="288925" cy="338138"/>
          </a:xfrm>
        </p:grpSpPr>
        <p:sp>
          <p:nvSpPr>
            <p:cNvPr id="19" name="Ellipse 53">
              <a:extLst>
                <a:ext uri="{FF2B5EF4-FFF2-40B4-BE49-F238E27FC236}">
                  <a16:creationId xmlns:a16="http://schemas.microsoft.com/office/drawing/2014/main" id="{79FFEF81-3DB3-44E7-3B61-631589AA864F}"/>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20" name="Textfeld 39">
              <a:extLst>
                <a:ext uri="{FF2B5EF4-FFF2-40B4-BE49-F238E27FC236}">
                  <a16:creationId xmlns:a16="http://schemas.microsoft.com/office/drawing/2014/main" id="{6F3F428C-4845-6A82-CBF8-D21A6CDB1D05}"/>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4</a:t>
              </a:r>
            </a:p>
          </p:txBody>
        </p:sp>
      </p:grpSp>
      <p:grpSp>
        <p:nvGrpSpPr>
          <p:cNvPr id="21" name="Gruppieren 71">
            <a:extLst>
              <a:ext uri="{FF2B5EF4-FFF2-40B4-BE49-F238E27FC236}">
                <a16:creationId xmlns:a16="http://schemas.microsoft.com/office/drawing/2014/main" id="{081A5A1A-8F58-00DD-63C0-36F91D8BF4FB}"/>
              </a:ext>
            </a:extLst>
          </p:cNvPr>
          <p:cNvGrpSpPr>
            <a:grpSpLocks/>
          </p:cNvGrpSpPr>
          <p:nvPr/>
        </p:nvGrpSpPr>
        <p:grpSpPr bwMode="auto">
          <a:xfrm>
            <a:off x="539750" y="6237288"/>
            <a:ext cx="288925" cy="338137"/>
            <a:chOff x="6588125" y="4556125"/>
            <a:chExt cx="288925" cy="338138"/>
          </a:xfrm>
        </p:grpSpPr>
        <p:sp>
          <p:nvSpPr>
            <p:cNvPr id="22" name="Ellipse 53">
              <a:extLst>
                <a:ext uri="{FF2B5EF4-FFF2-40B4-BE49-F238E27FC236}">
                  <a16:creationId xmlns:a16="http://schemas.microsoft.com/office/drawing/2014/main" id="{E2CD9B3F-3C11-1FB4-F213-5F503267187E}"/>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23" name="Textfeld 39">
              <a:extLst>
                <a:ext uri="{FF2B5EF4-FFF2-40B4-BE49-F238E27FC236}">
                  <a16:creationId xmlns:a16="http://schemas.microsoft.com/office/drawing/2014/main" id="{7C4E1189-8DD4-B18A-D4D3-70A8B57FF817}"/>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5</a:t>
              </a:r>
            </a:p>
          </p:txBody>
        </p:sp>
      </p:grpSp>
      <p:grpSp>
        <p:nvGrpSpPr>
          <p:cNvPr id="24" name="Gruppieren 61">
            <a:extLst>
              <a:ext uri="{FF2B5EF4-FFF2-40B4-BE49-F238E27FC236}">
                <a16:creationId xmlns:a16="http://schemas.microsoft.com/office/drawing/2014/main" id="{6CCDB61E-7FB1-BF70-B942-D8098288B35A}"/>
              </a:ext>
            </a:extLst>
          </p:cNvPr>
          <p:cNvGrpSpPr>
            <a:grpSpLocks/>
          </p:cNvGrpSpPr>
          <p:nvPr/>
        </p:nvGrpSpPr>
        <p:grpSpPr bwMode="auto">
          <a:xfrm>
            <a:off x="5507038" y="2640013"/>
            <a:ext cx="288925" cy="338137"/>
            <a:chOff x="6588125" y="4556125"/>
            <a:chExt cx="288925" cy="338138"/>
          </a:xfrm>
        </p:grpSpPr>
        <p:sp>
          <p:nvSpPr>
            <p:cNvPr id="25" name="Ellipse 53">
              <a:extLst>
                <a:ext uri="{FF2B5EF4-FFF2-40B4-BE49-F238E27FC236}">
                  <a16:creationId xmlns:a16="http://schemas.microsoft.com/office/drawing/2014/main" id="{C62A5251-F863-A37A-5BA2-B9B801305281}"/>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26" name="Textfeld 39">
              <a:extLst>
                <a:ext uri="{FF2B5EF4-FFF2-40B4-BE49-F238E27FC236}">
                  <a16:creationId xmlns:a16="http://schemas.microsoft.com/office/drawing/2014/main" id="{36115496-1765-9BD6-63F1-F1588DCCC0F9}"/>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1</a:t>
              </a:r>
            </a:p>
          </p:txBody>
        </p:sp>
      </p:grpSp>
      <p:grpSp>
        <p:nvGrpSpPr>
          <p:cNvPr id="27" name="Gruppieren 61">
            <a:extLst>
              <a:ext uri="{FF2B5EF4-FFF2-40B4-BE49-F238E27FC236}">
                <a16:creationId xmlns:a16="http://schemas.microsoft.com/office/drawing/2014/main" id="{3EB928D5-FED4-43CE-2373-08C48324BABB}"/>
              </a:ext>
            </a:extLst>
          </p:cNvPr>
          <p:cNvGrpSpPr>
            <a:grpSpLocks/>
          </p:cNvGrpSpPr>
          <p:nvPr/>
        </p:nvGrpSpPr>
        <p:grpSpPr bwMode="auto">
          <a:xfrm>
            <a:off x="4859338" y="3716338"/>
            <a:ext cx="288925" cy="338137"/>
            <a:chOff x="6588125" y="4556125"/>
            <a:chExt cx="288925" cy="338138"/>
          </a:xfrm>
        </p:grpSpPr>
        <p:sp>
          <p:nvSpPr>
            <p:cNvPr id="28" name="Ellipse 53">
              <a:extLst>
                <a:ext uri="{FF2B5EF4-FFF2-40B4-BE49-F238E27FC236}">
                  <a16:creationId xmlns:a16="http://schemas.microsoft.com/office/drawing/2014/main" id="{4470287B-EB55-391C-3133-A79A776FCBF4}"/>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29" name="Textfeld 39">
              <a:extLst>
                <a:ext uri="{FF2B5EF4-FFF2-40B4-BE49-F238E27FC236}">
                  <a16:creationId xmlns:a16="http://schemas.microsoft.com/office/drawing/2014/main" id="{4A002828-6D11-418D-3C17-6E7928CE8228}"/>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2</a:t>
              </a:r>
            </a:p>
          </p:txBody>
        </p:sp>
      </p:grpSp>
      <p:grpSp>
        <p:nvGrpSpPr>
          <p:cNvPr id="30" name="Gruppieren 61">
            <a:extLst>
              <a:ext uri="{FF2B5EF4-FFF2-40B4-BE49-F238E27FC236}">
                <a16:creationId xmlns:a16="http://schemas.microsoft.com/office/drawing/2014/main" id="{1105A593-6B95-C826-02AE-B5C5D5371877}"/>
              </a:ext>
            </a:extLst>
          </p:cNvPr>
          <p:cNvGrpSpPr>
            <a:grpSpLocks/>
          </p:cNvGrpSpPr>
          <p:nvPr/>
        </p:nvGrpSpPr>
        <p:grpSpPr bwMode="auto">
          <a:xfrm>
            <a:off x="6732588" y="3338513"/>
            <a:ext cx="288925" cy="338137"/>
            <a:chOff x="6588125" y="4556125"/>
            <a:chExt cx="288925" cy="338138"/>
          </a:xfrm>
        </p:grpSpPr>
        <p:sp>
          <p:nvSpPr>
            <p:cNvPr id="31" name="Ellipse 53">
              <a:extLst>
                <a:ext uri="{FF2B5EF4-FFF2-40B4-BE49-F238E27FC236}">
                  <a16:creationId xmlns:a16="http://schemas.microsoft.com/office/drawing/2014/main" id="{6D0033C9-6099-A180-09C6-40F85B304953}"/>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32" name="Textfeld 39">
              <a:extLst>
                <a:ext uri="{FF2B5EF4-FFF2-40B4-BE49-F238E27FC236}">
                  <a16:creationId xmlns:a16="http://schemas.microsoft.com/office/drawing/2014/main" id="{14D479E0-006F-2108-06FF-FF66068AAD4B}"/>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5</a:t>
              </a:r>
            </a:p>
          </p:txBody>
        </p:sp>
      </p:grpSp>
      <p:grpSp>
        <p:nvGrpSpPr>
          <p:cNvPr id="33" name="Gruppieren 61">
            <a:extLst>
              <a:ext uri="{FF2B5EF4-FFF2-40B4-BE49-F238E27FC236}">
                <a16:creationId xmlns:a16="http://schemas.microsoft.com/office/drawing/2014/main" id="{7EAFDC3E-6719-A883-6310-B412665FE68A}"/>
              </a:ext>
            </a:extLst>
          </p:cNvPr>
          <p:cNvGrpSpPr>
            <a:grpSpLocks/>
          </p:cNvGrpSpPr>
          <p:nvPr/>
        </p:nvGrpSpPr>
        <p:grpSpPr bwMode="auto">
          <a:xfrm>
            <a:off x="5622925" y="1628775"/>
            <a:ext cx="288925" cy="338138"/>
            <a:chOff x="6588125" y="4556125"/>
            <a:chExt cx="288925" cy="338138"/>
          </a:xfrm>
        </p:grpSpPr>
        <p:sp>
          <p:nvSpPr>
            <p:cNvPr id="34" name="Ellipse 53">
              <a:extLst>
                <a:ext uri="{FF2B5EF4-FFF2-40B4-BE49-F238E27FC236}">
                  <a16:creationId xmlns:a16="http://schemas.microsoft.com/office/drawing/2014/main" id="{CFDE3195-73A8-4C9E-3FFD-D52E7022EF6E}"/>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35" name="Textfeld 39">
              <a:extLst>
                <a:ext uri="{FF2B5EF4-FFF2-40B4-BE49-F238E27FC236}">
                  <a16:creationId xmlns:a16="http://schemas.microsoft.com/office/drawing/2014/main" id="{BF210979-AAD2-7158-80EC-F05566270013}"/>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3</a:t>
              </a:r>
            </a:p>
          </p:txBody>
        </p:sp>
      </p:grpSp>
      <p:grpSp>
        <p:nvGrpSpPr>
          <p:cNvPr id="36" name="Gruppieren 61">
            <a:extLst>
              <a:ext uri="{FF2B5EF4-FFF2-40B4-BE49-F238E27FC236}">
                <a16:creationId xmlns:a16="http://schemas.microsoft.com/office/drawing/2014/main" id="{030B713C-6688-8002-5E67-7041AF4BCCDB}"/>
              </a:ext>
            </a:extLst>
          </p:cNvPr>
          <p:cNvGrpSpPr>
            <a:grpSpLocks/>
          </p:cNvGrpSpPr>
          <p:nvPr/>
        </p:nvGrpSpPr>
        <p:grpSpPr bwMode="auto">
          <a:xfrm>
            <a:off x="7667625" y="1966913"/>
            <a:ext cx="288925" cy="338137"/>
            <a:chOff x="6588125" y="4556125"/>
            <a:chExt cx="288925" cy="338138"/>
          </a:xfrm>
        </p:grpSpPr>
        <p:sp>
          <p:nvSpPr>
            <p:cNvPr id="37" name="Ellipse 53">
              <a:extLst>
                <a:ext uri="{FF2B5EF4-FFF2-40B4-BE49-F238E27FC236}">
                  <a16:creationId xmlns:a16="http://schemas.microsoft.com/office/drawing/2014/main" id="{C7F0D648-C433-F3BF-9864-69B4332E3EDF}"/>
                </a:ext>
              </a:extLst>
            </p:cNvPr>
            <p:cNvSpPr>
              <a:spLocks noChangeArrowheads="1"/>
            </p:cNvSpPr>
            <p:nvPr/>
          </p:nvSpPr>
          <p:spPr bwMode="auto">
            <a:xfrm>
              <a:off x="6588125" y="4581525"/>
              <a:ext cx="287338" cy="287338"/>
            </a:xfrm>
            <a:prstGeom prst="ellipse">
              <a:avLst/>
            </a:prstGeom>
            <a:solidFill>
              <a:srgbClr val="FFFFFF">
                <a:alpha val="70195"/>
              </a:srgbClr>
            </a:solidFill>
            <a:ln w="9525" algn="ctr">
              <a:solidFill>
                <a:srgbClr val="000000"/>
              </a:solidFill>
              <a:round/>
              <a:headEnd/>
              <a:tailEnd/>
            </a:ln>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DE" altLang="de-DE" b="0">
                <a:solidFill>
                  <a:srgbClr val="000000"/>
                </a:solidFill>
                <a:latin typeface="Arial" panose="020B0604020202020204" pitchFamily="34" charset="0"/>
              </a:endParaRPr>
            </a:p>
          </p:txBody>
        </p:sp>
        <p:sp>
          <p:nvSpPr>
            <p:cNvPr id="38" name="Textfeld 39">
              <a:extLst>
                <a:ext uri="{FF2B5EF4-FFF2-40B4-BE49-F238E27FC236}">
                  <a16:creationId xmlns:a16="http://schemas.microsoft.com/office/drawing/2014/main" id="{05E61908-6192-7659-0253-A0D7210D32D5}"/>
                </a:ext>
              </a:extLst>
            </p:cNvPr>
            <p:cNvSpPr txBox="1">
              <a:spLocks noChangeArrowheads="1"/>
            </p:cNvSpPr>
            <p:nvPr/>
          </p:nvSpPr>
          <p:spPr bwMode="auto">
            <a:xfrm>
              <a:off x="6588125" y="4556125"/>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600" b="0">
                  <a:solidFill>
                    <a:srgbClr val="000000"/>
                  </a:solidFill>
                  <a:latin typeface="Arial" panose="020B0604020202020204" pitchFamily="34" charset="0"/>
                </a:rPr>
                <a:t>4</a:t>
              </a:r>
            </a:p>
          </p:txBody>
        </p:sp>
      </p:grpSp>
    </p:spTree>
    <p:extLst>
      <p:ext uri="{BB962C8B-B14F-4D97-AF65-F5344CB8AC3E}">
        <p14:creationId xmlns:p14="http://schemas.microsoft.com/office/powerpoint/2010/main" val="24990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B8BA7-3AE3-563B-C76D-1E553D8F7597}"/>
              </a:ext>
            </a:extLst>
          </p:cNvPr>
          <p:cNvSpPr>
            <a:spLocks noGrp="1"/>
          </p:cNvSpPr>
          <p:nvPr>
            <p:ph type="title"/>
          </p:nvPr>
        </p:nvSpPr>
        <p:spPr>
          <a:xfrm>
            <a:off x="403225" y="765175"/>
            <a:ext cx="8497888" cy="461963"/>
          </a:xfrm>
        </p:spPr>
        <p:txBody>
          <a:bodyPr/>
          <a:lstStyle/>
          <a:p>
            <a:r>
              <a:rPr lang="de-AT" altLang="de-DE" sz="2400"/>
              <a:t>Probleme der Stromgewinnung</a:t>
            </a:r>
          </a:p>
        </p:txBody>
      </p:sp>
      <p:sp>
        <p:nvSpPr>
          <p:cNvPr id="3" name="Textfeld 2">
            <a:extLst>
              <a:ext uri="{FF2B5EF4-FFF2-40B4-BE49-F238E27FC236}">
                <a16:creationId xmlns:a16="http://schemas.microsoft.com/office/drawing/2014/main" id="{E5103AAA-276B-ADAD-B751-ABD7C36F2600}"/>
              </a:ext>
            </a:extLst>
          </p:cNvPr>
          <p:cNvSpPr txBox="1"/>
          <p:nvPr/>
        </p:nvSpPr>
        <p:spPr>
          <a:xfrm>
            <a:off x="400050" y="4013200"/>
            <a:ext cx="2016125" cy="646113"/>
          </a:xfrm>
          <a:prstGeom prst="rect">
            <a:avLst/>
          </a:prstGeom>
          <a:solidFill>
            <a:srgbClr val="FF9933"/>
          </a:solidFill>
          <a:ln>
            <a:solidFill>
              <a:schemeClr val="tx1">
                <a:lumMod val="50000"/>
                <a:lumOff val="50000"/>
              </a:schemeClr>
            </a:solidFill>
          </a:ln>
        </p:spPr>
        <p:txBody>
          <a:bodyPr>
            <a:spAutoFit/>
          </a:bodyPr>
          <a:lstStyle/>
          <a:p>
            <a:pPr algn="ctr" eaLnBrk="1" hangingPunct="1">
              <a:defRPr/>
            </a:pPr>
            <a:r>
              <a:rPr lang="de-AT" dirty="0">
                <a:cs typeface="Arial" charset="0"/>
              </a:rPr>
              <a:t>mit Wärmekraftwerken</a:t>
            </a:r>
          </a:p>
        </p:txBody>
      </p:sp>
      <p:sp>
        <p:nvSpPr>
          <p:cNvPr id="4" name="Textfeld 3">
            <a:extLst>
              <a:ext uri="{FF2B5EF4-FFF2-40B4-BE49-F238E27FC236}">
                <a16:creationId xmlns:a16="http://schemas.microsoft.com/office/drawing/2014/main" id="{0D8550EA-65E6-9353-34BC-1E3A7A284F2B}"/>
              </a:ext>
            </a:extLst>
          </p:cNvPr>
          <p:cNvSpPr txBox="1"/>
          <p:nvPr/>
        </p:nvSpPr>
        <p:spPr>
          <a:xfrm>
            <a:off x="3484563" y="4013200"/>
            <a:ext cx="2160587" cy="646113"/>
          </a:xfrm>
          <a:prstGeom prst="rect">
            <a:avLst/>
          </a:prstGeom>
          <a:solidFill>
            <a:srgbClr val="FF9933"/>
          </a:solidFill>
          <a:ln>
            <a:solidFill>
              <a:schemeClr val="tx1">
                <a:lumMod val="50000"/>
                <a:lumOff val="50000"/>
              </a:schemeClr>
            </a:solidFill>
          </a:ln>
        </p:spPr>
        <p:txBody>
          <a:bodyPr>
            <a:spAutoFit/>
          </a:bodyPr>
          <a:lstStyle/>
          <a:p>
            <a:pPr algn="ctr" eaLnBrk="1" hangingPunct="1">
              <a:defRPr/>
            </a:pPr>
            <a:r>
              <a:rPr lang="de-AT" dirty="0">
                <a:cs typeface="Arial" charset="0"/>
              </a:rPr>
              <a:t>mit Atomkraftwerken </a:t>
            </a:r>
          </a:p>
        </p:txBody>
      </p:sp>
      <p:sp>
        <p:nvSpPr>
          <p:cNvPr id="5" name="Textfeld 4">
            <a:extLst>
              <a:ext uri="{FF2B5EF4-FFF2-40B4-BE49-F238E27FC236}">
                <a16:creationId xmlns:a16="http://schemas.microsoft.com/office/drawing/2014/main" id="{8A773C30-8F35-A344-AD99-9310208E467A}"/>
              </a:ext>
            </a:extLst>
          </p:cNvPr>
          <p:cNvSpPr txBox="1"/>
          <p:nvPr/>
        </p:nvSpPr>
        <p:spPr>
          <a:xfrm>
            <a:off x="3203575" y="5451475"/>
            <a:ext cx="2768600" cy="369888"/>
          </a:xfrm>
          <a:prstGeom prst="rect">
            <a:avLst/>
          </a:prstGeom>
          <a:noFill/>
          <a:ln>
            <a:solidFill>
              <a:schemeClr val="tx1">
                <a:lumMod val="50000"/>
                <a:lumOff val="50000"/>
              </a:schemeClr>
            </a:solidFill>
          </a:ln>
        </p:spPr>
        <p:txBody>
          <a:bodyPr>
            <a:spAutoFit/>
          </a:bodyPr>
          <a:lstStyle/>
          <a:p>
            <a:pPr eaLnBrk="1" hangingPunct="1">
              <a:defRPr/>
            </a:pPr>
            <a:r>
              <a:rPr lang="de-AT" dirty="0">
                <a:cs typeface="Arial" charset="0"/>
              </a:rPr>
              <a:t>radioaktive Strahlung</a:t>
            </a:r>
          </a:p>
        </p:txBody>
      </p:sp>
      <p:sp>
        <p:nvSpPr>
          <p:cNvPr id="6" name="Textfeld 5">
            <a:extLst>
              <a:ext uri="{FF2B5EF4-FFF2-40B4-BE49-F238E27FC236}">
                <a16:creationId xmlns:a16="http://schemas.microsoft.com/office/drawing/2014/main" id="{A8D63093-CD92-4E90-4210-9656A35229F4}"/>
              </a:ext>
            </a:extLst>
          </p:cNvPr>
          <p:cNvSpPr txBox="1"/>
          <p:nvPr/>
        </p:nvSpPr>
        <p:spPr>
          <a:xfrm>
            <a:off x="6516688" y="5451475"/>
            <a:ext cx="2371725" cy="646113"/>
          </a:xfrm>
          <a:prstGeom prst="rect">
            <a:avLst/>
          </a:prstGeom>
          <a:noFill/>
          <a:ln>
            <a:solidFill>
              <a:schemeClr val="tx1">
                <a:lumMod val="50000"/>
                <a:lumOff val="50000"/>
              </a:schemeClr>
            </a:solidFill>
          </a:ln>
        </p:spPr>
        <p:txBody>
          <a:bodyPr>
            <a:spAutoFit/>
          </a:bodyPr>
          <a:lstStyle/>
          <a:p>
            <a:pPr algn="ctr" eaLnBrk="1" hangingPunct="1">
              <a:defRPr/>
            </a:pPr>
            <a:r>
              <a:rPr lang="de-AT" dirty="0">
                <a:cs typeface="Arial" charset="0"/>
              </a:rPr>
              <a:t>Landschafts-veränderungen</a:t>
            </a:r>
          </a:p>
        </p:txBody>
      </p:sp>
      <p:sp>
        <p:nvSpPr>
          <p:cNvPr id="7" name="Textfeld 6">
            <a:extLst>
              <a:ext uri="{FF2B5EF4-FFF2-40B4-BE49-F238E27FC236}">
                <a16:creationId xmlns:a16="http://schemas.microsoft.com/office/drawing/2014/main" id="{FAB6DD87-C1D5-88ED-997C-F1A475ED0654}"/>
              </a:ext>
            </a:extLst>
          </p:cNvPr>
          <p:cNvSpPr txBox="1"/>
          <p:nvPr/>
        </p:nvSpPr>
        <p:spPr>
          <a:xfrm>
            <a:off x="422275" y="5457825"/>
            <a:ext cx="2420938" cy="923925"/>
          </a:xfrm>
          <a:prstGeom prst="rect">
            <a:avLst/>
          </a:prstGeom>
          <a:noFill/>
          <a:ln>
            <a:solidFill>
              <a:schemeClr val="tx1">
                <a:lumMod val="50000"/>
                <a:lumOff val="50000"/>
              </a:schemeClr>
            </a:solidFill>
          </a:ln>
        </p:spPr>
        <p:txBody>
          <a:bodyPr>
            <a:spAutoFit/>
          </a:bodyPr>
          <a:lstStyle/>
          <a:p>
            <a:pPr eaLnBrk="1" hangingPunct="1">
              <a:defRPr/>
            </a:pPr>
            <a:r>
              <a:rPr lang="de-AT" dirty="0">
                <a:cs typeface="Arial" charset="0"/>
              </a:rPr>
              <a:t>Luftverschmutzung durch Verbrennung von Kohle, Erdöl, Erdgas</a:t>
            </a:r>
          </a:p>
        </p:txBody>
      </p:sp>
      <p:sp>
        <p:nvSpPr>
          <p:cNvPr id="8" name="Textfeld 7">
            <a:extLst>
              <a:ext uri="{FF2B5EF4-FFF2-40B4-BE49-F238E27FC236}">
                <a16:creationId xmlns:a16="http://schemas.microsoft.com/office/drawing/2014/main" id="{880EABFF-3EAE-E6F5-34F2-3CFD453BFD1B}"/>
              </a:ext>
            </a:extLst>
          </p:cNvPr>
          <p:cNvSpPr txBox="1"/>
          <p:nvPr/>
        </p:nvSpPr>
        <p:spPr>
          <a:xfrm>
            <a:off x="6726238" y="4013200"/>
            <a:ext cx="2162175" cy="646113"/>
          </a:xfrm>
          <a:prstGeom prst="rect">
            <a:avLst/>
          </a:prstGeom>
          <a:solidFill>
            <a:srgbClr val="FF9933"/>
          </a:solidFill>
          <a:ln>
            <a:solidFill>
              <a:schemeClr val="tx1">
                <a:lumMod val="50000"/>
                <a:lumOff val="50000"/>
              </a:schemeClr>
            </a:solidFill>
          </a:ln>
        </p:spPr>
        <p:txBody>
          <a:bodyPr>
            <a:spAutoFit/>
          </a:bodyPr>
          <a:lstStyle/>
          <a:p>
            <a:pPr algn="ctr" eaLnBrk="1" hangingPunct="1">
              <a:defRPr/>
            </a:pPr>
            <a:r>
              <a:rPr lang="de-AT" dirty="0">
                <a:cs typeface="Arial" charset="0"/>
              </a:rPr>
              <a:t>mit Wasserkraftwerken</a:t>
            </a:r>
          </a:p>
        </p:txBody>
      </p:sp>
      <p:cxnSp>
        <p:nvCxnSpPr>
          <p:cNvPr id="9" name="Gerade Verbindung mit Pfeil 8">
            <a:extLst>
              <a:ext uri="{FF2B5EF4-FFF2-40B4-BE49-F238E27FC236}">
                <a16:creationId xmlns:a16="http://schemas.microsoft.com/office/drawing/2014/main" id="{BA6975EE-C7DC-4C71-6564-A292831DDB85}"/>
              </a:ext>
            </a:extLst>
          </p:cNvPr>
          <p:cNvCxnSpPr/>
          <p:nvPr/>
        </p:nvCxnSpPr>
        <p:spPr>
          <a:xfrm flipH="1">
            <a:off x="2051050" y="1341438"/>
            <a:ext cx="792163" cy="3381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226F487-F4D8-D9EF-3375-118EEBA3932C}"/>
              </a:ext>
            </a:extLst>
          </p:cNvPr>
          <p:cNvCxnSpPr/>
          <p:nvPr/>
        </p:nvCxnSpPr>
        <p:spPr>
          <a:xfrm>
            <a:off x="4427538" y="1341438"/>
            <a:ext cx="0" cy="387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77CEEF3C-1524-1B91-01CF-4250FCC56A9C}"/>
              </a:ext>
            </a:extLst>
          </p:cNvPr>
          <p:cNvCxnSpPr/>
          <p:nvPr/>
        </p:nvCxnSpPr>
        <p:spPr>
          <a:xfrm>
            <a:off x="6619875" y="1341438"/>
            <a:ext cx="615950" cy="460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90036C19-5750-4E7E-A029-214B8A4073BA}"/>
              </a:ext>
            </a:extLst>
          </p:cNvPr>
          <p:cNvCxnSpPr/>
          <p:nvPr/>
        </p:nvCxnSpPr>
        <p:spPr>
          <a:xfrm>
            <a:off x="1476375" y="4737100"/>
            <a:ext cx="0" cy="5762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3AC41C3-047C-36FC-9EBC-BB589C7F5677}"/>
              </a:ext>
            </a:extLst>
          </p:cNvPr>
          <p:cNvCxnSpPr/>
          <p:nvPr/>
        </p:nvCxnSpPr>
        <p:spPr>
          <a:xfrm>
            <a:off x="4564063" y="4737100"/>
            <a:ext cx="0" cy="5762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BBF52FA-3DF0-2EFD-05B1-D36A9C5B18A4}"/>
              </a:ext>
            </a:extLst>
          </p:cNvPr>
          <p:cNvCxnSpPr/>
          <p:nvPr/>
        </p:nvCxnSpPr>
        <p:spPr>
          <a:xfrm>
            <a:off x="7807325" y="4737100"/>
            <a:ext cx="0" cy="5762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Grafik 1">
            <a:extLst>
              <a:ext uri="{FF2B5EF4-FFF2-40B4-BE49-F238E27FC236}">
                <a16:creationId xmlns:a16="http://schemas.microsoft.com/office/drawing/2014/main" id="{7ED65CEF-B4A4-6F2C-5976-B53C13643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25"/>
            <a:ext cx="2879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4">
            <a:extLst>
              <a:ext uri="{FF2B5EF4-FFF2-40B4-BE49-F238E27FC236}">
                <a16:creationId xmlns:a16="http://schemas.microsoft.com/office/drawing/2014/main" id="{7BB509A5-2E05-85F1-ABD6-E05F9E9CD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550" y="1781175"/>
            <a:ext cx="2160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6">
            <a:extLst>
              <a:ext uri="{FF2B5EF4-FFF2-40B4-BE49-F238E27FC236}">
                <a16:creationId xmlns:a16="http://schemas.microsoft.com/office/drawing/2014/main" id="{59DBBAAE-D965-9B0C-4BAA-243589956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63" y="1916113"/>
            <a:ext cx="27686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8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„Strom - Umweltgefährdung“ auf den </a:t>
            </a:r>
            <a:r>
              <a:rPr lang="de-DE" altLang="de-DE" sz="1200" kern="0" dirty="0">
                <a:latin typeface="Arial" pitchFamily="34" charset="0"/>
              </a:rPr>
              <a:t>Seiten 16 und 17 im </a:t>
            </a:r>
            <a:r>
              <a:rPr lang="de-DE" altLang="de-DE" sz="1200" kern="0" dirty="0">
                <a:solidFill>
                  <a:srgbClr val="000000"/>
                </a:solidFill>
                <a:latin typeface="Arial" pitchFamily="34" charset="0"/>
              </a:rPr>
              <a:t>Schulbuch </a:t>
            </a:r>
            <a:r>
              <a:rPr lang="de-DE" altLang="de-DE" sz="1200" i="1" kern="0" dirty="0">
                <a:solidFill>
                  <a:srgbClr val="000000"/>
                </a:solidFill>
                <a:latin typeface="Arial" pitchFamily="34" charset="0"/>
              </a:rPr>
              <a:t>unterwegs 2</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Illustration: Thomas Przygodda, Langenhagen</a:t>
            </a:r>
            <a:endParaRPr lang="de-DE" altLang="de-DE" sz="1200" dirty="0">
              <a:cs typeface="Arial" charset="0"/>
            </a:endParaRPr>
          </a:p>
          <a:p>
            <a:pPr eaLnBrk="1" fontAlgn="auto" hangingPunct="1">
              <a:spcBef>
                <a:spcPts val="0"/>
              </a:spcBef>
              <a:spcAft>
                <a:spcPts val="0"/>
              </a:spcAft>
              <a:defRPr/>
            </a:pPr>
            <a:r>
              <a:rPr lang="de-DE" altLang="de-DE" sz="1200" kern="0" dirty="0"/>
              <a:t>Fotos: VERBUND; MEV-Verlag, Germany; Energie AG;</a:t>
            </a:r>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Bildschirmpräsentation (4:3)</PresentationFormat>
  <Paragraphs>44</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Calibri</vt:lpstr>
      <vt:lpstr>PoloBasisTB</vt:lpstr>
      <vt:lpstr>Syntax LT Std</vt:lpstr>
      <vt:lpstr>Wingdings</vt:lpstr>
      <vt:lpstr>Larissa</vt:lpstr>
      <vt:lpstr>Probleme der Stromgewinnung</vt:lpstr>
      <vt:lpstr>Probleme der Stromgewinnung</vt:lpstr>
      <vt:lpstr>Probleme der Stromgewinnung</vt:lpstr>
      <vt:lpstr>Probleme der Stromgewinnung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195</cp:revision>
  <dcterms:created xsi:type="dcterms:W3CDTF">2013-10-08T07:58:50Z</dcterms:created>
  <dcterms:modified xsi:type="dcterms:W3CDTF">2023-08-31T04:50:28Z</dcterms:modified>
</cp:coreProperties>
</file>