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302" r:id="rId2"/>
    <p:sldId id="300"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6600"/>
    <a:srgbClr val="DA9100"/>
    <a:srgbClr val="AAE5F8"/>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05.09.2023</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05.09.2023</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05.09.2023</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05.09.2023</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05.09.2023</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05.09.2023</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05.09.2023</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05.09.2023</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05.09.2023</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05.09.2023</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05.09.2023</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05.09.2023</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05.09.2023</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C839DD-E6C4-349F-62E8-BAB7451C05F6}"/>
              </a:ext>
            </a:extLst>
          </p:cNvPr>
          <p:cNvSpPr>
            <a:spLocks noGrp="1"/>
          </p:cNvSpPr>
          <p:nvPr>
            <p:ph type="title"/>
          </p:nvPr>
        </p:nvSpPr>
        <p:spPr>
          <a:xfrm>
            <a:off x="323850" y="2353052"/>
            <a:ext cx="8229600" cy="677108"/>
          </a:xfrm>
        </p:spPr>
        <p:txBody>
          <a:bodyPr/>
          <a:lstStyle/>
          <a:p>
            <a:r>
              <a:rPr lang="de-DE" dirty="0"/>
              <a:t>Von der Ressource zur Energie</a:t>
            </a:r>
            <a:endParaRPr lang="de-AT" altLang="de-DE" dirty="0"/>
          </a:p>
        </p:txBody>
      </p:sp>
    </p:spTree>
    <p:extLst>
      <p:ext uri="{BB962C8B-B14F-4D97-AF65-F5344CB8AC3E}">
        <p14:creationId xmlns:p14="http://schemas.microsoft.com/office/powerpoint/2010/main" val="4218627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9F3C24B7-8A86-4B07-D5A0-19FB70951E07}"/>
              </a:ext>
            </a:extLst>
          </p:cNvPr>
          <p:cNvSpPr txBox="1"/>
          <p:nvPr/>
        </p:nvSpPr>
        <p:spPr>
          <a:xfrm>
            <a:off x="416543" y="1092803"/>
            <a:ext cx="2715297" cy="369332"/>
          </a:xfrm>
          <a:prstGeom prst="rect">
            <a:avLst/>
          </a:prstGeom>
          <a:noFill/>
          <a:ln>
            <a:solidFill>
              <a:schemeClr val="tx1"/>
            </a:solidFill>
          </a:ln>
        </p:spPr>
        <p:txBody>
          <a:bodyPr wrap="square" rtlCol="0">
            <a:spAutoFit/>
          </a:bodyPr>
          <a:lstStyle/>
          <a:p>
            <a:r>
              <a:rPr lang="de-DE" dirty="0"/>
              <a:t>Ressourcen und Rohstoffe</a:t>
            </a:r>
          </a:p>
        </p:txBody>
      </p:sp>
      <p:sp>
        <p:nvSpPr>
          <p:cNvPr id="4" name="Textfeld 3">
            <a:extLst>
              <a:ext uri="{FF2B5EF4-FFF2-40B4-BE49-F238E27FC236}">
                <a16:creationId xmlns:a16="http://schemas.microsoft.com/office/drawing/2014/main" id="{CE23A24B-B15B-720F-9CF2-AF3980F65CA8}"/>
              </a:ext>
            </a:extLst>
          </p:cNvPr>
          <p:cNvSpPr txBox="1"/>
          <p:nvPr/>
        </p:nvSpPr>
        <p:spPr>
          <a:xfrm>
            <a:off x="411679" y="3059439"/>
            <a:ext cx="2720161" cy="369332"/>
          </a:xfrm>
          <a:prstGeom prst="rect">
            <a:avLst/>
          </a:prstGeom>
          <a:noFill/>
          <a:ln>
            <a:solidFill>
              <a:schemeClr val="tx1"/>
            </a:solidFill>
          </a:ln>
        </p:spPr>
        <p:txBody>
          <a:bodyPr wrap="square" rtlCol="0">
            <a:spAutoFit/>
          </a:bodyPr>
          <a:lstStyle/>
          <a:p>
            <a:r>
              <a:rPr lang="de-DE" dirty="0"/>
              <a:t>Energieträger</a:t>
            </a:r>
          </a:p>
        </p:txBody>
      </p:sp>
      <p:sp>
        <p:nvSpPr>
          <p:cNvPr id="5" name="Textfeld 4">
            <a:extLst>
              <a:ext uri="{FF2B5EF4-FFF2-40B4-BE49-F238E27FC236}">
                <a16:creationId xmlns:a16="http://schemas.microsoft.com/office/drawing/2014/main" id="{24C2F06C-1C67-7B65-B896-6E097E743984}"/>
              </a:ext>
            </a:extLst>
          </p:cNvPr>
          <p:cNvSpPr txBox="1"/>
          <p:nvPr/>
        </p:nvSpPr>
        <p:spPr>
          <a:xfrm>
            <a:off x="411679" y="5068271"/>
            <a:ext cx="2720161" cy="369332"/>
          </a:xfrm>
          <a:prstGeom prst="rect">
            <a:avLst/>
          </a:prstGeom>
          <a:noFill/>
          <a:ln>
            <a:solidFill>
              <a:schemeClr val="tx1"/>
            </a:solidFill>
          </a:ln>
        </p:spPr>
        <p:txBody>
          <a:bodyPr wrap="square" rtlCol="0">
            <a:spAutoFit/>
          </a:bodyPr>
          <a:lstStyle/>
          <a:p>
            <a:r>
              <a:rPr lang="de-DE" dirty="0"/>
              <a:t>Energie</a:t>
            </a:r>
          </a:p>
        </p:txBody>
      </p:sp>
      <p:sp>
        <p:nvSpPr>
          <p:cNvPr id="6" name="Textfeld 5">
            <a:extLst>
              <a:ext uri="{FF2B5EF4-FFF2-40B4-BE49-F238E27FC236}">
                <a16:creationId xmlns:a16="http://schemas.microsoft.com/office/drawing/2014/main" id="{5E0BA8D8-AC62-0D16-F9DB-26AE86C7DD07}"/>
              </a:ext>
            </a:extLst>
          </p:cNvPr>
          <p:cNvSpPr txBox="1"/>
          <p:nvPr/>
        </p:nvSpPr>
        <p:spPr>
          <a:xfrm>
            <a:off x="4867501" y="2143152"/>
            <a:ext cx="1062692" cy="369332"/>
          </a:xfrm>
          <a:prstGeom prst="rect">
            <a:avLst/>
          </a:prstGeom>
          <a:solidFill>
            <a:schemeClr val="accent6">
              <a:lumMod val="40000"/>
              <a:lumOff val="60000"/>
            </a:schemeClr>
          </a:solidFill>
          <a:ln>
            <a:solidFill>
              <a:schemeClr val="tx1"/>
            </a:solidFill>
          </a:ln>
        </p:spPr>
        <p:txBody>
          <a:bodyPr wrap="square" rtlCol="0">
            <a:spAutoFit/>
          </a:bodyPr>
          <a:lstStyle/>
          <a:p>
            <a:r>
              <a:rPr lang="de-DE" dirty="0"/>
              <a:t>Bäume</a:t>
            </a:r>
          </a:p>
        </p:txBody>
      </p:sp>
      <p:sp>
        <p:nvSpPr>
          <p:cNvPr id="7" name="Textfeld 6">
            <a:extLst>
              <a:ext uri="{FF2B5EF4-FFF2-40B4-BE49-F238E27FC236}">
                <a16:creationId xmlns:a16="http://schemas.microsoft.com/office/drawing/2014/main" id="{1C241DFE-8189-6CBB-12DD-28E0E7E4EB6B}"/>
              </a:ext>
            </a:extLst>
          </p:cNvPr>
          <p:cNvSpPr txBox="1"/>
          <p:nvPr/>
        </p:nvSpPr>
        <p:spPr>
          <a:xfrm>
            <a:off x="3727398" y="1648459"/>
            <a:ext cx="1062692" cy="369332"/>
          </a:xfrm>
          <a:prstGeom prst="rect">
            <a:avLst/>
          </a:prstGeom>
          <a:solidFill>
            <a:schemeClr val="bg1">
              <a:lumMod val="75000"/>
            </a:schemeClr>
          </a:solidFill>
          <a:ln>
            <a:solidFill>
              <a:schemeClr val="tx1"/>
            </a:solidFill>
          </a:ln>
        </p:spPr>
        <p:txBody>
          <a:bodyPr wrap="square" rtlCol="0">
            <a:spAutoFit/>
          </a:bodyPr>
          <a:lstStyle/>
          <a:p>
            <a:r>
              <a:rPr lang="de-DE" dirty="0"/>
              <a:t>Kohle</a:t>
            </a:r>
          </a:p>
        </p:txBody>
      </p:sp>
      <p:sp>
        <p:nvSpPr>
          <p:cNvPr id="8" name="Textfeld 7">
            <a:extLst>
              <a:ext uri="{FF2B5EF4-FFF2-40B4-BE49-F238E27FC236}">
                <a16:creationId xmlns:a16="http://schemas.microsoft.com/office/drawing/2014/main" id="{D50F64F3-5E36-A845-27A3-D9ECB7158025}"/>
              </a:ext>
            </a:extLst>
          </p:cNvPr>
          <p:cNvSpPr txBox="1"/>
          <p:nvPr/>
        </p:nvSpPr>
        <p:spPr>
          <a:xfrm>
            <a:off x="4867501" y="1648459"/>
            <a:ext cx="1062692" cy="369332"/>
          </a:xfrm>
          <a:prstGeom prst="rect">
            <a:avLst/>
          </a:prstGeom>
          <a:solidFill>
            <a:schemeClr val="accent5">
              <a:lumMod val="40000"/>
              <a:lumOff val="60000"/>
            </a:schemeClr>
          </a:solidFill>
          <a:ln>
            <a:solidFill>
              <a:schemeClr val="tx1"/>
            </a:solidFill>
          </a:ln>
        </p:spPr>
        <p:txBody>
          <a:bodyPr wrap="square" rtlCol="0">
            <a:spAutoFit/>
          </a:bodyPr>
          <a:lstStyle/>
          <a:p>
            <a:r>
              <a:rPr lang="de-DE" dirty="0"/>
              <a:t>Rohöl</a:t>
            </a:r>
          </a:p>
        </p:txBody>
      </p:sp>
      <p:sp>
        <p:nvSpPr>
          <p:cNvPr id="9" name="Textfeld 8">
            <a:extLst>
              <a:ext uri="{FF2B5EF4-FFF2-40B4-BE49-F238E27FC236}">
                <a16:creationId xmlns:a16="http://schemas.microsoft.com/office/drawing/2014/main" id="{250207BC-605C-AB55-8009-B6448712DD87}"/>
              </a:ext>
            </a:extLst>
          </p:cNvPr>
          <p:cNvSpPr txBox="1"/>
          <p:nvPr/>
        </p:nvSpPr>
        <p:spPr>
          <a:xfrm>
            <a:off x="3727398" y="2143152"/>
            <a:ext cx="1062692" cy="369332"/>
          </a:xfrm>
          <a:prstGeom prst="rect">
            <a:avLst/>
          </a:prstGeom>
          <a:solidFill>
            <a:schemeClr val="bg2">
              <a:lumMod val="90000"/>
            </a:schemeClr>
          </a:solidFill>
          <a:ln>
            <a:solidFill>
              <a:schemeClr val="tx1"/>
            </a:solidFill>
          </a:ln>
        </p:spPr>
        <p:txBody>
          <a:bodyPr wrap="square" rtlCol="0">
            <a:spAutoFit/>
          </a:bodyPr>
          <a:lstStyle/>
          <a:p>
            <a:r>
              <a:rPr lang="de-DE" dirty="0"/>
              <a:t>Erdgas</a:t>
            </a:r>
          </a:p>
        </p:txBody>
      </p:sp>
      <p:cxnSp>
        <p:nvCxnSpPr>
          <p:cNvPr id="10" name="Gerader Verbinder 9">
            <a:extLst>
              <a:ext uri="{FF2B5EF4-FFF2-40B4-BE49-F238E27FC236}">
                <a16:creationId xmlns:a16="http://schemas.microsoft.com/office/drawing/2014/main" id="{BCD6F90F-78BA-4B0B-7C90-D58A08CC5470}"/>
              </a:ext>
            </a:extLst>
          </p:cNvPr>
          <p:cNvCxnSpPr>
            <a:cxnSpLocks/>
          </p:cNvCxnSpPr>
          <p:nvPr/>
        </p:nvCxnSpPr>
        <p:spPr>
          <a:xfrm>
            <a:off x="411679" y="2891642"/>
            <a:ext cx="8408793" cy="0"/>
          </a:xfrm>
          <a:prstGeom prst="line">
            <a:avLst/>
          </a:prstGeom>
        </p:spPr>
        <p:style>
          <a:lnRef idx="1">
            <a:schemeClr val="dk1"/>
          </a:lnRef>
          <a:fillRef idx="0">
            <a:schemeClr val="dk1"/>
          </a:fillRef>
          <a:effectRef idx="0">
            <a:schemeClr val="dk1"/>
          </a:effectRef>
          <a:fontRef idx="minor">
            <a:schemeClr val="tx1"/>
          </a:fontRef>
        </p:style>
      </p:cxnSp>
      <p:sp>
        <p:nvSpPr>
          <p:cNvPr id="11" name="Pfeil: nach unten 10">
            <a:extLst>
              <a:ext uri="{FF2B5EF4-FFF2-40B4-BE49-F238E27FC236}">
                <a16:creationId xmlns:a16="http://schemas.microsoft.com/office/drawing/2014/main" id="{D709E982-36C7-5B22-AA87-10F86E3738BB}"/>
              </a:ext>
            </a:extLst>
          </p:cNvPr>
          <p:cNvSpPr/>
          <p:nvPr/>
        </p:nvSpPr>
        <p:spPr>
          <a:xfrm>
            <a:off x="1115616" y="1706175"/>
            <a:ext cx="983105" cy="873424"/>
          </a:xfrm>
          <a:prstGeom prst="downArrow">
            <a:avLst/>
          </a:prstGeom>
          <a:no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2" name="Textfeld 11">
            <a:extLst>
              <a:ext uri="{FF2B5EF4-FFF2-40B4-BE49-F238E27FC236}">
                <a16:creationId xmlns:a16="http://schemas.microsoft.com/office/drawing/2014/main" id="{272DDDD9-5779-1155-C25E-2672D1288D5B}"/>
              </a:ext>
            </a:extLst>
          </p:cNvPr>
          <p:cNvSpPr txBox="1"/>
          <p:nvPr/>
        </p:nvSpPr>
        <p:spPr>
          <a:xfrm>
            <a:off x="3646666" y="3039344"/>
            <a:ext cx="2940533" cy="369332"/>
          </a:xfrm>
          <a:prstGeom prst="rect">
            <a:avLst/>
          </a:prstGeom>
          <a:noFill/>
        </p:spPr>
        <p:txBody>
          <a:bodyPr wrap="square" rtlCol="0">
            <a:spAutoFit/>
          </a:bodyPr>
          <a:lstStyle/>
          <a:p>
            <a:r>
              <a:rPr lang="de-DE" dirty="0"/>
              <a:t>Abbau und Verarbeitung</a:t>
            </a:r>
          </a:p>
        </p:txBody>
      </p:sp>
      <p:sp>
        <p:nvSpPr>
          <p:cNvPr id="13" name="Textfeld 12">
            <a:extLst>
              <a:ext uri="{FF2B5EF4-FFF2-40B4-BE49-F238E27FC236}">
                <a16:creationId xmlns:a16="http://schemas.microsoft.com/office/drawing/2014/main" id="{AE0C28B5-E0BE-68CD-91A2-C8810E263398}"/>
              </a:ext>
            </a:extLst>
          </p:cNvPr>
          <p:cNvSpPr txBox="1"/>
          <p:nvPr/>
        </p:nvSpPr>
        <p:spPr>
          <a:xfrm>
            <a:off x="4867501" y="4005064"/>
            <a:ext cx="1100696" cy="369332"/>
          </a:xfrm>
          <a:prstGeom prst="rect">
            <a:avLst/>
          </a:prstGeom>
          <a:solidFill>
            <a:schemeClr val="accent6">
              <a:lumMod val="40000"/>
              <a:lumOff val="60000"/>
            </a:schemeClr>
          </a:solidFill>
          <a:ln>
            <a:solidFill>
              <a:schemeClr val="tx1"/>
            </a:solidFill>
          </a:ln>
        </p:spPr>
        <p:txBody>
          <a:bodyPr wrap="square" rtlCol="0">
            <a:spAutoFit/>
          </a:bodyPr>
          <a:lstStyle/>
          <a:p>
            <a:r>
              <a:rPr lang="de-DE" dirty="0"/>
              <a:t>Holz</a:t>
            </a:r>
          </a:p>
        </p:txBody>
      </p:sp>
      <p:sp>
        <p:nvSpPr>
          <p:cNvPr id="14" name="Textfeld 13">
            <a:extLst>
              <a:ext uri="{FF2B5EF4-FFF2-40B4-BE49-F238E27FC236}">
                <a16:creationId xmlns:a16="http://schemas.microsoft.com/office/drawing/2014/main" id="{B83F4906-FDBE-8D12-633E-C61EAE7AA18C}"/>
              </a:ext>
            </a:extLst>
          </p:cNvPr>
          <p:cNvSpPr txBox="1"/>
          <p:nvPr/>
        </p:nvSpPr>
        <p:spPr>
          <a:xfrm>
            <a:off x="3727398" y="3511277"/>
            <a:ext cx="1062692" cy="369332"/>
          </a:xfrm>
          <a:prstGeom prst="rect">
            <a:avLst/>
          </a:prstGeom>
          <a:solidFill>
            <a:schemeClr val="bg1">
              <a:lumMod val="75000"/>
            </a:schemeClr>
          </a:solidFill>
          <a:ln>
            <a:solidFill>
              <a:schemeClr val="tx1"/>
            </a:solidFill>
          </a:ln>
        </p:spPr>
        <p:txBody>
          <a:bodyPr wrap="square" rtlCol="0">
            <a:spAutoFit/>
          </a:bodyPr>
          <a:lstStyle/>
          <a:p>
            <a:r>
              <a:rPr lang="de-DE" dirty="0"/>
              <a:t>Kohle</a:t>
            </a:r>
          </a:p>
        </p:txBody>
      </p:sp>
      <p:sp>
        <p:nvSpPr>
          <p:cNvPr id="15" name="Textfeld 14">
            <a:extLst>
              <a:ext uri="{FF2B5EF4-FFF2-40B4-BE49-F238E27FC236}">
                <a16:creationId xmlns:a16="http://schemas.microsoft.com/office/drawing/2014/main" id="{0C19A347-E5F2-D430-6212-8AB3E9335AE2}"/>
              </a:ext>
            </a:extLst>
          </p:cNvPr>
          <p:cNvSpPr txBox="1"/>
          <p:nvPr/>
        </p:nvSpPr>
        <p:spPr>
          <a:xfrm>
            <a:off x="4867501" y="3511277"/>
            <a:ext cx="1062692" cy="369332"/>
          </a:xfrm>
          <a:prstGeom prst="rect">
            <a:avLst/>
          </a:prstGeom>
          <a:solidFill>
            <a:schemeClr val="accent5">
              <a:lumMod val="40000"/>
              <a:lumOff val="60000"/>
            </a:schemeClr>
          </a:solidFill>
          <a:ln>
            <a:solidFill>
              <a:schemeClr val="tx1"/>
            </a:solidFill>
          </a:ln>
        </p:spPr>
        <p:txBody>
          <a:bodyPr wrap="square" rtlCol="0">
            <a:spAutoFit/>
          </a:bodyPr>
          <a:lstStyle/>
          <a:p>
            <a:r>
              <a:rPr lang="de-DE" dirty="0"/>
              <a:t>Öl</a:t>
            </a:r>
          </a:p>
        </p:txBody>
      </p:sp>
      <p:sp>
        <p:nvSpPr>
          <p:cNvPr id="16" name="Textfeld 15">
            <a:extLst>
              <a:ext uri="{FF2B5EF4-FFF2-40B4-BE49-F238E27FC236}">
                <a16:creationId xmlns:a16="http://schemas.microsoft.com/office/drawing/2014/main" id="{EB8FD0BA-D174-77DE-1C5E-47CB72B90972}"/>
              </a:ext>
            </a:extLst>
          </p:cNvPr>
          <p:cNvSpPr txBox="1"/>
          <p:nvPr/>
        </p:nvSpPr>
        <p:spPr>
          <a:xfrm>
            <a:off x="3727398" y="4005064"/>
            <a:ext cx="1062692" cy="369332"/>
          </a:xfrm>
          <a:prstGeom prst="rect">
            <a:avLst/>
          </a:prstGeom>
          <a:solidFill>
            <a:schemeClr val="bg2">
              <a:lumMod val="90000"/>
            </a:schemeClr>
          </a:solidFill>
          <a:ln>
            <a:solidFill>
              <a:schemeClr val="tx1"/>
            </a:solidFill>
          </a:ln>
        </p:spPr>
        <p:txBody>
          <a:bodyPr wrap="square" rtlCol="0">
            <a:spAutoFit/>
          </a:bodyPr>
          <a:lstStyle/>
          <a:p>
            <a:r>
              <a:rPr lang="de-DE" dirty="0"/>
              <a:t>Erdgas</a:t>
            </a:r>
          </a:p>
        </p:txBody>
      </p:sp>
      <p:sp>
        <p:nvSpPr>
          <p:cNvPr id="17" name="Textfeld 16">
            <a:extLst>
              <a:ext uri="{FF2B5EF4-FFF2-40B4-BE49-F238E27FC236}">
                <a16:creationId xmlns:a16="http://schemas.microsoft.com/office/drawing/2014/main" id="{E6DFB095-01C1-17FB-0321-D94FF83FC2E1}"/>
              </a:ext>
            </a:extLst>
          </p:cNvPr>
          <p:cNvSpPr txBox="1"/>
          <p:nvPr/>
        </p:nvSpPr>
        <p:spPr>
          <a:xfrm>
            <a:off x="6042170" y="1648459"/>
            <a:ext cx="1062692" cy="369332"/>
          </a:xfrm>
          <a:prstGeom prst="rect">
            <a:avLst/>
          </a:prstGeom>
          <a:solidFill>
            <a:schemeClr val="accent2">
              <a:lumMod val="40000"/>
              <a:lumOff val="60000"/>
            </a:schemeClr>
          </a:solidFill>
          <a:ln>
            <a:solidFill>
              <a:schemeClr val="tx1"/>
            </a:solidFill>
          </a:ln>
        </p:spPr>
        <p:txBody>
          <a:bodyPr wrap="square" rtlCol="0">
            <a:spAutoFit/>
          </a:bodyPr>
          <a:lstStyle/>
          <a:p>
            <a:r>
              <a:rPr lang="de-DE" dirty="0"/>
              <a:t>Wind</a:t>
            </a:r>
          </a:p>
        </p:txBody>
      </p:sp>
      <p:sp>
        <p:nvSpPr>
          <p:cNvPr id="18" name="Textfeld 17">
            <a:extLst>
              <a:ext uri="{FF2B5EF4-FFF2-40B4-BE49-F238E27FC236}">
                <a16:creationId xmlns:a16="http://schemas.microsoft.com/office/drawing/2014/main" id="{E673BF64-4955-EF5E-AB5F-7A83BC58E4DC}"/>
              </a:ext>
            </a:extLst>
          </p:cNvPr>
          <p:cNvSpPr txBox="1"/>
          <p:nvPr/>
        </p:nvSpPr>
        <p:spPr>
          <a:xfrm>
            <a:off x="7247690" y="1648459"/>
            <a:ext cx="1062692" cy="369332"/>
          </a:xfrm>
          <a:prstGeom prst="rect">
            <a:avLst/>
          </a:prstGeom>
          <a:solidFill>
            <a:schemeClr val="accent3">
              <a:lumMod val="40000"/>
              <a:lumOff val="60000"/>
            </a:schemeClr>
          </a:solidFill>
          <a:ln>
            <a:solidFill>
              <a:schemeClr val="tx1"/>
            </a:solidFill>
          </a:ln>
        </p:spPr>
        <p:txBody>
          <a:bodyPr wrap="square" rtlCol="0">
            <a:spAutoFit/>
          </a:bodyPr>
          <a:lstStyle/>
          <a:p>
            <a:r>
              <a:rPr lang="de-DE" dirty="0"/>
              <a:t>Sonne</a:t>
            </a:r>
          </a:p>
        </p:txBody>
      </p:sp>
      <p:sp>
        <p:nvSpPr>
          <p:cNvPr id="19" name="Textfeld 18">
            <a:extLst>
              <a:ext uri="{FF2B5EF4-FFF2-40B4-BE49-F238E27FC236}">
                <a16:creationId xmlns:a16="http://schemas.microsoft.com/office/drawing/2014/main" id="{3719B834-CFA6-9848-E16D-C215EB20FD04}"/>
              </a:ext>
            </a:extLst>
          </p:cNvPr>
          <p:cNvSpPr txBox="1"/>
          <p:nvPr/>
        </p:nvSpPr>
        <p:spPr>
          <a:xfrm>
            <a:off x="6042170" y="2143152"/>
            <a:ext cx="1062692" cy="369332"/>
          </a:xfrm>
          <a:prstGeom prst="rect">
            <a:avLst/>
          </a:prstGeom>
          <a:solidFill>
            <a:srgbClr val="DA9100"/>
          </a:solidFill>
          <a:ln>
            <a:solidFill>
              <a:schemeClr val="tx1"/>
            </a:solidFill>
          </a:ln>
        </p:spPr>
        <p:txBody>
          <a:bodyPr wrap="square" rtlCol="0">
            <a:spAutoFit/>
          </a:bodyPr>
          <a:lstStyle/>
          <a:p>
            <a:r>
              <a:rPr lang="de-DE" dirty="0"/>
              <a:t>Erde</a:t>
            </a:r>
          </a:p>
        </p:txBody>
      </p:sp>
      <p:sp>
        <p:nvSpPr>
          <p:cNvPr id="20" name="Textfeld 19">
            <a:extLst>
              <a:ext uri="{FF2B5EF4-FFF2-40B4-BE49-F238E27FC236}">
                <a16:creationId xmlns:a16="http://schemas.microsoft.com/office/drawing/2014/main" id="{378BF065-F73F-9216-C1B9-13012670796C}"/>
              </a:ext>
            </a:extLst>
          </p:cNvPr>
          <p:cNvSpPr txBox="1"/>
          <p:nvPr/>
        </p:nvSpPr>
        <p:spPr>
          <a:xfrm>
            <a:off x="7247690" y="2143152"/>
            <a:ext cx="1062692" cy="369332"/>
          </a:xfrm>
          <a:prstGeom prst="rect">
            <a:avLst/>
          </a:prstGeom>
          <a:solidFill>
            <a:srgbClr val="AAE5F8"/>
          </a:solidFill>
          <a:ln>
            <a:solidFill>
              <a:schemeClr val="tx1"/>
            </a:solidFill>
          </a:ln>
        </p:spPr>
        <p:txBody>
          <a:bodyPr wrap="square" rtlCol="0">
            <a:spAutoFit/>
          </a:bodyPr>
          <a:lstStyle/>
          <a:p>
            <a:r>
              <a:rPr lang="de-DE" dirty="0"/>
              <a:t>Wasser</a:t>
            </a:r>
          </a:p>
        </p:txBody>
      </p:sp>
      <p:sp>
        <p:nvSpPr>
          <p:cNvPr id="21" name="Textfeld 20">
            <a:extLst>
              <a:ext uri="{FF2B5EF4-FFF2-40B4-BE49-F238E27FC236}">
                <a16:creationId xmlns:a16="http://schemas.microsoft.com/office/drawing/2014/main" id="{B018D193-979C-8A80-88E7-714BE0207943}"/>
              </a:ext>
            </a:extLst>
          </p:cNvPr>
          <p:cNvSpPr txBox="1"/>
          <p:nvPr/>
        </p:nvSpPr>
        <p:spPr>
          <a:xfrm>
            <a:off x="6042170" y="3511277"/>
            <a:ext cx="1205520" cy="369332"/>
          </a:xfrm>
          <a:prstGeom prst="rect">
            <a:avLst/>
          </a:prstGeom>
          <a:solidFill>
            <a:schemeClr val="accent2">
              <a:lumMod val="40000"/>
              <a:lumOff val="60000"/>
            </a:schemeClr>
          </a:solidFill>
          <a:ln>
            <a:solidFill>
              <a:schemeClr val="tx1"/>
            </a:solidFill>
          </a:ln>
        </p:spPr>
        <p:txBody>
          <a:bodyPr wrap="square" rtlCol="0">
            <a:spAutoFit/>
          </a:bodyPr>
          <a:lstStyle/>
          <a:p>
            <a:r>
              <a:rPr lang="de-DE" dirty="0"/>
              <a:t>Windkraft</a:t>
            </a:r>
          </a:p>
        </p:txBody>
      </p:sp>
      <p:sp>
        <p:nvSpPr>
          <p:cNvPr id="22" name="Textfeld 21">
            <a:extLst>
              <a:ext uri="{FF2B5EF4-FFF2-40B4-BE49-F238E27FC236}">
                <a16:creationId xmlns:a16="http://schemas.microsoft.com/office/drawing/2014/main" id="{90CD58D9-5432-2F23-BED3-AC6974338F5F}"/>
              </a:ext>
            </a:extLst>
          </p:cNvPr>
          <p:cNvSpPr txBox="1"/>
          <p:nvPr/>
        </p:nvSpPr>
        <p:spPr>
          <a:xfrm>
            <a:off x="7328663" y="3511277"/>
            <a:ext cx="1403657" cy="369332"/>
          </a:xfrm>
          <a:prstGeom prst="rect">
            <a:avLst/>
          </a:prstGeom>
          <a:solidFill>
            <a:schemeClr val="accent3">
              <a:lumMod val="40000"/>
              <a:lumOff val="60000"/>
            </a:schemeClr>
          </a:solidFill>
          <a:ln>
            <a:solidFill>
              <a:schemeClr val="tx1"/>
            </a:solidFill>
          </a:ln>
        </p:spPr>
        <p:txBody>
          <a:bodyPr wrap="square" rtlCol="0">
            <a:spAutoFit/>
          </a:bodyPr>
          <a:lstStyle/>
          <a:p>
            <a:r>
              <a:rPr lang="de-DE" dirty="0"/>
              <a:t>Sonnenkraft</a:t>
            </a:r>
          </a:p>
        </p:txBody>
      </p:sp>
      <p:sp>
        <p:nvSpPr>
          <p:cNvPr id="23" name="Textfeld 22">
            <a:extLst>
              <a:ext uri="{FF2B5EF4-FFF2-40B4-BE49-F238E27FC236}">
                <a16:creationId xmlns:a16="http://schemas.microsoft.com/office/drawing/2014/main" id="{F6ACB6C1-61AF-878B-16D8-C98C38006D8A}"/>
              </a:ext>
            </a:extLst>
          </p:cNvPr>
          <p:cNvSpPr txBox="1"/>
          <p:nvPr/>
        </p:nvSpPr>
        <p:spPr>
          <a:xfrm>
            <a:off x="6042170" y="4005064"/>
            <a:ext cx="1205520" cy="369332"/>
          </a:xfrm>
          <a:prstGeom prst="rect">
            <a:avLst/>
          </a:prstGeom>
          <a:solidFill>
            <a:srgbClr val="DA9100"/>
          </a:solidFill>
          <a:ln>
            <a:solidFill>
              <a:schemeClr val="tx1"/>
            </a:solidFill>
          </a:ln>
        </p:spPr>
        <p:txBody>
          <a:bodyPr wrap="square" rtlCol="0">
            <a:spAutoFit/>
          </a:bodyPr>
          <a:lstStyle/>
          <a:p>
            <a:r>
              <a:rPr lang="de-DE" dirty="0"/>
              <a:t>Erdwärme</a:t>
            </a:r>
          </a:p>
        </p:txBody>
      </p:sp>
      <p:sp>
        <p:nvSpPr>
          <p:cNvPr id="24" name="Textfeld 23">
            <a:extLst>
              <a:ext uri="{FF2B5EF4-FFF2-40B4-BE49-F238E27FC236}">
                <a16:creationId xmlns:a16="http://schemas.microsoft.com/office/drawing/2014/main" id="{CCA9C882-713C-4F37-18F6-01B5FBBA2B28}"/>
              </a:ext>
            </a:extLst>
          </p:cNvPr>
          <p:cNvSpPr txBox="1"/>
          <p:nvPr/>
        </p:nvSpPr>
        <p:spPr>
          <a:xfrm>
            <a:off x="7328663" y="4005064"/>
            <a:ext cx="1403657" cy="369332"/>
          </a:xfrm>
          <a:prstGeom prst="rect">
            <a:avLst/>
          </a:prstGeom>
          <a:solidFill>
            <a:srgbClr val="AAE5F8"/>
          </a:solidFill>
          <a:ln>
            <a:solidFill>
              <a:schemeClr val="tx1"/>
            </a:solidFill>
          </a:ln>
        </p:spPr>
        <p:txBody>
          <a:bodyPr wrap="square" rtlCol="0">
            <a:spAutoFit/>
          </a:bodyPr>
          <a:lstStyle/>
          <a:p>
            <a:r>
              <a:rPr lang="de-DE" dirty="0"/>
              <a:t>Wasserkraft</a:t>
            </a:r>
          </a:p>
        </p:txBody>
      </p:sp>
      <p:cxnSp>
        <p:nvCxnSpPr>
          <p:cNvPr id="25" name="Gerader Verbinder 24">
            <a:extLst>
              <a:ext uri="{FF2B5EF4-FFF2-40B4-BE49-F238E27FC236}">
                <a16:creationId xmlns:a16="http://schemas.microsoft.com/office/drawing/2014/main" id="{C3C08232-935A-C8A7-E084-B8AC3AF6344E}"/>
              </a:ext>
            </a:extLst>
          </p:cNvPr>
          <p:cNvCxnSpPr>
            <a:cxnSpLocks/>
          </p:cNvCxnSpPr>
          <p:nvPr/>
        </p:nvCxnSpPr>
        <p:spPr>
          <a:xfrm>
            <a:off x="311968" y="4926281"/>
            <a:ext cx="8580512" cy="0"/>
          </a:xfrm>
          <a:prstGeom prst="line">
            <a:avLst/>
          </a:prstGeom>
        </p:spPr>
        <p:style>
          <a:lnRef idx="1">
            <a:schemeClr val="dk1"/>
          </a:lnRef>
          <a:fillRef idx="0">
            <a:schemeClr val="dk1"/>
          </a:fillRef>
          <a:effectRef idx="0">
            <a:schemeClr val="dk1"/>
          </a:effectRef>
          <a:fontRef idx="minor">
            <a:schemeClr val="tx1"/>
          </a:fontRef>
        </p:style>
      </p:cxnSp>
      <p:sp>
        <p:nvSpPr>
          <p:cNvPr id="26" name="Pfeil: nach unten 25">
            <a:extLst>
              <a:ext uri="{FF2B5EF4-FFF2-40B4-BE49-F238E27FC236}">
                <a16:creationId xmlns:a16="http://schemas.microsoft.com/office/drawing/2014/main" id="{A8BC3C98-3F2E-79C3-0D71-4784DC23F80A}"/>
              </a:ext>
            </a:extLst>
          </p:cNvPr>
          <p:cNvSpPr/>
          <p:nvPr/>
        </p:nvSpPr>
        <p:spPr>
          <a:xfrm>
            <a:off x="1115616" y="3826265"/>
            <a:ext cx="983105" cy="873424"/>
          </a:xfrm>
          <a:prstGeom prst="downArrow">
            <a:avLst/>
          </a:prstGeom>
          <a:no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7" name="Textfeld 26">
            <a:extLst>
              <a:ext uri="{FF2B5EF4-FFF2-40B4-BE49-F238E27FC236}">
                <a16:creationId xmlns:a16="http://schemas.microsoft.com/office/drawing/2014/main" id="{2AF82ADF-26A6-856B-5F8F-500222D3E6BC}"/>
              </a:ext>
            </a:extLst>
          </p:cNvPr>
          <p:cNvSpPr txBox="1"/>
          <p:nvPr/>
        </p:nvSpPr>
        <p:spPr>
          <a:xfrm>
            <a:off x="3636540" y="4968208"/>
            <a:ext cx="2015580" cy="369332"/>
          </a:xfrm>
          <a:prstGeom prst="rect">
            <a:avLst/>
          </a:prstGeom>
          <a:noFill/>
        </p:spPr>
        <p:txBody>
          <a:bodyPr wrap="square" rtlCol="0">
            <a:spAutoFit/>
          </a:bodyPr>
          <a:lstStyle/>
          <a:p>
            <a:r>
              <a:rPr lang="de-DE" dirty="0"/>
              <a:t>Umwandlung in …</a:t>
            </a:r>
          </a:p>
        </p:txBody>
      </p:sp>
      <p:sp>
        <p:nvSpPr>
          <p:cNvPr id="28" name="Textfeld 27">
            <a:extLst>
              <a:ext uri="{FF2B5EF4-FFF2-40B4-BE49-F238E27FC236}">
                <a16:creationId xmlns:a16="http://schemas.microsoft.com/office/drawing/2014/main" id="{2EB6FB2D-0B37-FE79-12A2-262797F0D54C}"/>
              </a:ext>
            </a:extLst>
          </p:cNvPr>
          <p:cNvSpPr txBox="1"/>
          <p:nvPr/>
        </p:nvSpPr>
        <p:spPr>
          <a:xfrm>
            <a:off x="3727398" y="5458614"/>
            <a:ext cx="1268701" cy="369332"/>
          </a:xfrm>
          <a:prstGeom prst="rect">
            <a:avLst/>
          </a:prstGeom>
          <a:solidFill>
            <a:srgbClr val="FFCC00"/>
          </a:solidFill>
          <a:ln>
            <a:solidFill>
              <a:schemeClr val="tx1"/>
            </a:solidFill>
          </a:ln>
        </p:spPr>
        <p:txBody>
          <a:bodyPr wrap="square" rtlCol="0">
            <a:spAutoFit/>
          </a:bodyPr>
          <a:lstStyle/>
          <a:p>
            <a:r>
              <a:rPr lang="de-DE" dirty="0"/>
              <a:t>Strom</a:t>
            </a:r>
          </a:p>
        </p:txBody>
      </p:sp>
      <p:sp>
        <p:nvSpPr>
          <p:cNvPr id="29" name="Textfeld 28">
            <a:extLst>
              <a:ext uri="{FF2B5EF4-FFF2-40B4-BE49-F238E27FC236}">
                <a16:creationId xmlns:a16="http://schemas.microsoft.com/office/drawing/2014/main" id="{6BDF4E3E-9080-F2CA-E8F0-6C9972DCBBE5}"/>
              </a:ext>
            </a:extLst>
          </p:cNvPr>
          <p:cNvSpPr txBox="1"/>
          <p:nvPr/>
        </p:nvSpPr>
        <p:spPr>
          <a:xfrm>
            <a:off x="5116932" y="5445865"/>
            <a:ext cx="1268702" cy="369332"/>
          </a:xfrm>
          <a:prstGeom prst="rect">
            <a:avLst/>
          </a:prstGeom>
          <a:solidFill>
            <a:srgbClr val="FF6600"/>
          </a:solidFill>
          <a:ln>
            <a:solidFill>
              <a:schemeClr val="tx1"/>
            </a:solidFill>
          </a:ln>
        </p:spPr>
        <p:txBody>
          <a:bodyPr wrap="square" rtlCol="0">
            <a:spAutoFit/>
          </a:bodyPr>
          <a:lstStyle/>
          <a:p>
            <a:r>
              <a:rPr lang="de-DE" dirty="0"/>
              <a:t>Wärme</a:t>
            </a:r>
          </a:p>
        </p:txBody>
      </p:sp>
      <p:sp>
        <p:nvSpPr>
          <p:cNvPr id="30" name="Textfeld 29">
            <a:extLst>
              <a:ext uri="{FF2B5EF4-FFF2-40B4-BE49-F238E27FC236}">
                <a16:creationId xmlns:a16="http://schemas.microsoft.com/office/drawing/2014/main" id="{0FC660B0-A606-C6D5-A454-2749D24C0649}"/>
              </a:ext>
            </a:extLst>
          </p:cNvPr>
          <p:cNvSpPr txBox="1"/>
          <p:nvPr/>
        </p:nvSpPr>
        <p:spPr>
          <a:xfrm>
            <a:off x="6532038" y="5445865"/>
            <a:ext cx="1268702" cy="369332"/>
          </a:xfrm>
          <a:prstGeom prst="rect">
            <a:avLst/>
          </a:prstGeom>
          <a:solidFill>
            <a:schemeClr val="accent6">
              <a:lumMod val="60000"/>
              <a:lumOff val="40000"/>
            </a:schemeClr>
          </a:solidFill>
          <a:ln>
            <a:solidFill>
              <a:schemeClr val="tx1"/>
            </a:solidFill>
          </a:ln>
        </p:spPr>
        <p:txBody>
          <a:bodyPr wrap="square" rtlCol="0">
            <a:spAutoFit/>
          </a:bodyPr>
          <a:lstStyle/>
          <a:p>
            <a:r>
              <a:rPr lang="de-DE" dirty="0"/>
              <a:t>Treibstoff</a:t>
            </a:r>
          </a:p>
        </p:txBody>
      </p:sp>
      <p:sp>
        <p:nvSpPr>
          <p:cNvPr id="33" name="Textfeld 32">
            <a:extLst>
              <a:ext uri="{FF2B5EF4-FFF2-40B4-BE49-F238E27FC236}">
                <a16:creationId xmlns:a16="http://schemas.microsoft.com/office/drawing/2014/main" id="{07D375AF-0547-AB43-F4C7-FEB7AE6810D2}"/>
              </a:ext>
            </a:extLst>
          </p:cNvPr>
          <p:cNvSpPr txBox="1"/>
          <p:nvPr/>
        </p:nvSpPr>
        <p:spPr>
          <a:xfrm>
            <a:off x="3635896" y="1059259"/>
            <a:ext cx="5019553" cy="369332"/>
          </a:xfrm>
          <a:prstGeom prst="rect">
            <a:avLst/>
          </a:prstGeom>
          <a:noFill/>
        </p:spPr>
        <p:txBody>
          <a:bodyPr wrap="square" rtlCol="0">
            <a:spAutoFit/>
          </a:bodyPr>
          <a:lstStyle/>
          <a:p>
            <a:r>
              <a:rPr lang="de-DE" dirty="0"/>
              <a:t>Lagerstätten, von Natur aus vorhanden</a:t>
            </a:r>
          </a:p>
        </p:txBody>
      </p:sp>
    </p:spTree>
    <p:extLst>
      <p:ext uri="{BB962C8B-B14F-4D97-AF65-F5344CB8AC3E}">
        <p14:creationId xmlns:p14="http://schemas.microsoft.com/office/powerpoint/2010/main" val="186043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8" grpId="0" animBg="1"/>
      <p:bldP spid="29" grpId="0" animBg="1"/>
      <p:bldP spid="3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a:t>
            </a:r>
            <a:r>
              <a:rPr lang="de-DE" altLang="de-DE" sz="1200" kern="0" dirty="0">
                <a:latin typeface="Arial" pitchFamily="34" charset="0"/>
              </a:rPr>
              <a:t>Thema „Wir alle brauchen Energie“ auf den Seiten 8 und 9 im Schulbuch </a:t>
            </a:r>
            <a:r>
              <a:rPr lang="de-DE" altLang="de-DE" sz="1200" i="1" kern="0" dirty="0">
                <a:latin typeface="Arial" pitchFamily="34" charset="0"/>
              </a:rPr>
              <a:t>unterwegs 2</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Vertiefung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226</Words>
  <Application>Microsoft Office PowerPoint</Application>
  <PresentationFormat>Bildschirmpräsentation (4:3)</PresentationFormat>
  <Paragraphs>45</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PoloBasisTB</vt:lpstr>
      <vt:lpstr>Syntax LT Std</vt:lpstr>
      <vt:lpstr>Wingdings</vt:lpstr>
      <vt:lpstr>Larissa</vt:lpstr>
      <vt:lpstr>Von der Ressource zur Energie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213</cp:revision>
  <dcterms:created xsi:type="dcterms:W3CDTF">2013-10-08T07:58:50Z</dcterms:created>
  <dcterms:modified xsi:type="dcterms:W3CDTF">2023-09-05T06:33:27Z</dcterms:modified>
</cp:coreProperties>
</file>