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29.03.2025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Das wollen wir (nicht)!</a:t>
            </a:r>
          </a:p>
        </p:txBody>
      </p:sp>
      <p:sp>
        <p:nvSpPr>
          <p:cNvPr id="3" name="Text Box 10">
            <a:extLst>
              <a:ext uri="{FF2B5EF4-FFF2-40B4-BE49-F238E27FC236}">
                <a16:creationId xmlns:a16="http://schemas.microsoft.com/office/drawing/2014/main" id="{7F2767DF-E302-E6DC-D47E-BF2C541ADBD9}"/>
              </a:ext>
            </a:extLst>
          </p:cNvPr>
          <p:cNvSpPr txBox="1">
            <a:spLocks noChangeArrowheads="1"/>
          </p:cNvSpPr>
          <p:nvPr/>
        </p:nvSpPr>
        <p:spPr bwMode="auto">
          <a:xfrm>
            <a:off x="1259632" y="1514858"/>
            <a:ext cx="6552727" cy="523220"/>
          </a:xfrm>
          <a:prstGeom prst="rect">
            <a:avLst/>
          </a:prstGeom>
          <a:noFill/>
          <a:ln>
            <a:noFill/>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FF6600"/>
                </a:solidFill>
                <a:latin typeface="Calibri" panose="020F0502020204030204" pitchFamily="34" charset="0"/>
              </a:rPr>
              <a:t>Anliegen bekannt machen durch…</a:t>
            </a:r>
          </a:p>
        </p:txBody>
      </p:sp>
      <p:sp>
        <p:nvSpPr>
          <p:cNvPr id="4" name="Text Box 10">
            <a:extLst>
              <a:ext uri="{FF2B5EF4-FFF2-40B4-BE49-F238E27FC236}">
                <a16:creationId xmlns:a16="http://schemas.microsoft.com/office/drawing/2014/main" id="{7297A217-0219-F584-F6AB-672EC65B555F}"/>
              </a:ext>
            </a:extLst>
          </p:cNvPr>
          <p:cNvSpPr txBox="1">
            <a:spLocks noChangeArrowheads="1"/>
          </p:cNvSpPr>
          <p:nvPr/>
        </p:nvSpPr>
        <p:spPr bwMode="auto">
          <a:xfrm>
            <a:off x="3059832" y="3147030"/>
            <a:ext cx="280105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Bürgerinitiativen</a:t>
            </a:r>
          </a:p>
        </p:txBody>
      </p:sp>
      <p:sp>
        <p:nvSpPr>
          <p:cNvPr id="6" name="Text Box 10">
            <a:extLst>
              <a:ext uri="{FF2B5EF4-FFF2-40B4-BE49-F238E27FC236}">
                <a16:creationId xmlns:a16="http://schemas.microsoft.com/office/drawing/2014/main" id="{83DB4614-E3C5-1602-0A3B-06A03ED03843}"/>
              </a:ext>
            </a:extLst>
          </p:cNvPr>
          <p:cNvSpPr txBox="1">
            <a:spLocks noChangeArrowheads="1"/>
          </p:cNvSpPr>
          <p:nvPr/>
        </p:nvSpPr>
        <p:spPr bwMode="auto">
          <a:xfrm>
            <a:off x="3029764" y="3652488"/>
            <a:ext cx="280105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Demonstrationen</a:t>
            </a:r>
          </a:p>
        </p:txBody>
      </p:sp>
      <p:sp>
        <p:nvSpPr>
          <p:cNvPr id="7" name="Text Box 10">
            <a:extLst>
              <a:ext uri="{FF2B5EF4-FFF2-40B4-BE49-F238E27FC236}">
                <a16:creationId xmlns:a16="http://schemas.microsoft.com/office/drawing/2014/main" id="{9702226D-F3D0-81D4-8AB6-B42276DAC55A}"/>
              </a:ext>
            </a:extLst>
          </p:cNvPr>
          <p:cNvSpPr txBox="1">
            <a:spLocks noChangeArrowheads="1"/>
          </p:cNvSpPr>
          <p:nvPr/>
        </p:nvSpPr>
        <p:spPr bwMode="auto">
          <a:xfrm>
            <a:off x="2429762" y="2629426"/>
            <a:ext cx="428447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Unterschriftensammlungen</a:t>
            </a:r>
          </a:p>
        </p:txBody>
      </p:sp>
      <p:sp>
        <p:nvSpPr>
          <p:cNvPr id="8" name="Text Box 10">
            <a:extLst>
              <a:ext uri="{FF2B5EF4-FFF2-40B4-BE49-F238E27FC236}">
                <a16:creationId xmlns:a16="http://schemas.microsoft.com/office/drawing/2014/main" id="{89E63155-993E-703B-D209-E9F6FB009CA9}"/>
              </a:ext>
            </a:extLst>
          </p:cNvPr>
          <p:cNvSpPr txBox="1">
            <a:spLocks noChangeArrowheads="1"/>
          </p:cNvSpPr>
          <p:nvPr/>
        </p:nvSpPr>
        <p:spPr bwMode="auto">
          <a:xfrm>
            <a:off x="1907703" y="2135807"/>
            <a:ext cx="532859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Postings in den sozialen Medien</a:t>
            </a:r>
          </a:p>
        </p:txBody>
      </p:sp>
      <p:sp>
        <p:nvSpPr>
          <p:cNvPr id="9" name="Text Box 10">
            <a:extLst>
              <a:ext uri="{FF2B5EF4-FFF2-40B4-BE49-F238E27FC236}">
                <a16:creationId xmlns:a16="http://schemas.microsoft.com/office/drawing/2014/main" id="{63BED3F7-7EFF-CFF8-F64E-4EF7D6D7E5E6}"/>
              </a:ext>
            </a:extLst>
          </p:cNvPr>
          <p:cNvSpPr txBox="1">
            <a:spLocks noChangeArrowheads="1"/>
          </p:cNvSpPr>
          <p:nvPr/>
        </p:nvSpPr>
        <p:spPr bwMode="auto">
          <a:xfrm>
            <a:off x="1295636" y="4315782"/>
            <a:ext cx="6552727" cy="523220"/>
          </a:xfrm>
          <a:prstGeom prst="rect">
            <a:avLst/>
          </a:prstGeom>
          <a:noFill/>
          <a:ln>
            <a:noFill/>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FF6600"/>
                </a:solidFill>
                <a:latin typeface="Calibri" panose="020F0502020204030204" pitchFamily="34" charset="0"/>
              </a:rPr>
              <a:t>für…</a:t>
            </a:r>
          </a:p>
        </p:txBody>
      </p:sp>
      <p:sp>
        <p:nvSpPr>
          <p:cNvPr id="10" name="Text Box 10">
            <a:extLst>
              <a:ext uri="{FF2B5EF4-FFF2-40B4-BE49-F238E27FC236}">
                <a16:creationId xmlns:a16="http://schemas.microsoft.com/office/drawing/2014/main" id="{F5717E3A-CC57-9EB9-030E-455BEA8D2628}"/>
              </a:ext>
            </a:extLst>
          </p:cNvPr>
          <p:cNvSpPr txBox="1">
            <a:spLocks noChangeArrowheads="1"/>
          </p:cNvSpPr>
          <p:nvPr/>
        </p:nvSpPr>
        <p:spPr bwMode="auto">
          <a:xfrm>
            <a:off x="267963" y="4717466"/>
            <a:ext cx="187220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Frieden</a:t>
            </a:r>
          </a:p>
        </p:txBody>
      </p:sp>
      <p:sp>
        <p:nvSpPr>
          <p:cNvPr id="11" name="Text Box 10">
            <a:extLst>
              <a:ext uri="{FF2B5EF4-FFF2-40B4-BE49-F238E27FC236}">
                <a16:creationId xmlns:a16="http://schemas.microsoft.com/office/drawing/2014/main" id="{A685B094-A6BB-F96B-B2B9-0F43167C4884}"/>
              </a:ext>
            </a:extLst>
          </p:cNvPr>
          <p:cNvSpPr txBox="1">
            <a:spLocks noChangeArrowheads="1"/>
          </p:cNvSpPr>
          <p:nvPr/>
        </p:nvSpPr>
        <p:spPr bwMode="auto">
          <a:xfrm>
            <a:off x="6768244" y="4717466"/>
            <a:ext cx="205222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Klimaschutz</a:t>
            </a:r>
          </a:p>
        </p:txBody>
      </p:sp>
      <p:sp>
        <p:nvSpPr>
          <p:cNvPr id="12" name="Text Box 10">
            <a:extLst>
              <a:ext uri="{FF2B5EF4-FFF2-40B4-BE49-F238E27FC236}">
                <a16:creationId xmlns:a16="http://schemas.microsoft.com/office/drawing/2014/main" id="{E1D4252A-667A-EB60-3AF1-7E258C526798}"/>
              </a:ext>
            </a:extLst>
          </p:cNvPr>
          <p:cNvSpPr txBox="1">
            <a:spLocks noChangeArrowheads="1"/>
          </p:cNvSpPr>
          <p:nvPr/>
        </p:nvSpPr>
        <p:spPr bwMode="auto">
          <a:xfrm>
            <a:off x="3476636" y="6002138"/>
            <a:ext cx="205222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Tierschutz</a:t>
            </a:r>
          </a:p>
        </p:txBody>
      </p:sp>
      <p:sp>
        <p:nvSpPr>
          <p:cNvPr id="13" name="Text Box 10">
            <a:extLst>
              <a:ext uri="{FF2B5EF4-FFF2-40B4-BE49-F238E27FC236}">
                <a16:creationId xmlns:a16="http://schemas.microsoft.com/office/drawing/2014/main" id="{16CE1A60-D210-E4BA-6A05-0C4DF5E6E592}"/>
              </a:ext>
            </a:extLst>
          </p:cNvPr>
          <p:cNvSpPr txBox="1">
            <a:spLocks noChangeArrowheads="1"/>
          </p:cNvSpPr>
          <p:nvPr/>
        </p:nvSpPr>
        <p:spPr bwMode="auto">
          <a:xfrm>
            <a:off x="5238074" y="5296119"/>
            <a:ext cx="306034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Schutz vor Gewalt gegen Frauen</a:t>
            </a:r>
          </a:p>
        </p:txBody>
      </p:sp>
      <p:sp>
        <p:nvSpPr>
          <p:cNvPr id="14" name="Text Box 10">
            <a:extLst>
              <a:ext uri="{FF2B5EF4-FFF2-40B4-BE49-F238E27FC236}">
                <a16:creationId xmlns:a16="http://schemas.microsoft.com/office/drawing/2014/main" id="{1D6460FB-BFC4-F6F8-D871-FE613724F22B}"/>
              </a:ext>
            </a:extLst>
          </p:cNvPr>
          <p:cNvSpPr txBox="1">
            <a:spLocks noChangeArrowheads="1"/>
          </p:cNvSpPr>
          <p:nvPr/>
        </p:nvSpPr>
        <p:spPr bwMode="auto">
          <a:xfrm>
            <a:off x="1403648" y="5296119"/>
            <a:ext cx="223224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Toleranz und Offenheit</a:t>
            </a:r>
          </a:p>
        </p:txBody>
      </p:sp>
      <p:cxnSp>
        <p:nvCxnSpPr>
          <p:cNvPr id="15" name="Gerade Verbindung mit Pfeil 14">
            <a:extLst>
              <a:ext uri="{FF2B5EF4-FFF2-40B4-BE49-F238E27FC236}">
                <a16:creationId xmlns:a16="http://schemas.microsoft.com/office/drawing/2014/main" id="{9B8F3D60-D5FF-3EED-C8E3-576F240756DE}"/>
              </a:ext>
            </a:extLst>
          </p:cNvPr>
          <p:cNvCxnSpPr>
            <a:cxnSpLocks noChangeShapeType="1"/>
          </p:cNvCxnSpPr>
          <p:nvPr/>
        </p:nvCxnSpPr>
        <p:spPr bwMode="auto">
          <a:xfrm flipH="1">
            <a:off x="3265964" y="4836603"/>
            <a:ext cx="792162" cy="431800"/>
          </a:xfrm>
          <a:prstGeom prst="straightConnector1">
            <a:avLst/>
          </a:prstGeom>
          <a:noFill/>
          <a:ln w="38100">
            <a:solidFill>
              <a:srgbClr val="FF6600"/>
            </a:solidFill>
            <a:round/>
            <a:headEnd/>
            <a:tailEnd type="arrow" w="med" len="med"/>
          </a:ln>
          <a:extLst>
            <a:ext uri="{909E8E84-426E-40DD-AFC4-6F175D3DCCD1}">
              <a14:hiddenFill xmlns:a14="http://schemas.microsoft.com/office/drawing/2010/main">
                <a:noFill/>
              </a14:hiddenFill>
            </a:ext>
          </a:extLst>
        </p:spPr>
      </p:cxnSp>
      <p:cxnSp>
        <p:nvCxnSpPr>
          <p:cNvPr id="16" name="Gerade Verbindung mit Pfeil 15">
            <a:extLst>
              <a:ext uri="{FF2B5EF4-FFF2-40B4-BE49-F238E27FC236}">
                <a16:creationId xmlns:a16="http://schemas.microsoft.com/office/drawing/2014/main" id="{B5BA08B8-78D0-B0A7-8983-966C06F93FB0}"/>
              </a:ext>
            </a:extLst>
          </p:cNvPr>
          <p:cNvCxnSpPr>
            <a:cxnSpLocks noChangeShapeType="1"/>
          </p:cNvCxnSpPr>
          <p:nvPr/>
        </p:nvCxnSpPr>
        <p:spPr bwMode="auto">
          <a:xfrm>
            <a:off x="5132783" y="4851660"/>
            <a:ext cx="792162" cy="431800"/>
          </a:xfrm>
          <a:prstGeom prst="straightConnector1">
            <a:avLst/>
          </a:prstGeom>
          <a:noFill/>
          <a:ln w="38100">
            <a:solidFill>
              <a:srgbClr val="FF6600"/>
            </a:solidFill>
            <a:round/>
            <a:headEnd/>
            <a:tailEnd type="arrow" w="med" len="med"/>
          </a:ln>
          <a:extLst>
            <a:ext uri="{909E8E84-426E-40DD-AFC4-6F175D3DCCD1}">
              <a14:hiddenFill xmlns:a14="http://schemas.microsoft.com/office/drawing/2010/main">
                <a:noFill/>
              </a14:hiddenFill>
            </a:ext>
          </a:extLst>
        </p:spPr>
      </p:cxnSp>
      <p:cxnSp>
        <p:nvCxnSpPr>
          <p:cNvPr id="17" name="Gerade Verbindung mit Pfeil 16">
            <a:extLst>
              <a:ext uri="{FF2B5EF4-FFF2-40B4-BE49-F238E27FC236}">
                <a16:creationId xmlns:a16="http://schemas.microsoft.com/office/drawing/2014/main" id="{19328E52-BB42-942E-8B70-4B8953532A6B}"/>
              </a:ext>
            </a:extLst>
          </p:cNvPr>
          <p:cNvCxnSpPr>
            <a:cxnSpLocks noChangeShapeType="1"/>
            <a:endCxn id="10" idx="3"/>
          </p:cNvCxnSpPr>
          <p:nvPr/>
        </p:nvCxnSpPr>
        <p:spPr bwMode="auto">
          <a:xfrm flipH="1">
            <a:off x="2140171" y="4605340"/>
            <a:ext cx="1866819" cy="373736"/>
          </a:xfrm>
          <a:prstGeom prst="straightConnector1">
            <a:avLst/>
          </a:prstGeom>
          <a:noFill/>
          <a:ln w="38100">
            <a:solidFill>
              <a:srgbClr val="FF6600"/>
            </a:solidFill>
            <a:round/>
            <a:headEnd/>
            <a:tailEnd type="arrow" w="med" len="med"/>
          </a:ln>
          <a:extLst>
            <a:ext uri="{909E8E84-426E-40DD-AFC4-6F175D3DCCD1}">
              <a14:hiddenFill xmlns:a14="http://schemas.microsoft.com/office/drawing/2010/main">
                <a:noFill/>
              </a14:hiddenFill>
            </a:ext>
          </a:extLst>
        </p:spPr>
      </p:cxnSp>
      <p:cxnSp>
        <p:nvCxnSpPr>
          <p:cNvPr id="19" name="Gerade Verbindung mit Pfeil 18">
            <a:extLst>
              <a:ext uri="{FF2B5EF4-FFF2-40B4-BE49-F238E27FC236}">
                <a16:creationId xmlns:a16="http://schemas.microsoft.com/office/drawing/2014/main" id="{A2A61847-83B4-E646-5036-EDBB172D458F}"/>
              </a:ext>
            </a:extLst>
          </p:cNvPr>
          <p:cNvCxnSpPr>
            <a:cxnSpLocks noChangeShapeType="1"/>
          </p:cNvCxnSpPr>
          <p:nvPr/>
        </p:nvCxnSpPr>
        <p:spPr bwMode="auto">
          <a:xfrm>
            <a:off x="4952561" y="4602832"/>
            <a:ext cx="1866819" cy="373736"/>
          </a:xfrm>
          <a:prstGeom prst="straightConnector1">
            <a:avLst/>
          </a:prstGeom>
          <a:noFill/>
          <a:ln w="38100">
            <a:solidFill>
              <a:srgbClr val="FF6600"/>
            </a:solidFill>
            <a:round/>
            <a:headEnd/>
            <a:tailEnd type="arrow" w="med" len="med"/>
          </a:ln>
          <a:extLst>
            <a:ext uri="{909E8E84-426E-40DD-AFC4-6F175D3DCCD1}">
              <a14:hiddenFill xmlns:a14="http://schemas.microsoft.com/office/drawing/2010/main">
                <a:noFill/>
              </a14:hiddenFill>
            </a:ext>
          </a:extLst>
        </p:spPr>
      </p:cxnSp>
      <p:cxnSp>
        <p:nvCxnSpPr>
          <p:cNvPr id="20" name="Gerade Verbindung mit Pfeil 19">
            <a:extLst>
              <a:ext uri="{FF2B5EF4-FFF2-40B4-BE49-F238E27FC236}">
                <a16:creationId xmlns:a16="http://schemas.microsoft.com/office/drawing/2014/main" id="{B986F4B2-6267-6205-AE56-D05830CCCEDB}"/>
              </a:ext>
            </a:extLst>
          </p:cNvPr>
          <p:cNvCxnSpPr>
            <a:cxnSpLocks noChangeShapeType="1"/>
          </p:cNvCxnSpPr>
          <p:nvPr/>
        </p:nvCxnSpPr>
        <p:spPr bwMode="auto">
          <a:xfrm>
            <a:off x="4488346" y="4851660"/>
            <a:ext cx="0" cy="998078"/>
          </a:xfrm>
          <a:prstGeom prst="straightConnector1">
            <a:avLst/>
          </a:prstGeom>
          <a:noFill/>
          <a:ln w="38100">
            <a:solidFill>
              <a:srgbClr val="FF6600"/>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1"/>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2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P spid="8" grpId="0"/>
      <p:bldP spid="9" grpId="0"/>
      <p:bldP spid="10" grpId="0"/>
      <p:bldP spid="11" grpId="0"/>
      <p:bldP spid="12" grpId="0"/>
      <p:bldP spid="13" grpId="0"/>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„Das wollen wir (nicht)!“ auf den Seiten 102 </a:t>
            </a:r>
            <a:r>
              <a:rPr lang="de-DE" altLang="de-DE" sz="1100" b="0">
                <a:solidFill>
                  <a:schemeClr val="tx1"/>
                </a:solidFill>
                <a:latin typeface="Arial" charset="0"/>
                <a:cs typeface="Arial" charset="0"/>
              </a:rPr>
              <a:t>bis 103 </a:t>
            </a:r>
            <a:r>
              <a:rPr lang="de-DE" altLang="de-DE" sz="1100" b="0" dirty="0">
                <a:solidFill>
                  <a:schemeClr val="tx1"/>
                </a:solidFill>
                <a:latin typeface="Arial" charset="0"/>
                <a:cs typeface="Arial" charset="0"/>
              </a:rPr>
              <a:t>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205</Words>
  <Application>Microsoft Office PowerPoint</Application>
  <PresentationFormat>Bildschirmpräsentation (4:3)</PresentationFormat>
  <Paragraphs>31</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59</cp:revision>
  <dcterms:created xsi:type="dcterms:W3CDTF">2011-07-14T19:54:09Z</dcterms:created>
  <dcterms:modified xsi:type="dcterms:W3CDTF">2025-03-29T17:43:56Z</dcterms:modified>
</cp:coreProperties>
</file>