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0" autoAdjust="0"/>
    <p:restoredTop sz="94660"/>
  </p:normalViewPr>
  <p:slideViewPr>
    <p:cSldViewPr snapToGrid="0">
      <p:cViewPr varScale="1">
        <p:scale>
          <a:sx n="86" d="100"/>
          <a:sy n="86" d="100"/>
        </p:scale>
        <p:origin x="120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0668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6568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358490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A1247-B0D5-4841-8982-A53B011B0B4F}"/>
              </a:ext>
            </a:extLst>
          </p:cNvPr>
          <p:cNvSpPr>
            <a:spLocks noGrp="1"/>
          </p:cNvSpPr>
          <p:nvPr>
            <p:ph type="title"/>
          </p:nvPr>
        </p:nvSpPr>
        <p:spPr>
          <a:xfrm>
            <a:off x="628650" y="890420"/>
            <a:ext cx="7886700" cy="1325563"/>
          </a:xfrm>
        </p:spPr>
        <p:txBody>
          <a:bodyPr/>
          <a:lstStyle/>
          <a:p>
            <a:r>
              <a:rPr lang="de-DE" dirty="0"/>
              <a:t>Mastertitelformat bearbeiten</a:t>
            </a:r>
          </a:p>
        </p:txBody>
      </p:sp>
      <p:sp>
        <p:nvSpPr>
          <p:cNvPr id="3" name="Datumsplatzhalter 2">
            <a:extLst>
              <a:ext uri="{FF2B5EF4-FFF2-40B4-BE49-F238E27FC236}">
                <a16:creationId xmlns:a16="http://schemas.microsoft.com/office/drawing/2014/main" id="{B7BECFEC-BB7F-4B58-9C9B-C50896AC779C}"/>
              </a:ext>
            </a:extLst>
          </p:cNvPr>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ußzeilenplatzhalter 3">
            <a:extLst>
              <a:ext uri="{FF2B5EF4-FFF2-40B4-BE49-F238E27FC236}">
                <a16:creationId xmlns:a16="http://schemas.microsoft.com/office/drawing/2014/main" id="{758CE2E4-2E36-41A6-8422-C79C07F0C67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58572B2-5D03-4751-9BD0-C931752E63D3}"/>
              </a:ext>
            </a:extLst>
          </p:cNvPr>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16353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30227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19507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477527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0731A03-36E0-481A-AB61-4D20F0B56373}" type="datetimeFigureOut">
              <a:rPr lang="de-DE" smtClean="0"/>
              <a:t>13.03.2020</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03834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199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731A03-36E0-481A-AB61-4D20F0B56373}" type="datetimeFigureOut">
              <a:rPr lang="de-DE" smtClean="0"/>
              <a:t>13.03.2020</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63574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259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9335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31A03-36E0-481A-AB61-4D20F0B56373}" type="datetimeFigureOut">
              <a:rPr lang="de-DE" smtClean="0"/>
              <a:t>13.03.2020</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349DF-6C13-4A2B-82CC-A58F9C08095E}" type="slidenum">
              <a:rPr lang="de-DE" smtClean="0"/>
              <a:t>‹Nr.›</a:t>
            </a:fld>
            <a:endParaRPr lang="de-DE"/>
          </a:p>
        </p:txBody>
      </p:sp>
    </p:spTree>
    <p:extLst>
      <p:ext uri="{BB962C8B-B14F-4D97-AF65-F5344CB8AC3E}">
        <p14:creationId xmlns:p14="http://schemas.microsoft.com/office/powerpoint/2010/main" val="18945851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www.oebv.at/"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0">
            <a:extLst>
              <a:ext uri="{FF2B5EF4-FFF2-40B4-BE49-F238E27FC236}">
                <a16:creationId xmlns:a16="http://schemas.microsoft.com/office/drawing/2014/main" id="{BA8C49FF-4A4F-4D82-9131-1087055598F8}"/>
              </a:ext>
            </a:extLst>
          </p:cNvPr>
          <p:cNvSpPr txBox="1">
            <a:spLocks noChangeArrowheads="1"/>
          </p:cNvSpPr>
          <p:nvPr/>
        </p:nvSpPr>
        <p:spPr bwMode="auto">
          <a:xfrm>
            <a:off x="248575" y="837266"/>
            <a:ext cx="874309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Die Wirtschaft</a:t>
            </a:r>
          </a:p>
        </p:txBody>
      </p:sp>
      <p:sp>
        <p:nvSpPr>
          <p:cNvPr id="24" name="Text Box 10">
            <a:extLst>
              <a:ext uri="{FF2B5EF4-FFF2-40B4-BE49-F238E27FC236}">
                <a16:creationId xmlns:a16="http://schemas.microsoft.com/office/drawing/2014/main" id="{D891B895-B8D9-4866-A5B5-C3293F01C15E}"/>
              </a:ext>
            </a:extLst>
          </p:cNvPr>
          <p:cNvSpPr txBox="1">
            <a:spLocks noChangeArrowheads="1"/>
          </p:cNvSpPr>
          <p:nvPr/>
        </p:nvSpPr>
        <p:spPr bwMode="auto">
          <a:xfrm>
            <a:off x="5399642" y="3244136"/>
            <a:ext cx="283063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Nachfrage</a:t>
            </a:r>
          </a:p>
        </p:txBody>
      </p:sp>
      <p:sp>
        <p:nvSpPr>
          <p:cNvPr id="25" name="Text Box 10">
            <a:extLst>
              <a:ext uri="{FF2B5EF4-FFF2-40B4-BE49-F238E27FC236}">
                <a16:creationId xmlns:a16="http://schemas.microsoft.com/office/drawing/2014/main" id="{44E37EF9-247A-4C71-AB13-786E600019E4}"/>
              </a:ext>
            </a:extLst>
          </p:cNvPr>
          <p:cNvSpPr txBox="1">
            <a:spLocks noChangeArrowheads="1"/>
          </p:cNvSpPr>
          <p:nvPr/>
        </p:nvSpPr>
        <p:spPr bwMode="auto">
          <a:xfrm>
            <a:off x="756383" y="3717453"/>
            <a:ext cx="314795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Waren und Dienstleistungen</a:t>
            </a:r>
          </a:p>
        </p:txBody>
      </p:sp>
      <p:sp>
        <p:nvSpPr>
          <p:cNvPr id="27" name="Pfeil nach unten 29">
            <a:extLst>
              <a:ext uri="{FF2B5EF4-FFF2-40B4-BE49-F238E27FC236}">
                <a16:creationId xmlns:a16="http://schemas.microsoft.com/office/drawing/2014/main" id="{64E4C73C-B68B-479D-8B04-B1911E435726}"/>
              </a:ext>
            </a:extLst>
          </p:cNvPr>
          <p:cNvSpPr>
            <a:spLocks noChangeArrowheads="1"/>
          </p:cNvSpPr>
          <p:nvPr/>
        </p:nvSpPr>
        <p:spPr bwMode="auto">
          <a:xfrm rot="10800000" flipV="1">
            <a:off x="2185897" y="2317601"/>
            <a:ext cx="288925" cy="566738"/>
          </a:xfrm>
          <a:prstGeom prst="downArrow">
            <a:avLst>
              <a:gd name="adj1" fmla="val 50000"/>
              <a:gd name="adj2" fmla="val 49756"/>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8" name="Pfeil nach unten 30">
            <a:extLst>
              <a:ext uri="{FF2B5EF4-FFF2-40B4-BE49-F238E27FC236}">
                <a16:creationId xmlns:a16="http://schemas.microsoft.com/office/drawing/2014/main" id="{57C7124F-8B04-4112-9DC5-2FFE6077B579}"/>
              </a:ext>
            </a:extLst>
          </p:cNvPr>
          <p:cNvSpPr>
            <a:spLocks noChangeArrowheads="1"/>
          </p:cNvSpPr>
          <p:nvPr/>
        </p:nvSpPr>
        <p:spPr bwMode="auto">
          <a:xfrm rot="10800000" flipH="1" flipV="1">
            <a:off x="6670496" y="2331179"/>
            <a:ext cx="288925" cy="566738"/>
          </a:xfrm>
          <a:prstGeom prst="downArrow">
            <a:avLst>
              <a:gd name="adj1" fmla="val 50000"/>
              <a:gd name="adj2" fmla="val 49756"/>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3" name="Text Box 10">
            <a:extLst>
              <a:ext uri="{FF2B5EF4-FFF2-40B4-BE49-F238E27FC236}">
                <a16:creationId xmlns:a16="http://schemas.microsoft.com/office/drawing/2014/main" id="{6B13E1D7-AC6B-4974-843B-69AC89420C71}"/>
              </a:ext>
            </a:extLst>
          </p:cNvPr>
          <p:cNvSpPr txBox="1">
            <a:spLocks noChangeArrowheads="1"/>
          </p:cNvSpPr>
          <p:nvPr/>
        </p:nvSpPr>
        <p:spPr bwMode="auto">
          <a:xfrm>
            <a:off x="915043" y="3244136"/>
            <a:ext cx="283063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Angebot</a:t>
            </a:r>
          </a:p>
        </p:txBody>
      </p:sp>
      <p:sp>
        <p:nvSpPr>
          <p:cNvPr id="15" name="Text Box 10">
            <a:extLst>
              <a:ext uri="{FF2B5EF4-FFF2-40B4-BE49-F238E27FC236}">
                <a16:creationId xmlns:a16="http://schemas.microsoft.com/office/drawing/2014/main" id="{8C03D908-1E1D-48B9-937D-540BE2A2D709}"/>
              </a:ext>
            </a:extLst>
          </p:cNvPr>
          <p:cNvSpPr txBox="1">
            <a:spLocks noChangeArrowheads="1"/>
          </p:cNvSpPr>
          <p:nvPr/>
        </p:nvSpPr>
        <p:spPr bwMode="auto">
          <a:xfrm>
            <a:off x="1793479" y="5347188"/>
            <a:ext cx="5653281"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Regeln für die Wirtschaft durch</a:t>
            </a:r>
          </a:p>
          <a:p>
            <a:pPr algn="ctr" eaLnBrk="1" hangingPunct="1"/>
            <a:r>
              <a:rPr lang="de-DE" altLang="de-DE" sz="2800" dirty="0">
                <a:solidFill>
                  <a:srgbClr val="333333"/>
                </a:solidFill>
                <a:latin typeface="Calibri" panose="020F0502020204030204" pitchFamily="34" charset="0"/>
              </a:rPr>
              <a:t>EU, Staat, Bundesländer, Gemeinden</a:t>
            </a:r>
          </a:p>
        </p:txBody>
      </p:sp>
      <p:sp>
        <p:nvSpPr>
          <p:cNvPr id="16" name="Text Box 10">
            <a:extLst>
              <a:ext uri="{FF2B5EF4-FFF2-40B4-BE49-F238E27FC236}">
                <a16:creationId xmlns:a16="http://schemas.microsoft.com/office/drawing/2014/main" id="{E675DCAD-A20A-4C6A-A55C-F06D17370C15}"/>
              </a:ext>
            </a:extLst>
          </p:cNvPr>
          <p:cNvSpPr txBox="1">
            <a:spLocks noChangeArrowheads="1"/>
          </p:cNvSpPr>
          <p:nvPr/>
        </p:nvSpPr>
        <p:spPr bwMode="auto">
          <a:xfrm>
            <a:off x="5321086" y="1801796"/>
            <a:ext cx="294476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Haushalte</a:t>
            </a:r>
          </a:p>
        </p:txBody>
      </p:sp>
      <p:sp>
        <p:nvSpPr>
          <p:cNvPr id="18" name="Text Box 10">
            <a:extLst>
              <a:ext uri="{FF2B5EF4-FFF2-40B4-BE49-F238E27FC236}">
                <a16:creationId xmlns:a16="http://schemas.microsoft.com/office/drawing/2014/main" id="{0AE05F90-016F-4E79-B40C-790E9B8A2145}"/>
              </a:ext>
            </a:extLst>
          </p:cNvPr>
          <p:cNvSpPr txBox="1">
            <a:spLocks noChangeArrowheads="1"/>
          </p:cNvSpPr>
          <p:nvPr/>
        </p:nvSpPr>
        <p:spPr bwMode="auto">
          <a:xfrm>
            <a:off x="3793236" y="3597124"/>
            <a:ext cx="142065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9999FF"/>
                </a:solidFill>
                <a:latin typeface="Calibri" panose="020F0502020204030204" pitchFamily="34" charset="0"/>
              </a:rPr>
              <a:t>Markt</a:t>
            </a:r>
          </a:p>
        </p:txBody>
      </p:sp>
      <p:sp>
        <p:nvSpPr>
          <p:cNvPr id="20" name="Text Box 10">
            <a:extLst>
              <a:ext uri="{FF2B5EF4-FFF2-40B4-BE49-F238E27FC236}">
                <a16:creationId xmlns:a16="http://schemas.microsoft.com/office/drawing/2014/main" id="{D4A161D9-1805-4CD1-8926-5C72F103AFFE}"/>
              </a:ext>
            </a:extLst>
          </p:cNvPr>
          <p:cNvSpPr txBox="1">
            <a:spLocks noChangeArrowheads="1"/>
          </p:cNvSpPr>
          <p:nvPr/>
        </p:nvSpPr>
        <p:spPr bwMode="auto">
          <a:xfrm>
            <a:off x="875011" y="1808006"/>
            <a:ext cx="284980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Unternehmen</a:t>
            </a:r>
          </a:p>
        </p:txBody>
      </p:sp>
      <p:sp>
        <p:nvSpPr>
          <p:cNvPr id="14" name="Text Box 10">
            <a:extLst>
              <a:ext uri="{FF2B5EF4-FFF2-40B4-BE49-F238E27FC236}">
                <a16:creationId xmlns:a16="http://schemas.microsoft.com/office/drawing/2014/main" id="{DEB332EA-C1DB-44CF-823C-941B492AB52D}"/>
              </a:ext>
            </a:extLst>
          </p:cNvPr>
          <p:cNvSpPr txBox="1">
            <a:spLocks noChangeArrowheads="1"/>
          </p:cNvSpPr>
          <p:nvPr/>
        </p:nvSpPr>
        <p:spPr bwMode="auto">
          <a:xfrm>
            <a:off x="5305983" y="3717453"/>
            <a:ext cx="327405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Bedürfnisse der Käuferinnen und Käufer</a:t>
            </a:r>
          </a:p>
        </p:txBody>
      </p:sp>
      <p:sp>
        <p:nvSpPr>
          <p:cNvPr id="2" name="Rechteck: abgerundete Ecken 1">
            <a:extLst>
              <a:ext uri="{FF2B5EF4-FFF2-40B4-BE49-F238E27FC236}">
                <a16:creationId xmlns:a16="http://schemas.microsoft.com/office/drawing/2014/main" id="{2FEE8736-8915-446F-9C91-E691073C41A3}"/>
              </a:ext>
            </a:extLst>
          </p:cNvPr>
          <p:cNvSpPr/>
          <p:nvPr/>
        </p:nvSpPr>
        <p:spPr>
          <a:xfrm>
            <a:off x="756383" y="3025014"/>
            <a:ext cx="7928081" cy="1770323"/>
          </a:xfrm>
          <a:prstGeom prst="roundRect">
            <a:avLst/>
          </a:prstGeom>
          <a:noFill/>
          <a:ln>
            <a:solidFill>
              <a:srgbClr val="99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Tree>
    <p:extLst>
      <p:ext uri="{BB962C8B-B14F-4D97-AF65-F5344CB8AC3E}">
        <p14:creationId xmlns:p14="http://schemas.microsoft.com/office/powerpoint/2010/main" val="97112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wipe(up)">
                                      <p:cBhvr>
                                        <p:cTn id="11" dur="500"/>
                                        <p:tgtEl>
                                          <p:spTgt spid="27"/>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3"/>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25"/>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6"/>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grpId="0" nodeType="click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wipe(up)">
                                      <p:cBhvr>
                                        <p:cTn id="28" dur="500"/>
                                        <p:tgtEl>
                                          <p:spTgt spid="28"/>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27" grpId="0" animBg="1"/>
      <p:bldP spid="28" grpId="0" animBg="1"/>
      <p:bldP spid="13" grpId="0"/>
      <p:bldP spid="15" grpId="0"/>
      <p:bldP spid="16" grpId="0"/>
      <p:bldP spid="18" grpId="0"/>
      <p:bldP spid="20" grpId="0"/>
      <p:bldP spid="14" grpId="0"/>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1F7BB3A-56D4-4E63-9EF7-99C9B122B389}"/>
              </a:ext>
            </a:extLst>
          </p:cNvPr>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„Was habe ich mit der Wirtschaft zu tun?“ auf den Seiten 78 bis 79 im Schulbuch Bausteine PTS.</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tx1"/>
              </a:buClr>
            </a:pP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5" name="Rectangle 6">
            <a:extLst>
              <a:ext uri="{FF2B5EF4-FFF2-40B4-BE49-F238E27FC236}">
                <a16:creationId xmlns:a16="http://schemas.microsoft.com/office/drawing/2014/main" id="{AA268569-40F8-469D-99F0-783B9CED719C}"/>
              </a:ext>
            </a:extLst>
          </p:cNvPr>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fontAlgn="auto" hangingPunct="1">
              <a:spcBef>
                <a:spcPts val="0"/>
              </a:spcBef>
              <a:spcAft>
                <a:spcPts val="0"/>
              </a:spcAft>
              <a:defRPr/>
            </a:pPr>
            <a:r>
              <a:rPr lang="de-DE" altLang="de-DE" sz="1200" b="0" dirty="0">
                <a:solidFill>
                  <a:schemeClr val="tx1"/>
                </a:solidFill>
                <a:cs typeface="Arial" charset="0"/>
              </a:rPr>
              <a:t>© Österreichischer Bundesverlag Schulbuch GmbH &amp; Co. KG, Wien 2020</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Autorinnen und Autoren: Franz Graf, Rudolf </a:t>
            </a:r>
            <a:r>
              <a:rPr lang="de-DE" altLang="de-DE" sz="1200" b="0" dirty="0" err="1">
                <a:solidFill>
                  <a:schemeClr val="tx1"/>
                </a:solidFill>
                <a:cs typeface="Arial" charset="0"/>
              </a:rPr>
              <a:t>Streihammer</a:t>
            </a:r>
            <a:r>
              <a:rPr lang="de-DE" altLang="de-DE" sz="1200" b="0" dirty="0">
                <a:solidFill>
                  <a:schemeClr val="tx1"/>
                </a:solidFill>
                <a:cs typeface="Arial" charset="0"/>
              </a:rPr>
              <a:t>, </a:t>
            </a:r>
          </a:p>
          <a:p>
            <a:pPr eaLnBrk="1" fontAlgn="auto" hangingPunct="1">
              <a:spcBef>
                <a:spcPts val="0"/>
              </a:spcBef>
              <a:spcAft>
                <a:spcPts val="0"/>
              </a:spcAft>
              <a:defRPr/>
            </a:pPr>
            <a:r>
              <a:rPr lang="de-DE" altLang="de-DE" sz="1200" b="0" dirty="0">
                <a:solidFill>
                  <a:schemeClr val="tx1"/>
                </a:solidFill>
                <a:cs typeface="Arial" charset="0"/>
              </a:rPr>
              <a:t>Lisa Steigenberger</a:t>
            </a:r>
          </a:p>
          <a:p>
            <a:pPr eaLnBrk="1" fontAlgn="auto" hangingPunct="1">
              <a:spcBef>
                <a:spcPts val="0"/>
              </a:spcBef>
              <a:spcAft>
                <a:spcPts val="0"/>
              </a:spcAft>
              <a:defRPr/>
            </a:pPr>
            <a:endParaRPr lang="de-DE" altLang="de-DE" sz="1200" b="0" dirty="0">
              <a:solidFill>
                <a:schemeClr val="tx1"/>
              </a:solidFill>
              <a:cs typeface="Arial" charset="0"/>
            </a:endParaRPr>
          </a:p>
          <a:p>
            <a:pPr eaLnBrk="1" fontAlgn="auto" hangingPunct="1">
              <a:spcBef>
                <a:spcPts val="0"/>
              </a:spcBef>
              <a:spcAft>
                <a:spcPts val="0"/>
              </a:spcAft>
              <a:defRPr/>
            </a:pPr>
            <a:r>
              <a:rPr lang="de-DE" altLang="de-DE" sz="1200" b="0" dirty="0">
                <a:solidFill>
                  <a:schemeClr val="tx1"/>
                </a:solidFill>
                <a:cs typeface="Arial" charset="0"/>
              </a:rPr>
              <a:t>Gestaltung: Carina </a:t>
            </a:r>
            <a:r>
              <a:rPr lang="de-DE" altLang="de-DE" sz="1200" b="0" dirty="0" err="1">
                <a:solidFill>
                  <a:schemeClr val="tx1"/>
                </a:solidFill>
                <a:cs typeface="Arial" charset="0"/>
              </a:rPr>
              <a:t>Sattlberger</a:t>
            </a:r>
            <a:r>
              <a:rPr lang="de-DE" altLang="de-DE" sz="1200" b="0">
                <a:solidFill>
                  <a:schemeClr val="tx1"/>
                </a:solidFill>
                <a:cs typeface="Arial" charset="0"/>
              </a:rPr>
              <a:t>, Wien, Johannes Fuchsberger, Salzburg</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a:solidFill>
                  <a:schemeClr val="tx1"/>
                </a:solidFill>
                <a:hlinkClick r:id="rId2"/>
              </a:rPr>
              <a:t>www.oebv.at</a:t>
            </a:r>
            <a:r>
              <a:rPr lang="de-DE" altLang="de-DE" sz="1200" b="0" dirty="0">
                <a:solidFill>
                  <a:schemeClr val="tx1"/>
                </a:solidFill>
              </a:rPr>
              <a:t> </a:t>
            </a: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extLst>
      <p:ext uri="{BB962C8B-B14F-4D97-AF65-F5344CB8AC3E}">
        <p14:creationId xmlns:p14="http://schemas.microsoft.com/office/powerpoint/2010/main" val="34684286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215</Words>
  <Application>Microsoft Office PowerPoint</Application>
  <PresentationFormat>Bildschirmpräsentation (4:3)</PresentationFormat>
  <Paragraphs>29</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Calibri Light</vt:lpstr>
      <vt:lpstr>Syntax LT Std</vt:lpstr>
      <vt:lpstr>Wingdings</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Stolz, Oliver</dc:creator>
  <cp:lastModifiedBy>Peintinger MAS, Mag. Barbara</cp:lastModifiedBy>
  <cp:revision>24</cp:revision>
  <dcterms:created xsi:type="dcterms:W3CDTF">2020-01-22T09:57:49Z</dcterms:created>
  <dcterms:modified xsi:type="dcterms:W3CDTF">2020-03-13T14:02:00Z</dcterms:modified>
</cp:coreProperties>
</file>