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57D209E-8331-4EB0-B8AF-4D4C2B3127BC}" type="datetimeFigureOut">
              <a:rPr lang="de-AT"/>
              <a:pPr>
                <a:defRPr/>
              </a:pPr>
              <a:t>11.09.2024</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85065A8-C015-480A-A80C-ECD27FBE02B2}" type="slidenum">
              <a:rPr lang="de-AT"/>
              <a:pPr>
                <a:defRPr/>
              </a:pPr>
              <a:t>‹Nr.›</a:t>
            </a:fld>
            <a:endParaRPr lang="de-AT"/>
          </a:p>
        </p:txBody>
      </p:sp>
    </p:spTree>
    <p:extLst>
      <p:ext uri="{BB962C8B-B14F-4D97-AF65-F5344CB8AC3E}">
        <p14:creationId xmlns:p14="http://schemas.microsoft.com/office/powerpoint/2010/main" val="2412729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534F312-61AA-44D7-A980-1DA98F335B13}" type="datetimeFigureOut">
              <a:rPr lang="de-AT"/>
              <a:pPr>
                <a:defRPr/>
              </a:pPr>
              <a:t>11.09.2024</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62F1C3B-C73C-4E4D-8B77-F955BF69A198}" type="slidenum">
              <a:rPr lang="de-AT"/>
              <a:pPr>
                <a:defRPr/>
              </a:pPr>
              <a:t>‹Nr.›</a:t>
            </a:fld>
            <a:endParaRPr lang="de-AT"/>
          </a:p>
        </p:txBody>
      </p:sp>
    </p:spTree>
    <p:extLst>
      <p:ext uri="{BB962C8B-B14F-4D97-AF65-F5344CB8AC3E}">
        <p14:creationId xmlns:p14="http://schemas.microsoft.com/office/powerpoint/2010/main" val="8038829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08825645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5BFEB503-D058-4272-8846-4A2368CC6159}"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25521442-7FB1-40C5-AE11-E35C2AD66C53}" type="slidenum">
              <a:rPr lang="de-AT"/>
              <a:pPr>
                <a:defRPr/>
              </a:pPr>
              <a:t>‹Nr.›</a:t>
            </a:fld>
            <a:endParaRPr lang="de-AT"/>
          </a:p>
        </p:txBody>
      </p:sp>
    </p:spTree>
    <p:extLst>
      <p:ext uri="{BB962C8B-B14F-4D97-AF65-F5344CB8AC3E}">
        <p14:creationId xmlns:p14="http://schemas.microsoft.com/office/powerpoint/2010/main" val="1052233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7826DD6A-65A0-4A20-89CC-37CD0CC4AAC6}"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82B5272B-1FAB-49FF-8148-E968E65F8C0F}" type="slidenum">
              <a:rPr lang="de-AT"/>
              <a:pPr>
                <a:defRPr/>
              </a:pPr>
              <a:t>‹Nr.›</a:t>
            </a:fld>
            <a:endParaRPr lang="de-AT"/>
          </a:p>
        </p:txBody>
      </p:sp>
    </p:spTree>
    <p:extLst>
      <p:ext uri="{BB962C8B-B14F-4D97-AF65-F5344CB8AC3E}">
        <p14:creationId xmlns:p14="http://schemas.microsoft.com/office/powerpoint/2010/main" val="496467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4E0FD118-460D-4F3B-A722-84B240773F27}"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E17A391-A5C1-429D-A2C2-ABAD43F2A15D}" type="slidenum">
              <a:rPr lang="de-AT"/>
              <a:pPr>
                <a:defRPr/>
              </a:pPr>
              <a:t>‹Nr.›</a:t>
            </a:fld>
            <a:endParaRPr lang="de-AT"/>
          </a:p>
        </p:txBody>
      </p:sp>
    </p:spTree>
    <p:extLst>
      <p:ext uri="{BB962C8B-B14F-4D97-AF65-F5344CB8AC3E}">
        <p14:creationId xmlns:p14="http://schemas.microsoft.com/office/powerpoint/2010/main" val="898771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5E5ED0B4-DBC7-44F9-B794-7DFC91A77DB3}"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4E7EBD87-BBB8-4A42-B5AE-095B870792B4}" type="slidenum">
              <a:rPr lang="de-AT"/>
              <a:pPr>
                <a:defRPr/>
              </a:pPr>
              <a:t>‹Nr.›</a:t>
            </a:fld>
            <a:endParaRPr lang="de-AT"/>
          </a:p>
        </p:txBody>
      </p:sp>
    </p:spTree>
    <p:extLst>
      <p:ext uri="{BB962C8B-B14F-4D97-AF65-F5344CB8AC3E}">
        <p14:creationId xmlns:p14="http://schemas.microsoft.com/office/powerpoint/2010/main" val="4261519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6A55E978-A9F6-4692-B66E-30BDA94AE482}"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D0BB8D13-50DE-432C-A10F-DEAC9995CECE}" type="slidenum">
              <a:rPr lang="de-AT"/>
              <a:pPr>
                <a:defRPr/>
              </a:pPr>
              <a:t>‹Nr.›</a:t>
            </a:fld>
            <a:endParaRPr lang="de-AT"/>
          </a:p>
        </p:txBody>
      </p:sp>
    </p:spTree>
    <p:extLst>
      <p:ext uri="{BB962C8B-B14F-4D97-AF65-F5344CB8AC3E}">
        <p14:creationId xmlns:p14="http://schemas.microsoft.com/office/powerpoint/2010/main" val="904964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B548A731-6AF2-40E1-9A07-65C15502ADE4}" type="datetimeFigureOut">
              <a:rPr lang="de-AT"/>
              <a:pPr>
                <a:defRPr/>
              </a:pPr>
              <a:t>11.09.2024</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5BFF3BBA-2568-4263-8534-C6C397BE5E0D}" type="slidenum">
              <a:rPr lang="de-AT"/>
              <a:pPr>
                <a:defRPr/>
              </a:pPr>
              <a:t>‹Nr.›</a:t>
            </a:fld>
            <a:endParaRPr lang="de-AT"/>
          </a:p>
        </p:txBody>
      </p:sp>
    </p:spTree>
    <p:extLst>
      <p:ext uri="{BB962C8B-B14F-4D97-AF65-F5344CB8AC3E}">
        <p14:creationId xmlns:p14="http://schemas.microsoft.com/office/powerpoint/2010/main" val="3007896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A6ECEC71-E78F-4A61-A8C9-B612CA6033AB}" type="datetimeFigureOut">
              <a:rPr lang="de-AT"/>
              <a:pPr>
                <a:defRPr/>
              </a:pPr>
              <a:t>11.09.2024</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2C6EE9ED-B95A-4F76-9CB7-3FBA59B752EB}" type="slidenum">
              <a:rPr lang="de-AT"/>
              <a:pPr>
                <a:defRPr/>
              </a:pPr>
              <a:t>‹Nr.›</a:t>
            </a:fld>
            <a:endParaRPr lang="de-AT"/>
          </a:p>
        </p:txBody>
      </p:sp>
    </p:spTree>
    <p:extLst>
      <p:ext uri="{BB962C8B-B14F-4D97-AF65-F5344CB8AC3E}">
        <p14:creationId xmlns:p14="http://schemas.microsoft.com/office/powerpoint/2010/main" val="3227111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3BF3978A-9F73-4470-B452-7CB1AA9971A9}" type="datetimeFigureOut">
              <a:rPr lang="de-AT"/>
              <a:pPr>
                <a:defRPr/>
              </a:pPr>
              <a:t>11.09.2024</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FE2F0961-0D81-4938-A5E5-F751D99046E1}" type="slidenum">
              <a:rPr lang="de-AT"/>
              <a:pPr>
                <a:defRPr/>
              </a:pPr>
              <a:t>‹Nr.›</a:t>
            </a:fld>
            <a:endParaRPr lang="de-AT"/>
          </a:p>
        </p:txBody>
      </p:sp>
    </p:spTree>
    <p:extLst>
      <p:ext uri="{BB962C8B-B14F-4D97-AF65-F5344CB8AC3E}">
        <p14:creationId xmlns:p14="http://schemas.microsoft.com/office/powerpoint/2010/main" val="2236661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DD8D90B8-9204-4779-A763-286A33FEF7ED}"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F630CBA7-B27E-4B4A-AE18-6A80F02A4B38}" type="slidenum">
              <a:rPr lang="de-AT"/>
              <a:pPr>
                <a:defRPr/>
              </a:pPr>
              <a:t>‹Nr.›</a:t>
            </a:fld>
            <a:endParaRPr lang="de-AT"/>
          </a:p>
        </p:txBody>
      </p:sp>
    </p:spTree>
    <p:extLst>
      <p:ext uri="{BB962C8B-B14F-4D97-AF65-F5344CB8AC3E}">
        <p14:creationId xmlns:p14="http://schemas.microsoft.com/office/powerpoint/2010/main" val="214242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FD2FE062-506D-4795-8CD7-45F253319152}"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ECDD1428-61EA-46FF-A9D0-D411ACAA41EA}" type="slidenum">
              <a:rPr lang="de-AT"/>
              <a:pPr>
                <a:defRPr/>
              </a:pPr>
              <a:t>‹Nr.›</a:t>
            </a:fld>
            <a:endParaRPr lang="de-AT"/>
          </a:p>
        </p:txBody>
      </p:sp>
    </p:spTree>
    <p:extLst>
      <p:ext uri="{BB962C8B-B14F-4D97-AF65-F5344CB8AC3E}">
        <p14:creationId xmlns:p14="http://schemas.microsoft.com/office/powerpoint/2010/main" val="2132812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A6A5F5A-5F2E-4D10-8BEF-370F4A6126E6}" type="datetimeFigureOut">
              <a:rPr lang="de-AT"/>
              <a:pPr>
                <a:defRPr/>
              </a:pPr>
              <a:t>11.09.2024</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C508D6F-88FC-49F2-B9F6-2199972F65A3}"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67" r:id="rId1"/>
    <p:sldLayoutId id="2147484057" r:id="rId2"/>
    <p:sldLayoutId id="2147484058" r:id="rId3"/>
    <p:sldLayoutId id="2147484059" r:id="rId4"/>
    <p:sldLayoutId id="2147484060" r:id="rId5"/>
    <p:sldLayoutId id="2147484061" r:id="rId6"/>
    <p:sldLayoutId id="2147484062" r:id="rId7"/>
    <p:sldLayoutId id="2147484063" r:id="rId8"/>
    <p:sldLayoutId id="2147484064" r:id="rId9"/>
    <p:sldLayoutId id="2147484065" r:id="rId10"/>
    <p:sldLayoutId id="214748406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Inhaltsplatzhalter 2"/>
          <p:cNvSpPr>
            <a:spLocks noGrp="1"/>
          </p:cNvSpPr>
          <p:nvPr>
            <p:ph idx="1"/>
          </p:nvPr>
        </p:nvSpPr>
        <p:spPr>
          <a:xfrm>
            <a:off x="684213" y="2205038"/>
            <a:ext cx="2592387" cy="504825"/>
          </a:xfrm>
          <a:ln>
            <a:solidFill>
              <a:schemeClr val="tx1"/>
            </a:solidFill>
            <a:miter lim="800000"/>
            <a:headEnd/>
            <a:tailEnd/>
          </a:ln>
        </p:spPr>
        <p:txBody>
          <a:bodyPr anchor="ctr"/>
          <a:lstStyle/>
          <a:p>
            <a:pPr marL="0" indent="0" algn="ctr">
              <a:buFont typeface="Arial" charset="0"/>
              <a:buNone/>
            </a:pPr>
            <a:r>
              <a:rPr altLang="de-DE" sz="2000" dirty="0"/>
              <a:t>Beruf</a:t>
            </a:r>
            <a:endParaRPr altLang="de-DE" sz="2000" b="0" dirty="0"/>
          </a:p>
        </p:txBody>
      </p:sp>
      <p:sp>
        <p:nvSpPr>
          <p:cNvPr id="3077" name="Inhaltsplatzhalter 2"/>
          <p:cNvSpPr txBox="1">
            <a:spLocks/>
          </p:cNvSpPr>
          <p:nvPr/>
        </p:nvSpPr>
        <p:spPr bwMode="auto">
          <a:xfrm>
            <a:off x="3276600" y="2205038"/>
            <a:ext cx="2519363" cy="504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pPr>
            <a:r>
              <a:rPr lang="de-AT" altLang="de-DE" sz="2000" dirty="0"/>
              <a:t>Haushalt</a:t>
            </a:r>
            <a:endParaRPr lang="de-AT" altLang="de-DE" sz="2000" b="0" dirty="0"/>
          </a:p>
        </p:txBody>
      </p:sp>
      <p:sp>
        <p:nvSpPr>
          <p:cNvPr id="3079" name="Inhaltsplatzhalter 2"/>
          <p:cNvSpPr txBox="1">
            <a:spLocks/>
          </p:cNvSpPr>
          <p:nvPr/>
        </p:nvSpPr>
        <p:spPr bwMode="auto">
          <a:xfrm>
            <a:off x="5795963" y="2205038"/>
            <a:ext cx="2376487" cy="504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pPr>
            <a:r>
              <a:rPr lang="de-AT" altLang="de-DE" sz="2000" dirty="0"/>
              <a:t>Familie</a:t>
            </a:r>
          </a:p>
        </p:txBody>
      </p:sp>
      <p:sp>
        <p:nvSpPr>
          <p:cNvPr id="3080" name="Titel 1"/>
          <p:cNvSpPr>
            <a:spLocks noGrp="1"/>
          </p:cNvSpPr>
          <p:nvPr>
            <p:ph type="title"/>
          </p:nvPr>
        </p:nvSpPr>
        <p:spPr>
          <a:xfrm>
            <a:off x="457200" y="1114425"/>
            <a:ext cx="8229600" cy="461963"/>
          </a:xfrm>
        </p:spPr>
        <p:txBody>
          <a:bodyPr/>
          <a:lstStyle/>
          <a:p>
            <a:r>
              <a:rPr lang="de-AT" altLang="de-DE" sz="2400" dirty="0"/>
              <a:t>Dreifachbelastung</a:t>
            </a:r>
          </a:p>
        </p:txBody>
      </p:sp>
      <p:sp>
        <p:nvSpPr>
          <p:cNvPr id="6" name="Pfeil nach unten 5"/>
          <p:cNvSpPr/>
          <p:nvPr/>
        </p:nvSpPr>
        <p:spPr>
          <a:xfrm>
            <a:off x="4427538" y="1584325"/>
            <a:ext cx="144462" cy="476250"/>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a:p>
        </p:txBody>
      </p:sp>
      <p:sp>
        <p:nvSpPr>
          <p:cNvPr id="19" name="Pfeil nach unten 18"/>
          <p:cNvSpPr/>
          <p:nvPr/>
        </p:nvSpPr>
        <p:spPr>
          <a:xfrm rot="18360000">
            <a:off x="6444458" y="1376363"/>
            <a:ext cx="163512" cy="811212"/>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a:p>
        </p:txBody>
      </p:sp>
      <p:sp>
        <p:nvSpPr>
          <p:cNvPr id="20" name="Pfeil nach unten 19"/>
          <p:cNvSpPr/>
          <p:nvPr/>
        </p:nvSpPr>
        <p:spPr>
          <a:xfrm rot="3240000">
            <a:off x="2490788" y="1376363"/>
            <a:ext cx="163512" cy="811212"/>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a:p>
        </p:txBody>
      </p:sp>
      <p:sp>
        <p:nvSpPr>
          <p:cNvPr id="25" name="Pfeil nach unten 24"/>
          <p:cNvSpPr/>
          <p:nvPr/>
        </p:nvSpPr>
        <p:spPr>
          <a:xfrm>
            <a:off x="4284030" y="2924944"/>
            <a:ext cx="504502" cy="476250"/>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a:p>
        </p:txBody>
      </p:sp>
      <p:sp>
        <p:nvSpPr>
          <p:cNvPr id="2" name="Textfeld 1"/>
          <p:cNvSpPr txBox="1"/>
          <p:nvPr/>
        </p:nvSpPr>
        <p:spPr>
          <a:xfrm>
            <a:off x="4065323" y="3534648"/>
            <a:ext cx="1293944" cy="461665"/>
          </a:xfrm>
          <a:prstGeom prst="rect">
            <a:avLst/>
          </a:prstGeom>
          <a:noFill/>
        </p:spPr>
        <p:txBody>
          <a:bodyPr wrap="none" rtlCol="0">
            <a:spAutoFit/>
          </a:bodyPr>
          <a:lstStyle/>
          <a:p>
            <a:r>
              <a:rPr lang="de-AT" sz="2400" b="1" dirty="0">
                <a:latin typeface="Syntax LT Std"/>
              </a:rPr>
              <a:t>Folgen:</a:t>
            </a:r>
          </a:p>
        </p:txBody>
      </p:sp>
      <p:sp>
        <p:nvSpPr>
          <p:cNvPr id="3" name="Textfeld 2"/>
          <p:cNvSpPr txBox="1"/>
          <p:nvPr/>
        </p:nvSpPr>
        <p:spPr>
          <a:xfrm>
            <a:off x="899592" y="4029065"/>
            <a:ext cx="7776864" cy="2246769"/>
          </a:xfrm>
          <a:prstGeom prst="rect">
            <a:avLst/>
          </a:prstGeom>
          <a:noFill/>
        </p:spPr>
        <p:txBody>
          <a:bodyPr wrap="square" rtlCol="0">
            <a:spAutoFit/>
          </a:bodyPr>
          <a:lstStyle/>
          <a:p>
            <a:pPr marL="285750" indent="-285750">
              <a:buFont typeface="Wingdings" panose="05000000000000000000" pitchFamily="2" charset="2"/>
              <a:buChar char="§"/>
            </a:pPr>
            <a:r>
              <a:rPr lang="de-AT" sz="2000" dirty="0"/>
              <a:t>Viele Frauen arbeiten Teilzeit, um alles zu schaffen.</a:t>
            </a:r>
          </a:p>
          <a:p>
            <a:pPr marL="285750" indent="-285750">
              <a:buFont typeface="Wingdings" panose="05000000000000000000" pitchFamily="2" charset="2"/>
              <a:buChar char="§"/>
            </a:pPr>
            <a:r>
              <a:rPr lang="de-AT" sz="2000" dirty="0"/>
              <a:t>Bei Vollzeitarbeit der Eltern übernehmen oft Kindergärten, Hort, Schulen oder (wenn möglich) die Großeltern die Kinderbetreuung am Nachmittag.</a:t>
            </a:r>
          </a:p>
          <a:p>
            <a:pPr marL="285750" indent="-285750">
              <a:buFont typeface="Wingdings" panose="05000000000000000000" pitchFamily="2" charset="2"/>
              <a:buChar char="§"/>
            </a:pPr>
            <a:r>
              <a:rPr lang="de-AT" sz="2000" dirty="0"/>
              <a:t>Es ist </a:t>
            </a:r>
            <a:r>
              <a:rPr lang="de-AT" sz="2000"/>
              <a:t>sehr wichtig, </a:t>
            </a:r>
            <a:r>
              <a:rPr lang="de-AT" sz="2000" dirty="0"/>
              <a:t>dass Frauen und Männer in einer gleichberechtigten Partnerschaft leben, in der sie sich Haushalt und Kindererziehung teilen.</a:t>
            </a:r>
          </a:p>
        </p:txBody>
      </p:sp>
      <p:sp>
        <p:nvSpPr>
          <p:cNvPr id="23" name="Pfeil nach unten 22"/>
          <p:cNvSpPr/>
          <p:nvPr/>
        </p:nvSpPr>
        <p:spPr>
          <a:xfrm rot="3240000">
            <a:off x="5802546" y="2452911"/>
            <a:ext cx="163512" cy="811212"/>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a:p>
        </p:txBody>
      </p:sp>
      <p:sp>
        <p:nvSpPr>
          <p:cNvPr id="27" name="Pfeil nach unten 26"/>
          <p:cNvSpPr/>
          <p:nvPr/>
        </p:nvSpPr>
        <p:spPr>
          <a:xfrm rot="18360000">
            <a:off x="3138249" y="2452911"/>
            <a:ext cx="163512" cy="811212"/>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9">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0" end="0"/>
                                            </p:txEl>
                                          </p:spTgt>
                                        </p:tgtEl>
                                        <p:attrNameLst>
                                          <p:attrName>style.visibility</p:attrName>
                                        </p:attrNameLst>
                                      </p:cBhvr>
                                      <p:to>
                                        <p:strVal val="visible"/>
                                      </p:to>
                                    </p:set>
                                    <p:anim calcmode="lin" valueType="num">
                                      <p:cBhvr additive="base">
                                        <p:cTn id="4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1" end="1"/>
                                            </p:txEl>
                                          </p:spTgt>
                                        </p:tgtEl>
                                        <p:attrNameLst>
                                          <p:attrName>style.visibility</p:attrName>
                                        </p:attrNameLst>
                                      </p:cBhvr>
                                      <p:to>
                                        <p:strVal val="visible"/>
                                      </p:to>
                                    </p:set>
                                    <p:anim calcmode="lin" valueType="num">
                                      <p:cBhvr additive="base">
                                        <p:cTn id="5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3">
                                            <p:txEl>
                                              <p:pRg st="2" end="2"/>
                                            </p:txEl>
                                          </p:spTgt>
                                        </p:tgtEl>
                                        <p:attrNameLst>
                                          <p:attrName>style.visibility</p:attrName>
                                        </p:attrNameLst>
                                      </p:cBhvr>
                                      <p:to>
                                        <p:strVal val="visible"/>
                                      </p:to>
                                    </p:set>
                                    <p:anim calcmode="lin" valueType="num">
                                      <p:cBhvr additive="base">
                                        <p:cTn id="5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p:bldP spid="6" grpId="0" animBg="1"/>
      <p:bldP spid="19" grpId="0" animBg="1"/>
      <p:bldP spid="20" grpId="0" animBg="1"/>
      <p:bldP spid="25" grpId="0" animBg="1"/>
      <p:bldP spid="23" grpId="0" animBg="1"/>
      <p:bldP spid="2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„Unterschiede in der Arbeitswelt“ auf den Seiten 40 und 41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Einstieg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235</Words>
  <Application>Microsoft Office PowerPoint</Application>
  <PresentationFormat>Bildschirmpräsentation (4:3)</PresentationFormat>
  <Paragraphs>25</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Dreifachbelastung</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218</cp:revision>
  <dcterms:created xsi:type="dcterms:W3CDTF">2013-10-08T07:58:50Z</dcterms:created>
  <dcterms:modified xsi:type="dcterms:W3CDTF">2024-09-11T08:31:21Z</dcterms:modified>
</cp:coreProperties>
</file>